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53"/>
  </p:notesMasterIdLst>
  <p:sldIdLst>
    <p:sldId id="381" r:id="rId3"/>
    <p:sldId id="2147472247" r:id="rId4"/>
    <p:sldId id="2147472248" r:id="rId5"/>
    <p:sldId id="332" r:id="rId6"/>
    <p:sldId id="2147472242" r:id="rId7"/>
    <p:sldId id="391" r:id="rId8"/>
    <p:sldId id="261" r:id="rId9"/>
    <p:sldId id="360" r:id="rId10"/>
    <p:sldId id="316" r:id="rId11"/>
    <p:sldId id="266" r:id="rId12"/>
    <p:sldId id="273" r:id="rId13"/>
    <p:sldId id="267" r:id="rId14"/>
    <p:sldId id="317" r:id="rId15"/>
    <p:sldId id="2147472243" r:id="rId16"/>
    <p:sldId id="319" r:id="rId17"/>
    <p:sldId id="374" r:id="rId18"/>
    <p:sldId id="361" r:id="rId19"/>
    <p:sldId id="377" r:id="rId20"/>
    <p:sldId id="322" r:id="rId21"/>
    <p:sldId id="304" r:id="rId22"/>
    <p:sldId id="406" r:id="rId23"/>
    <p:sldId id="323" r:id="rId24"/>
    <p:sldId id="345" r:id="rId25"/>
    <p:sldId id="301" r:id="rId26"/>
    <p:sldId id="300" r:id="rId27"/>
    <p:sldId id="356" r:id="rId28"/>
    <p:sldId id="335" r:id="rId29"/>
    <p:sldId id="325" r:id="rId30"/>
    <p:sldId id="357" r:id="rId31"/>
    <p:sldId id="327" r:id="rId32"/>
    <p:sldId id="347" r:id="rId33"/>
    <p:sldId id="346" r:id="rId34"/>
    <p:sldId id="329" r:id="rId35"/>
    <p:sldId id="358" r:id="rId36"/>
    <p:sldId id="276" r:id="rId37"/>
    <p:sldId id="359" r:id="rId38"/>
    <p:sldId id="2147472244" r:id="rId39"/>
    <p:sldId id="362" r:id="rId40"/>
    <p:sldId id="363" r:id="rId41"/>
    <p:sldId id="275" r:id="rId42"/>
    <p:sldId id="2147472246" r:id="rId43"/>
    <p:sldId id="380" r:id="rId44"/>
    <p:sldId id="338" r:id="rId45"/>
    <p:sldId id="383" r:id="rId46"/>
    <p:sldId id="405" r:id="rId47"/>
    <p:sldId id="408" r:id="rId48"/>
    <p:sldId id="2147472216" r:id="rId49"/>
    <p:sldId id="2147472234" r:id="rId50"/>
    <p:sldId id="2147472230" r:id="rId51"/>
    <p:sldId id="2147472245"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55BE"/>
    <a:srgbClr val="4472C4"/>
    <a:srgbClr val="C23CCC"/>
    <a:srgbClr val="FFF2CC"/>
    <a:srgbClr val="F793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8337EE-7877-4E85-A693-DFA1848E95C7}" v="3" dt="2025-08-09T04:29:06.56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8" autoAdjust="0"/>
    <p:restoredTop sz="75816" autoAdjust="0"/>
  </p:normalViewPr>
  <p:slideViewPr>
    <p:cSldViewPr snapToGrid="0">
      <p:cViewPr varScale="1">
        <p:scale>
          <a:sx n="41" d="100"/>
          <a:sy n="41" d="100"/>
        </p:scale>
        <p:origin x="1890" y="270"/>
      </p:cViewPr>
      <p:guideLst/>
    </p:cSldViewPr>
  </p:slideViewPr>
  <p:notesTextViewPr>
    <p:cViewPr>
      <p:scale>
        <a:sx n="150" d="100"/>
        <a:sy n="15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弘 崎山" userId="e3c94bddd8398e63" providerId="LiveId" clId="{3304AA72-F3AC-4C1C-893F-4BD2A659C074}"/>
    <pc:docChg chg="modSld">
      <pc:chgData name="弘 崎山" userId="e3c94bddd8398e63" providerId="LiveId" clId="{3304AA72-F3AC-4C1C-893F-4BD2A659C074}" dt="2025-08-09T04:57:30.482" v="227" actId="20577"/>
      <pc:docMkLst>
        <pc:docMk/>
      </pc:docMkLst>
      <pc:sldChg chg="modSp mod">
        <pc:chgData name="弘 崎山" userId="e3c94bddd8398e63" providerId="LiveId" clId="{3304AA72-F3AC-4C1C-893F-4BD2A659C074}" dt="2025-08-09T04:54:22.332" v="168" actId="20577"/>
        <pc:sldMkLst>
          <pc:docMk/>
          <pc:sldMk cId="1822424882" sldId="381"/>
        </pc:sldMkLst>
        <pc:spChg chg="mod">
          <ac:chgData name="弘 崎山" userId="e3c94bddd8398e63" providerId="LiveId" clId="{3304AA72-F3AC-4C1C-893F-4BD2A659C074}" dt="2025-08-09T04:54:22.332" v="168" actId="20577"/>
          <ac:spMkLst>
            <pc:docMk/>
            <pc:sldMk cId="1822424882" sldId="381"/>
            <ac:spMk id="3" creationId="{FCAA5C73-C4B8-F50D-EC62-8C92A98C3EB5}"/>
          </ac:spMkLst>
        </pc:spChg>
      </pc:sldChg>
      <pc:sldChg chg="modSp mod">
        <pc:chgData name="弘 崎山" userId="e3c94bddd8398e63" providerId="LiveId" clId="{3304AA72-F3AC-4C1C-893F-4BD2A659C074}" dt="2025-08-09T04:57:30.482" v="227" actId="20577"/>
        <pc:sldMkLst>
          <pc:docMk/>
          <pc:sldMk cId="2695217006" sldId="2147472247"/>
        </pc:sldMkLst>
        <pc:spChg chg="mod">
          <ac:chgData name="弘 崎山" userId="e3c94bddd8398e63" providerId="LiveId" clId="{3304AA72-F3AC-4C1C-893F-4BD2A659C074}" dt="2025-08-09T04:48:50.169" v="8" actId="20577"/>
          <ac:spMkLst>
            <pc:docMk/>
            <pc:sldMk cId="2695217006" sldId="2147472247"/>
            <ac:spMk id="3" creationId="{F071B9DE-DDDA-2E45-0378-A3BBD16B618C}"/>
          </ac:spMkLst>
        </pc:spChg>
        <pc:spChg chg="mod">
          <ac:chgData name="弘 崎山" userId="e3c94bddd8398e63" providerId="LiveId" clId="{3304AA72-F3AC-4C1C-893F-4BD2A659C074}" dt="2025-08-09T04:57:30.482" v="227" actId="20577"/>
          <ac:spMkLst>
            <pc:docMk/>
            <pc:sldMk cId="2695217006" sldId="2147472247"/>
            <ac:spMk id="8" creationId="{CF123587-F819-2987-0293-98381B109BA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75B89F-7E53-4751-8026-3C1001E39538}" type="datetimeFigureOut">
              <a:rPr kumimoji="1" lang="ja-JP" altLang="en-US" smtClean="0"/>
              <a:t>2025/8/9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FC5BD8-A17B-4093-9A8D-384EE6086B57}" type="slidenum">
              <a:rPr kumimoji="1" lang="ja-JP" altLang="en-US" smtClean="0"/>
              <a:t>‹#›</a:t>
            </a:fld>
            <a:endParaRPr kumimoji="1" lang="ja-JP" altLang="en-US"/>
          </a:p>
        </p:txBody>
      </p:sp>
    </p:spTree>
    <p:extLst>
      <p:ext uri="{BB962C8B-B14F-4D97-AF65-F5344CB8AC3E}">
        <p14:creationId xmlns:p14="http://schemas.microsoft.com/office/powerpoint/2010/main" val="19515691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7FC5BD8-A17B-4093-9A8D-384EE6086B57}" type="slidenum">
              <a:rPr kumimoji="1" lang="ja-JP" altLang="en-US" smtClean="0"/>
              <a:t>1</a:t>
            </a:fld>
            <a:endParaRPr kumimoji="1" lang="ja-JP" altLang="en-US"/>
          </a:p>
        </p:txBody>
      </p:sp>
    </p:spTree>
    <p:extLst>
      <p:ext uri="{BB962C8B-B14F-4D97-AF65-F5344CB8AC3E}">
        <p14:creationId xmlns:p14="http://schemas.microsoft.com/office/powerpoint/2010/main" val="2225278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dirty="0"/>
              <a:t>ちょっと話は変わりますが、これはノーベル賞を、授与、するスウェーデンのノーベル財団のＷＥＢサイトで　</a:t>
            </a:r>
            <a:r>
              <a:rPr kumimoji="1" lang="en-US" altLang="ja-JP" dirty="0"/>
              <a:t>2008</a:t>
            </a:r>
            <a:r>
              <a:rPr kumimoji="1" lang="ja-JP" altLang="en-US" dirty="0"/>
              <a:t>年のノーベル医学生理学賞を受賞した人を紹介しているページです。</a:t>
            </a:r>
          </a:p>
        </p:txBody>
      </p:sp>
      <p:sp>
        <p:nvSpPr>
          <p:cNvPr id="4" name="スライド番号プレースホルダー 3"/>
          <p:cNvSpPr>
            <a:spLocks noGrp="1"/>
          </p:cNvSpPr>
          <p:nvPr>
            <p:ph type="sldNum" sz="quarter" idx="5"/>
          </p:nvPr>
        </p:nvSpPr>
        <p:spPr/>
        <p:txBody>
          <a:bodyPr/>
          <a:lstStyle/>
          <a:p>
            <a:fld id="{87FC5BD8-A17B-4093-9A8D-384EE6086B57}" type="slidenum">
              <a:rPr kumimoji="1" lang="ja-JP" altLang="en-US" smtClean="0"/>
              <a:t>10</a:t>
            </a:fld>
            <a:endParaRPr kumimoji="1" lang="ja-JP" altLang="en-US"/>
          </a:p>
        </p:txBody>
      </p:sp>
    </p:spTree>
    <p:extLst>
      <p:ext uri="{BB962C8B-B14F-4D97-AF65-F5344CB8AC3E}">
        <p14:creationId xmlns:p14="http://schemas.microsoft.com/office/powerpoint/2010/main" val="3190114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dirty="0"/>
              <a:t>この青で囲った、ハラルド ツア ハウゼン博士は</a:t>
            </a:r>
          </a:p>
        </p:txBody>
      </p:sp>
      <p:sp>
        <p:nvSpPr>
          <p:cNvPr id="4" name="スライド番号プレースホルダー 3"/>
          <p:cNvSpPr>
            <a:spLocks noGrp="1"/>
          </p:cNvSpPr>
          <p:nvPr>
            <p:ph type="sldNum" sz="quarter" idx="5"/>
          </p:nvPr>
        </p:nvSpPr>
        <p:spPr/>
        <p:txBody>
          <a:bodyPr/>
          <a:lstStyle/>
          <a:p>
            <a:fld id="{87FC5BD8-A17B-4093-9A8D-384EE6086B57}" type="slidenum">
              <a:rPr kumimoji="1" lang="ja-JP" altLang="en-US" smtClean="0"/>
              <a:t>11</a:t>
            </a:fld>
            <a:endParaRPr kumimoji="1" lang="ja-JP" altLang="en-US"/>
          </a:p>
        </p:txBody>
      </p:sp>
    </p:spTree>
    <p:extLst>
      <p:ext uri="{BB962C8B-B14F-4D97-AF65-F5344CB8AC3E}">
        <p14:creationId xmlns:p14="http://schemas.microsoft.com/office/powerpoint/2010/main" val="2696411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dirty="0"/>
              <a:t>子宮頸がんの原因のほとんどが 、ヒトパピローマウイルスによっておこることを証明したことで、ノーベル医学生理学賞を受賞しました。ノーベル賞を取っていることでおわかりのように、</a:t>
            </a:r>
          </a:p>
        </p:txBody>
      </p:sp>
      <p:sp>
        <p:nvSpPr>
          <p:cNvPr id="4" name="スライド番号プレースホルダー 3"/>
          <p:cNvSpPr>
            <a:spLocks noGrp="1"/>
          </p:cNvSpPr>
          <p:nvPr>
            <p:ph type="sldNum" sz="quarter" idx="5"/>
          </p:nvPr>
        </p:nvSpPr>
        <p:spPr/>
        <p:txBody>
          <a:bodyPr/>
          <a:lstStyle/>
          <a:p>
            <a:fld id="{87FC5BD8-A17B-4093-9A8D-384EE6086B57}" type="slidenum">
              <a:rPr kumimoji="1" lang="ja-JP" altLang="en-US" smtClean="0"/>
              <a:t>12</a:t>
            </a:fld>
            <a:endParaRPr kumimoji="1" lang="ja-JP" altLang="en-US"/>
          </a:p>
        </p:txBody>
      </p:sp>
    </p:spTree>
    <p:extLst>
      <p:ext uri="{BB962C8B-B14F-4D97-AF65-F5344CB8AC3E}">
        <p14:creationId xmlns:p14="http://schemas.microsoft.com/office/powerpoint/2010/main" val="527828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dirty="0"/>
              <a:t>世界中の科学者が絶賛する研究結果として、ヒトパピローマウイルスが子宮頸がんの原因であるという発見があったのです。</a:t>
            </a:r>
            <a:endParaRPr kumimoji="1" lang="en-US" altLang="ja-JP" dirty="0"/>
          </a:p>
          <a:p>
            <a:r>
              <a:rPr kumimoji="1" lang="ja-JP" altLang="en-US" dirty="0"/>
              <a:t>これから先、ヒトパピローマウイルスを</a:t>
            </a:r>
            <a:r>
              <a:rPr kumimoji="1" lang="en-US" altLang="ja-JP" dirty="0"/>
              <a:t>HPV</a:t>
            </a:r>
            <a:r>
              <a:rPr kumimoji="1" lang="ja-JP" altLang="en-US" dirty="0"/>
              <a:t>と表現します。</a:t>
            </a:r>
          </a:p>
        </p:txBody>
      </p:sp>
      <p:sp>
        <p:nvSpPr>
          <p:cNvPr id="4" name="スライド番号プレースホルダー 3"/>
          <p:cNvSpPr>
            <a:spLocks noGrp="1"/>
          </p:cNvSpPr>
          <p:nvPr>
            <p:ph type="sldNum" sz="quarter" idx="5"/>
          </p:nvPr>
        </p:nvSpPr>
        <p:spPr/>
        <p:txBody>
          <a:bodyPr/>
          <a:lstStyle/>
          <a:p>
            <a:fld id="{87FC5BD8-A17B-4093-9A8D-384EE6086B57}" type="slidenum">
              <a:rPr kumimoji="1" lang="ja-JP" altLang="en-US" smtClean="0"/>
              <a:t>13</a:t>
            </a:fld>
            <a:endParaRPr kumimoji="1" lang="ja-JP" altLang="en-US"/>
          </a:p>
        </p:txBody>
      </p:sp>
    </p:spTree>
    <p:extLst>
      <p:ext uri="{BB962C8B-B14F-4D97-AF65-F5344CB8AC3E}">
        <p14:creationId xmlns:p14="http://schemas.microsoft.com/office/powerpoint/2010/main" val="2495044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2E3C4-9837-6A66-0BA7-A493E943B1A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32594FE-0127-4BF6-DCB0-050E302E79B6}"/>
              </a:ext>
            </a:extLst>
          </p:cNvPr>
          <p:cNvSpPr>
            <a:spLocks noGrp="1" noRot="1" noChangeAspect="1"/>
          </p:cNvSpPr>
          <p:nvPr>
            <p:ph type="sldImg"/>
          </p:nvPr>
        </p:nvSpPr>
        <p:spPr>
          <a:xfrm>
            <a:off x="685800" y="1143000"/>
            <a:ext cx="5486400" cy="3086100"/>
          </a:xfrm>
        </p:spPr>
      </p:sp>
      <p:sp>
        <p:nvSpPr>
          <p:cNvPr id="3" name="ノート プレースホルダー 2">
            <a:extLst>
              <a:ext uri="{FF2B5EF4-FFF2-40B4-BE49-F238E27FC236}">
                <a16:creationId xmlns:a16="http://schemas.microsoft.com/office/drawing/2014/main" id="{4F64463B-CD97-EC5D-4A5D-DEB81935DC9C}"/>
              </a:ext>
            </a:extLst>
          </p:cNvPr>
          <p:cNvSpPr>
            <a:spLocks noGrp="1"/>
          </p:cNvSpPr>
          <p:nvPr>
            <p:ph type="body" idx="1"/>
          </p:nvPr>
        </p:nvSpPr>
        <p:spPr/>
        <p:txBody>
          <a:bodyPr/>
          <a:lstStyle/>
          <a:p>
            <a:r>
              <a:rPr kumimoji="1" lang="ja-JP" altLang="en-US" dirty="0"/>
              <a:t>この子宮頸がんの原因となる</a:t>
            </a:r>
            <a:r>
              <a:rPr kumimoji="1" lang="en-US" altLang="ja-JP" dirty="0"/>
              <a:t>HPV</a:t>
            </a:r>
            <a:r>
              <a:rPr kumimoji="1" lang="ja-JP" altLang="en-US" dirty="0"/>
              <a:t>、ヒトパピローマウイルスとはどのような病原体なのでしょうか。それが実は、ちょっと変わったウイルスなのです。</a:t>
            </a:r>
          </a:p>
          <a:p>
            <a:endParaRPr kumimoji="1" lang="ja-JP" altLang="en-US" dirty="0"/>
          </a:p>
        </p:txBody>
      </p:sp>
      <p:sp>
        <p:nvSpPr>
          <p:cNvPr id="4" name="スライド番号プレースホルダー 3">
            <a:extLst>
              <a:ext uri="{FF2B5EF4-FFF2-40B4-BE49-F238E27FC236}">
                <a16:creationId xmlns:a16="http://schemas.microsoft.com/office/drawing/2014/main" id="{F7F8FF58-FB78-3883-4A92-38C8CCCBC91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FC5BD8-A17B-4093-9A8D-384EE6086B57}"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935242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dirty="0"/>
              <a:t>先ほどノーベル賞の受賞理由で説明したように、</a:t>
            </a:r>
            <a:r>
              <a:rPr kumimoji="1" lang="en-US" altLang="ja-JP" dirty="0"/>
              <a:t>HPV</a:t>
            </a:r>
            <a:r>
              <a:rPr kumimoji="1" lang="ja-JP" altLang="en-US" dirty="0"/>
              <a:t>は子宮頸がんの原因となるウイルスです。</a:t>
            </a:r>
          </a:p>
        </p:txBody>
      </p:sp>
      <p:sp>
        <p:nvSpPr>
          <p:cNvPr id="4" name="スライド番号プレースホルダー 3"/>
          <p:cNvSpPr>
            <a:spLocks noGrp="1"/>
          </p:cNvSpPr>
          <p:nvPr>
            <p:ph type="sldNum" sz="quarter" idx="5"/>
          </p:nvPr>
        </p:nvSpPr>
        <p:spPr/>
        <p:txBody>
          <a:bodyPr/>
          <a:lstStyle/>
          <a:p>
            <a:fld id="{87FC5BD8-A17B-4093-9A8D-384EE6086B57}" type="slidenum">
              <a:rPr kumimoji="1" lang="ja-JP" altLang="en-US" smtClean="0"/>
              <a:t>15</a:t>
            </a:fld>
            <a:endParaRPr kumimoji="1" lang="ja-JP" altLang="en-US"/>
          </a:p>
        </p:txBody>
      </p:sp>
    </p:spTree>
    <p:extLst>
      <p:ext uri="{BB962C8B-B14F-4D97-AF65-F5344CB8AC3E}">
        <p14:creationId xmlns:p14="http://schemas.microsoft.com/office/powerpoint/2010/main" val="3129927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dirty="0"/>
              <a:t>癌を引き起こすウイルスなのに、実はとてもありふれた、どこにでもいるウイルスなのです。</a:t>
            </a:r>
          </a:p>
        </p:txBody>
      </p:sp>
      <p:sp>
        <p:nvSpPr>
          <p:cNvPr id="4" name="スライド番号プレースホルダー 3"/>
          <p:cNvSpPr>
            <a:spLocks noGrp="1"/>
          </p:cNvSpPr>
          <p:nvPr>
            <p:ph type="sldNum" sz="quarter" idx="5"/>
          </p:nvPr>
        </p:nvSpPr>
        <p:spPr/>
        <p:txBody>
          <a:bodyPr/>
          <a:lstStyle/>
          <a:p>
            <a:fld id="{87FC5BD8-A17B-4093-9A8D-384EE6086B57}" type="slidenum">
              <a:rPr kumimoji="1" lang="ja-JP" altLang="en-US" smtClean="0"/>
              <a:t>16</a:t>
            </a:fld>
            <a:endParaRPr kumimoji="1" lang="ja-JP" altLang="en-US"/>
          </a:p>
        </p:txBody>
      </p:sp>
    </p:spTree>
    <p:extLst>
      <p:ext uri="{BB962C8B-B14F-4D97-AF65-F5344CB8AC3E}">
        <p14:creationId xmlns:p14="http://schemas.microsoft.com/office/powerpoint/2010/main" val="4256054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dirty="0"/>
              <a:t>これは</a:t>
            </a:r>
            <a:r>
              <a:rPr kumimoji="1" lang="en-US" altLang="ja-JP" dirty="0"/>
              <a:t>2003</a:t>
            </a:r>
            <a:r>
              <a:rPr kumimoji="1" lang="ja-JP" altLang="en-US" dirty="0"/>
              <a:t>年に日本人の小島先生が発表したデータです。日本人の</a:t>
            </a:r>
            <a:r>
              <a:rPr kumimoji="1" lang="en-US" altLang="ja-JP" dirty="0"/>
              <a:t>3</a:t>
            </a:r>
            <a:r>
              <a:rPr kumimoji="1" lang="ja-JP" altLang="en-US" dirty="0"/>
              <a:t>歳の子どもで</a:t>
            </a:r>
            <a:r>
              <a:rPr kumimoji="1" lang="en-US" altLang="ja-JP" dirty="0"/>
              <a:t>45.2</a:t>
            </a:r>
            <a:r>
              <a:rPr kumimoji="1" lang="ja-JP" altLang="en-US" dirty="0"/>
              <a:t>％、</a:t>
            </a:r>
            <a:r>
              <a:rPr kumimoji="1" lang="en-US" altLang="ja-JP" dirty="0"/>
              <a:t>5</a:t>
            </a:r>
            <a:r>
              <a:rPr kumimoji="1" lang="ja-JP" altLang="en-US" dirty="0"/>
              <a:t>歳では</a:t>
            </a:r>
            <a:r>
              <a:rPr kumimoji="1" lang="en-US" altLang="ja-JP" dirty="0"/>
              <a:t>50%</a:t>
            </a:r>
            <a:r>
              <a:rPr kumimoji="1" lang="ja-JP" altLang="en-US" dirty="0"/>
              <a:t>の子どもの口の中から</a:t>
            </a:r>
            <a:r>
              <a:rPr kumimoji="1" lang="en-US" altLang="ja-JP" dirty="0"/>
              <a:t>HPV</a:t>
            </a:r>
            <a:r>
              <a:rPr kumimoji="1" lang="ja-JP" altLang="en-US" dirty="0"/>
              <a:t>が確認されました。子宮頸がんの病原体であるウイルスが男の子であろうと、女の子であろうと、普通の子どもの口から見つかるって、不思議じゃありませんか？</a:t>
            </a:r>
          </a:p>
        </p:txBody>
      </p:sp>
      <p:sp>
        <p:nvSpPr>
          <p:cNvPr id="4" name="スライド番号プレースホルダー 3"/>
          <p:cNvSpPr>
            <a:spLocks noGrp="1"/>
          </p:cNvSpPr>
          <p:nvPr>
            <p:ph type="sldNum" sz="quarter" idx="5"/>
          </p:nvPr>
        </p:nvSpPr>
        <p:spPr/>
        <p:txBody>
          <a:bodyPr/>
          <a:lstStyle/>
          <a:p>
            <a:fld id="{87FC5BD8-A17B-4093-9A8D-384EE6086B57}" type="slidenum">
              <a:rPr kumimoji="1" lang="ja-JP" altLang="en-US" smtClean="0"/>
              <a:t>17</a:t>
            </a:fld>
            <a:endParaRPr kumimoji="1" lang="ja-JP" altLang="en-US"/>
          </a:p>
        </p:txBody>
      </p:sp>
    </p:spTree>
    <p:extLst>
      <p:ext uri="{BB962C8B-B14F-4D97-AF65-F5344CB8AC3E}">
        <p14:creationId xmlns:p14="http://schemas.microsoft.com/office/powerpoint/2010/main" val="2433525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dirty="0"/>
              <a:t>いわゆる性病の梅毒や淋病は病原体を持っていればそれはイコール病気ということですが、</a:t>
            </a:r>
            <a:r>
              <a:rPr kumimoji="1" lang="en-US" altLang="ja-JP" dirty="0"/>
              <a:t>HPV</a:t>
            </a:r>
            <a:r>
              <a:rPr kumimoji="1" lang="ja-JP" altLang="en-US" dirty="0"/>
              <a:t>は違うのです。子どもを含めて、普通の人が、実はウイルスにすでに感染していて、口の中などにウイルスを保有しているのです。</a:t>
            </a:r>
          </a:p>
        </p:txBody>
      </p:sp>
      <p:sp>
        <p:nvSpPr>
          <p:cNvPr id="4" name="スライド番号プレースホルダー 3"/>
          <p:cNvSpPr>
            <a:spLocks noGrp="1"/>
          </p:cNvSpPr>
          <p:nvPr>
            <p:ph type="sldNum" sz="quarter" idx="5"/>
          </p:nvPr>
        </p:nvSpPr>
        <p:spPr/>
        <p:txBody>
          <a:bodyPr/>
          <a:lstStyle/>
          <a:p>
            <a:fld id="{87FC5BD8-A17B-4093-9A8D-384EE6086B57}" type="slidenum">
              <a:rPr kumimoji="1" lang="ja-JP" altLang="en-US" smtClean="0"/>
              <a:t>18</a:t>
            </a:fld>
            <a:endParaRPr kumimoji="1" lang="ja-JP" altLang="en-US"/>
          </a:p>
        </p:txBody>
      </p:sp>
    </p:spTree>
    <p:extLst>
      <p:ext uri="{BB962C8B-B14F-4D97-AF65-F5344CB8AC3E}">
        <p14:creationId xmlns:p14="http://schemas.microsoft.com/office/powerpoint/2010/main" val="2859990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en-US" altLang="ja-JP" dirty="0"/>
              <a:t>5</a:t>
            </a:r>
            <a:r>
              <a:rPr kumimoji="1" lang="ja-JP" altLang="en-US" dirty="0"/>
              <a:t>歳の子どもの口の中に子宮頸がんを引き起こす可能性のあるいウイルスがいるということは、★子どもだって子宮頸がんになるんじゃないかな？誰だってそう思いますよね。</a:t>
            </a:r>
          </a:p>
        </p:txBody>
      </p:sp>
      <p:sp>
        <p:nvSpPr>
          <p:cNvPr id="4" name="スライド番号プレースホルダー 3"/>
          <p:cNvSpPr>
            <a:spLocks noGrp="1"/>
          </p:cNvSpPr>
          <p:nvPr>
            <p:ph type="sldNum" sz="quarter" idx="5"/>
          </p:nvPr>
        </p:nvSpPr>
        <p:spPr/>
        <p:txBody>
          <a:bodyPr/>
          <a:lstStyle/>
          <a:p>
            <a:fld id="{87FC5BD8-A17B-4093-9A8D-384EE6086B57}" type="slidenum">
              <a:rPr kumimoji="1" lang="ja-JP" altLang="en-US" smtClean="0"/>
              <a:t>19</a:t>
            </a:fld>
            <a:endParaRPr kumimoji="1" lang="ja-JP" altLang="en-US"/>
          </a:p>
        </p:txBody>
      </p:sp>
    </p:spTree>
    <p:extLst>
      <p:ext uri="{BB962C8B-B14F-4D97-AF65-F5344CB8AC3E}">
        <p14:creationId xmlns:p14="http://schemas.microsoft.com/office/powerpoint/2010/main" val="3190990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028CA-1F22-C432-A7BF-CDF49881E6E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84CE7EC-E239-6129-1734-9A819F5998A3}"/>
              </a:ext>
            </a:extLst>
          </p:cNvPr>
          <p:cNvSpPr>
            <a:spLocks noGrp="1" noRot="1" noChangeAspect="1"/>
          </p:cNvSpPr>
          <p:nvPr>
            <p:ph type="sldImg"/>
          </p:nvPr>
        </p:nvSpPr>
        <p:spPr>
          <a:xfrm>
            <a:off x="685800" y="1143000"/>
            <a:ext cx="5486400" cy="3086100"/>
          </a:xfrm>
        </p:spPr>
      </p:sp>
      <p:sp>
        <p:nvSpPr>
          <p:cNvPr id="3" name="ノート プレースホルダー 2">
            <a:extLst>
              <a:ext uri="{FF2B5EF4-FFF2-40B4-BE49-F238E27FC236}">
                <a16:creationId xmlns:a16="http://schemas.microsoft.com/office/drawing/2014/main" id="{D10F1509-9DCB-5EDE-779B-48C5ED17E27A}"/>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CBEE416-4E37-D0D2-9451-C7276805B8D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FC5BD8-A17B-4093-9A8D-384EE6086B57}"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2450622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dirty="0"/>
              <a:t>例えば、お正月の鏡餅、何日も飾っておくと</a:t>
            </a:r>
          </a:p>
        </p:txBody>
      </p:sp>
      <p:sp>
        <p:nvSpPr>
          <p:cNvPr id="4" name="スライド番号プレースホルダー 3"/>
          <p:cNvSpPr>
            <a:spLocks noGrp="1"/>
          </p:cNvSpPr>
          <p:nvPr>
            <p:ph type="sldNum" sz="quarter" idx="5"/>
          </p:nvPr>
        </p:nvSpPr>
        <p:spPr/>
        <p:txBody>
          <a:bodyPr/>
          <a:lstStyle/>
          <a:p>
            <a:fld id="{87FC5BD8-A17B-4093-9A8D-384EE6086B57}" type="slidenum">
              <a:rPr kumimoji="1" lang="ja-JP" altLang="en-US" smtClean="0"/>
              <a:t>20</a:t>
            </a:fld>
            <a:endParaRPr kumimoji="1" lang="ja-JP" altLang="en-US"/>
          </a:p>
        </p:txBody>
      </p:sp>
    </p:spTree>
    <p:extLst>
      <p:ext uri="{BB962C8B-B14F-4D97-AF65-F5344CB8AC3E}">
        <p14:creationId xmlns:p14="http://schemas.microsoft.com/office/powerpoint/2010/main" val="4197136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45F29-E45E-3012-9C53-A4D567A17B7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8A3C621-6392-2EBD-CF31-3D94E4A1034C}"/>
              </a:ext>
            </a:extLst>
          </p:cNvPr>
          <p:cNvSpPr>
            <a:spLocks noGrp="1" noRot="1" noChangeAspect="1"/>
          </p:cNvSpPr>
          <p:nvPr>
            <p:ph type="sldImg"/>
          </p:nvPr>
        </p:nvSpPr>
        <p:spPr>
          <a:xfrm>
            <a:off x="685800" y="1143000"/>
            <a:ext cx="5486400" cy="3086100"/>
          </a:xfrm>
        </p:spPr>
      </p:sp>
      <p:sp>
        <p:nvSpPr>
          <p:cNvPr id="3" name="ノート プレースホルダー 2">
            <a:extLst>
              <a:ext uri="{FF2B5EF4-FFF2-40B4-BE49-F238E27FC236}">
                <a16:creationId xmlns:a16="http://schemas.microsoft.com/office/drawing/2014/main" id="{110A7AAC-A57A-E1E9-070F-2A2BDBE41269}"/>
              </a:ext>
            </a:extLst>
          </p:cNvPr>
          <p:cNvSpPr>
            <a:spLocks noGrp="1"/>
          </p:cNvSpPr>
          <p:nvPr>
            <p:ph type="body" idx="1"/>
          </p:nvPr>
        </p:nvSpPr>
        <p:spPr/>
        <p:txBody>
          <a:bodyPr/>
          <a:lstStyle/>
          <a:p>
            <a:r>
              <a:rPr kumimoji="1" lang="ja-JP" altLang="en-US" dirty="0"/>
              <a:t>空気中のカビの菌がお餅に付着してカビが生えます。</a:t>
            </a:r>
            <a:r>
              <a:rPr kumimoji="1" lang="en-US" altLang="ja-JP" dirty="0"/>
              <a:t>5</a:t>
            </a:r>
            <a:r>
              <a:rPr kumimoji="1" lang="ja-JP" altLang="en-US" dirty="0"/>
              <a:t>歳の子どもの口の中に</a:t>
            </a:r>
            <a:r>
              <a:rPr kumimoji="1" lang="en-US" altLang="ja-JP" dirty="0"/>
              <a:t>HPV</a:t>
            </a:r>
            <a:r>
              <a:rPr kumimoji="1" lang="ja-JP" altLang="en-US" dirty="0"/>
              <a:t>が感染しているのであれば、口の中にいる</a:t>
            </a:r>
            <a:r>
              <a:rPr kumimoji="1" lang="en-US" altLang="ja-JP" dirty="0"/>
              <a:t>HPV</a:t>
            </a:r>
            <a:r>
              <a:rPr kumimoji="1" lang="ja-JP" altLang="en-US" dirty="0"/>
              <a:t>がいずれ子宮頸部に届いて</a:t>
            </a:r>
          </a:p>
        </p:txBody>
      </p:sp>
      <p:sp>
        <p:nvSpPr>
          <p:cNvPr id="4" name="スライド番号プレースホルダー 3">
            <a:extLst>
              <a:ext uri="{FF2B5EF4-FFF2-40B4-BE49-F238E27FC236}">
                <a16:creationId xmlns:a16="http://schemas.microsoft.com/office/drawing/2014/main" id="{D739DE86-7767-6F60-2133-136D36A8A01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FC5BD8-A17B-4093-9A8D-384EE6086B57}"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3144391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dirty="0"/>
              <a:t>こどもも子宮頸がんになるのではないか？そんな不安を感じますが、</a:t>
            </a:r>
          </a:p>
        </p:txBody>
      </p:sp>
      <p:sp>
        <p:nvSpPr>
          <p:cNvPr id="4" name="スライド番号プレースホルダー 3"/>
          <p:cNvSpPr>
            <a:spLocks noGrp="1"/>
          </p:cNvSpPr>
          <p:nvPr>
            <p:ph type="sldNum" sz="quarter" idx="5"/>
          </p:nvPr>
        </p:nvSpPr>
        <p:spPr/>
        <p:txBody>
          <a:bodyPr/>
          <a:lstStyle/>
          <a:p>
            <a:fld id="{87FC5BD8-A17B-4093-9A8D-384EE6086B57}" type="slidenum">
              <a:rPr kumimoji="1" lang="ja-JP" altLang="en-US" smtClean="0"/>
              <a:t>22</a:t>
            </a:fld>
            <a:endParaRPr kumimoji="1" lang="ja-JP" altLang="en-US"/>
          </a:p>
        </p:txBody>
      </p:sp>
    </p:spTree>
    <p:extLst>
      <p:ext uri="{BB962C8B-B14F-4D97-AF65-F5344CB8AC3E}">
        <p14:creationId xmlns:p14="http://schemas.microsoft.com/office/powerpoint/2010/main" val="1511648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dirty="0"/>
              <a:t>実は、子どもは子宮頸がんにならないのです。性体験を経るまでは子宮頸がんにならないことがわかっています。その理由をたとえ話で説明します。</a:t>
            </a:r>
          </a:p>
        </p:txBody>
      </p:sp>
      <p:sp>
        <p:nvSpPr>
          <p:cNvPr id="4" name="スライド番号プレースホルダー 3"/>
          <p:cNvSpPr>
            <a:spLocks noGrp="1"/>
          </p:cNvSpPr>
          <p:nvPr>
            <p:ph type="sldNum" sz="quarter" idx="5"/>
          </p:nvPr>
        </p:nvSpPr>
        <p:spPr/>
        <p:txBody>
          <a:bodyPr/>
          <a:lstStyle/>
          <a:p>
            <a:fld id="{87FC5BD8-A17B-4093-9A8D-384EE6086B57}" type="slidenum">
              <a:rPr kumimoji="1" lang="ja-JP" altLang="en-US" smtClean="0"/>
              <a:t>23</a:t>
            </a:fld>
            <a:endParaRPr kumimoji="1" lang="ja-JP" altLang="en-US"/>
          </a:p>
        </p:txBody>
      </p:sp>
    </p:spTree>
    <p:extLst>
      <p:ext uri="{BB962C8B-B14F-4D97-AF65-F5344CB8AC3E}">
        <p14:creationId xmlns:p14="http://schemas.microsoft.com/office/powerpoint/2010/main" val="34170323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dirty="0"/>
              <a:t>ここにトウモロコシの缶詰があります。★缶の周囲の空気中や、★缶の表面に★カビの菌や中身を腐らせる細菌が付着していたとしても</a:t>
            </a:r>
            <a:endParaRPr kumimoji="1" lang="en-US" altLang="ja-JP" dirty="0"/>
          </a:p>
          <a:p>
            <a:r>
              <a:rPr kumimoji="1" lang="ja-JP" altLang="en-US" dirty="0"/>
              <a:t>★　未開封の缶の中のトウモロコシに　★カビの菌や細菌が付着することはありません。★</a:t>
            </a:r>
            <a:endParaRPr kumimoji="1" lang="en-US" altLang="ja-JP" dirty="0"/>
          </a:p>
          <a:p>
            <a:r>
              <a:rPr kumimoji="1" lang="ja-JP" altLang="en-US" dirty="0"/>
              <a:t>缶詰の中身は腐ったり、カビが生えることはありません。つまり中身のトウモロコシは病気になりません。</a:t>
            </a:r>
          </a:p>
        </p:txBody>
      </p:sp>
      <p:sp>
        <p:nvSpPr>
          <p:cNvPr id="4" name="スライド番号プレースホルダー 3"/>
          <p:cNvSpPr>
            <a:spLocks noGrp="1"/>
          </p:cNvSpPr>
          <p:nvPr>
            <p:ph type="sldNum" sz="quarter" idx="5"/>
          </p:nvPr>
        </p:nvSpPr>
        <p:spPr/>
        <p:txBody>
          <a:bodyPr/>
          <a:lstStyle/>
          <a:p>
            <a:fld id="{87FC5BD8-A17B-4093-9A8D-384EE6086B57}" type="slidenum">
              <a:rPr kumimoji="1" lang="ja-JP" altLang="en-US" smtClean="0"/>
              <a:t>24</a:t>
            </a:fld>
            <a:endParaRPr kumimoji="1" lang="ja-JP" altLang="en-US"/>
          </a:p>
        </p:txBody>
      </p:sp>
    </p:spTree>
    <p:extLst>
      <p:ext uri="{BB962C8B-B14F-4D97-AF65-F5344CB8AC3E}">
        <p14:creationId xmlns:p14="http://schemas.microsoft.com/office/powerpoint/2010/main" val="3170492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dirty="0"/>
              <a:t>しかし、缶を開けて</a:t>
            </a:r>
          </a:p>
        </p:txBody>
      </p:sp>
      <p:sp>
        <p:nvSpPr>
          <p:cNvPr id="4" name="スライド番号プレースホルダー 3"/>
          <p:cNvSpPr>
            <a:spLocks noGrp="1"/>
          </p:cNvSpPr>
          <p:nvPr>
            <p:ph type="sldNum" sz="quarter" idx="5"/>
          </p:nvPr>
        </p:nvSpPr>
        <p:spPr/>
        <p:txBody>
          <a:bodyPr/>
          <a:lstStyle/>
          <a:p>
            <a:fld id="{87FC5BD8-A17B-4093-9A8D-384EE6086B57}" type="slidenum">
              <a:rPr kumimoji="1" lang="ja-JP" altLang="en-US" smtClean="0"/>
              <a:t>25</a:t>
            </a:fld>
            <a:endParaRPr kumimoji="1" lang="ja-JP" altLang="en-US"/>
          </a:p>
        </p:txBody>
      </p:sp>
    </p:spTree>
    <p:extLst>
      <p:ext uri="{BB962C8B-B14F-4D97-AF65-F5344CB8AC3E}">
        <p14:creationId xmlns:p14="http://schemas.microsoft.com/office/powerpoint/2010/main" val="4063744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dirty="0"/>
              <a:t>口を着けたスプーンを缶の中に入れると、缶の底の方まで、スプーンについているカビや細菌が届いてしまうのです。そうなると時間の経過とともに菌が増殖して、トウモロコシが腐ったり、カビが生えたりすることになります。</a:t>
            </a:r>
          </a:p>
        </p:txBody>
      </p:sp>
      <p:sp>
        <p:nvSpPr>
          <p:cNvPr id="4" name="スライド番号プレースホルダー 3"/>
          <p:cNvSpPr>
            <a:spLocks noGrp="1"/>
          </p:cNvSpPr>
          <p:nvPr>
            <p:ph type="sldNum" sz="quarter" idx="5"/>
          </p:nvPr>
        </p:nvSpPr>
        <p:spPr/>
        <p:txBody>
          <a:bodyPr/>
          <a:lstStyle/>
          <a:p>
            <a:fld id="{87FC5BD8-A17B-4093-9A8D-384EE6086B57}" type="slidenum">
              <a:rPr kumimoji="1" lang="ja-JP" altLang="en-US" smtClean="0"/>
              <a:t>26</a:t>
            </a:fld>
            <a:endParaRPr kumimoji="1" lang="ja-JP" altLang="en-US"/>
          </a:p>
        </p:txBody>
      </p:sp>
    </p:spTree>
    <p:extLst>
      <p:ext uri="{BB962C8B-B14F-4D97-AF65-F5344CB8AC3E}">
        <p14:creationId xmlns:p14="http://schemas.microsoft.com/office/powerpoint/2010/main" val="7357727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dirty="0"/>
              <a:t>ちょうどトウモロコシの一つ一つのツブが子宮頸部の細胞、だと思ってください。缶詰を開けて、口を着けたスプーンを缶の奥まで入れることで、トウモロコシに病原体が感染するのです。つまり性的な体験が、自分たちが普通に持っている</a:t>
            </a:r>
            <a:r>
              <a:rPr kumimoji="1" lang="en-US" altLang="ja-JP" dirty="0"/>
              <a:t>HPV</a:t>
            </a:r>
            <a:r>
              <a:rPr kumimoji="1" lang="ja-JP" altLang="en-US" dirty="0"/>
              <a:t>を子宮頸部に到達させる「感染経路」となるのです。ですから性行為で感染するという表現に違いはありませんが、性的パートナーがお互いに一人だけの関係であっても感染する可能性があることが、梅毒や淋病など、他の性病とは大きく異なります。</a:t>
            </a:r>
          </a:p>
        </p:txBody>
      </p:sp>
      <p:sp>
        <p:nvSpPr>
          <p:cNvPr id="4" name="スライド番号プレースホルダー 3"/>
          <p:cNvSpPr>
            <a:spLocks noGrp="1"/>
          </p:cNvSpPr>
          <p:nvPr>
            <p:ph type="sldNum" sz="quarter" idx="5"/>
          </p:nvPr>
        </p:nvSpPr>
        <p:spPr/>
        <p:txBody>
          <a:bodyPr/>
          <a:lstStyle/>
          <a:p>
            <a:fld id="{87FC5BD8-A17B-4093-9A8D-384EE6086B57}" type="slidenum">
              <a:rPr kumimoji="1" lang="ja-JP" altLang="en-US" smtClean="0"/>
              <a:t>27</a:t>
            </a:fld>
            <a:endParaRPr kumimoji="1" lang="ja-JP" altLang="en-US"/>
          </a:p>
        </p:txBody>
      </p:sp>
    </p:spTree>
    <p:extLst>
      <p:ext uri="{BB962C8B-B14F-4D97-AF65-F5344CB8AC3E}">
        <p14:creationId xmlns:p14="http://schemas.microsoft.com/office/powerpoint/2010/main" val="12964893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dirty="0"/>
              <a:t>つまり性行為そのものが女性や男性の皮膚などに普通に存在している</a:t>
            </a:r>
            <a:r>
              <a:rPr kumimoji="1" lang="en-US" altLang="ja-JP" dirty="0"/>
              <a:t>HPV</a:t>
            </a:r>
            <a:r>
              <a:rPr kumimoji="1" lang="ja-JP" altLang="en-US" dirty="0"/>
              <a:t>を押し込んで子宮頸部に届けてしまうということです。ですからこれはコンドームを使っても予防はできません。</a:t>
            </a:r>
          </a:p>
        </p:txBody>
      </p:sp>
      <p:sp>
        <p:nvSpPr>
          <p:cNvPr id="4" name="スライド番号プレースホルダー 3"/>
          <p:cNvSpPr>
            <a:spLocks noGrp="1"/>
          </p:cNvSpPr>
          <p:nvPr>
            <p:ph type="sldNum" sz="quarter" idx="5"/>
          </p:nvPr>
        </p:nvSpPr>
        <p:spPr/>
        <p:txBody>
          <a:bodyPr/>
          <a:lstStyle/>
          <a:p>
            <a:fld id="{87FC5BD8-A17B-4093-9A8D-384EE6086B57}" type="slidenum">
              <a:rPr kumimoji="1" lang="ja-JP" altLang="en-US" smtClean="0"/>
              <a:t>28</a:t>
            </a:fld>
            <a:endParaRPr kumimoji="1" lang="ja-JP" altLang="en-US"/>
          </a:p>
        </p:txBody>
      </p:sp>
    </p:spTree>
    <p:extLst>
      <p:ext uri="{BB962C8B-B14F-4D97-AF65-F5344CB8AC3E}">
        <p14:creationId xmlns:p14="http://schemas.microsoft.com/office/powerpoint/2010/main" val="5141696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dirty="0"/>
              <a:t>え、ということは、性行為で誰もが子宮頸がんになってしまうのか？そんな疑問が湧いてきます。</a:t>
            </a:r>
          </a:p>
        </p:txBody>
      </p:sp>
      <p:sp>
        <p:nvSpPr>
          <p:cNvPr id="4" name="スライド番号プレースホルダー 3"/>
          <p:cNvSpPr>
            <a:spLocks noGrp="1"/>
          </p:cNvSpPr>
          <p:nvPr>
            <p:ph type="sldNum" sz="quarter" idx="5"/>
          </p:nvPr>
        </p:nvSpPr>
        <p:spPr/>
        <p:txBody>
          <a:bodyPr/>
          <a:lstStyle/>
          <a:p>
            <a:fld id="{87FC5BD8-A17B-4093-9A8D-384EE6086B57}" type="slidenum">
              <a:rPr kumimoji="1" lang="ja-JP" altLang="en-US" smtClean="0"/>
              <a:t>29</a:t>
            </a:fld>
            <a:endParaRPr kumimoji="1" lang="ja-JP" altLang="en-US"/>
          </a:p>
        </p:txBody>
      </p:sp>
    </p:spTree>
    <p:extLst>
      <p:ext uri="{BB962C8B-B14F-4D97-AF65-F5344CB8AC3E}">
        <p14:creationId xmlns:p14="http://schemas.microsoft.com/office/powerpoint/2010/main" val="3741686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04315-0EB9-6A73-5F96-F379A5CFD05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6A9E812-F0EC-4C44-0DB6-E33C7C4ABAF0}"/>
              </a:ext>
            </a:extLst>
          </p:cNvPr>
          <p:cNvSpPr>
            <a:spLocks noGrp="1" noRot="1" noChangeAspect="1"/>
          </p:cNvSpPr>
          <p:nvPr>
            <p:ph type="sldImg"/>
          </p:nvPr>
        </p:nvSpPr>
        <p:spPr>
          <a:xfrm>
            <a:off x="685800" y="1143000"/>
            <a:ext cx="5486400" cy="3086100"/>
          </a:xfrm>
        </p:spPr>
      </p:sp>
      <p:sp>
        <p:nvSpPr>
          <p:cNvPr id="3" name="ノート プレースホルダー 2">
            <a:extLst>
              <a:ext uri="{FF2B5EF4-FFF2-40B4-BE49-F238E27FC236}">
                <a16:creationId xmlns:a16="http://schemas.microsoft.com/office/drawing/2014/main" id="{F4462ECB-2198-7E8E-627F-68EE7ACC8A8E}"/>
              </a:ext>
            </a:extLst>
          </p:cNvPr>
          <p:cNvSpPr>
            <a:spLocks noGrp="1"/>
          </p:cNvSpPr>
          <p:nvPr>
            <p:ph type="body" idx="1"/>
          </p:nvPr>
        </p:nvSpPr>
        <p:spPr/>
        <p:txBody>
          <a:bodyPr/>
          <a:lstStyle/>
          <a:p>
            <a:r>
              <a:rPr kumimoji="1" lang="ja-JP" altLang="en-US" dirty="0"/>
              <a:t>●●小児科、（氏名）です。「母親、子ども、父親の生活を脅かす子宮頸がん～　身近な危険性への対応　～」　というタイトルでお話をいたします。</a:t>
            </a:r>
          </a:p>
        </p:txBody>
      </p:sp>
      <p:sp>
        <p:nvSpPr>
          <p:cNvPr id="4" name="スライド番号プレースホルダー 3">
            <a:extLst>
              <a:ext uri="{FF2B5EF4-FFF2-40B4-BE49-F238E27FC236}">
                <a16:creationId xmlns:a16="http://schemas.microsoft.com/office/drawing/2014/main" id="{1958DACE-EED8-8C50-612F-183B1D65CF2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FC5BD8-A17B-4093-9A8D-384EE6086B57}"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12086320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dirty="0"/>
              <a:t>性行為があれば誰もが子宮頸がんになるリスクを獲得してしまうのは事実なのですが、このノーベル財団の</a:t>
            </a:r>
            <a:r>
              <a:rPr kumimoji="1" lang="en-US" altLang="ja-JP" dirty="0"/>
              <a:t>WEB</a:t>
            </a:r>
            <a:r>
              <a:rPr kumimoji="1" lang="ja-JP" altLang="en-US" dirty="0"/>
              <a:t>サイトに示されている説明書によると、</a:t>
            </a:r>
          </a:p>
        </p:txBody>
      </p:sp>
      <p:sp>
        <p:nvSpPr>
          <p:cNvPr id="4" name="スライド番号プレースホルダー 3"/>
          <p:cNvSpPr>
            <a:spLocks noGrp="1"/>
          </p:cNvSpPr>
          <p:nvPr>
            <p:ph type="sldNum" sz="quarter" idx="5"/>
          </p:nvPr>
        </p:nvSpPr>
        <p:spPr/>
        <p:txBody>
          <a:bodyPr/>
          <a:lstStyle/>
          <a:p>
            <a:fld id="{87FC5BD8-A17B-4093-9A8D-384EE6086B57}" type="slidenum">
              <a:rPr kumimoji="1" lang="ja-JP" altLang="en-US" smtClean="0"/>
              <a:t>30</a:t>
            </a:fld>
            <a:endParaRPr kumimoji="1" lang="ja-JP" altLang="en-US"/>
          </a:p>
        </p:txBody>
      </p:sp>
    </p:spTree>
    <p:extLst>
      <p:ext uri="{BB962C8B-B14F-4D97-AF65-F5344CB8AC3E}">
        <p14:creationId xmlns:p14="http://schemas.microsoft.com/office/powerpoint/2010/main" val="6182810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dirty="0"/>
              <a:t>膣の一番奥の部分のある子宮頸部に</a:t>
            </a:r>
            <a:r>
              <a:rPr kumimoji="1" lang="en-US" altLang="ja-JP" dirty="0"/>
              <a:t>HPV</a:t>
            </a:r>
            <a:r>
              <a:rPr kumimoji="1" lang="ja-JP" altLang="en-US" dirty="0"/>
              <a:t>が届いても</a:t>
            </a:r>
          </a:p>
        </p:txBody>
      </p:sp>
      <p:sp>
        <p:nvSpPr>
          <p:cNvPr id="4" name="スライド番号プレースホルダー 3"/>
          <p:cNvSpPr>
            <a:spLocks noGrp="1"/>
          </p:cNvSpPr>
          <p:nvPr>
            <p:ph type="sldNum" sz="quarter" idx="5"/>
          </p:nvPr>
        </p:nvSpPr>
        <p:spPr/>
        <p:txBody>
          <a:bodyPr/>
          <a:lstStyle/>
          <a:p>
            <a:fld id="{87FC5BD8-A17B-4093-9A8D-384EE6086B57}" type="slidenum">
              <a:rPr kumimoji="1" lang="ja-JP" altLang="en-US" smtClean="0"/>
              <a:t>31</a:t>
            </a:fld>
            <a:endParaRPr kumimoji="1" lang="ja-JP" altLang="en-US"/>
          </a:p>
        </p:txBody>
      </p:sp>
    </p:spTree>
    <p:extLst>
      <p:ext uri="{BB962C8B-B14F-4D97-AF65-F5344CB8AC3E}">
        <p14:creationId xmlns:p14="http://schemas.microsoft.com/office/powerpoint/2010/main" val="16953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en-US" altLang="ja-JP" dirty="0"/>
              <a:t>90</a:t>
            </a:r>
            <a:r>
              <a:rPr kumimoji="1" lang="ja-JP" altLang="en-US" dirty="0"/>
              <a:t>％ぐらいは</a:t>
            </a:r>
            <a:r>
              <a:rPr kumimoji="1" lang="en-US" altLang="ja-JP" dirty="0"/>
              <a:t>2</a:t>
            </a:r>
            <a:r>
              <a:rPr kumimoji="1" lang="ja-JP" altLang="en-US" dirty="0"/>
              <a:t>年以内にひとりでに治ってしまう。ウイルスが排除されてしまう。</a:t>
            </a:r>
          </a:p>
        </p:txBody>
      </p:sp>
      <p:sp>
        <p:nvSpPr>
          <p:cNvPr id="4" name="スライド番号プレースホルダー 3"/>
          <p:cNvSpPr>
            <a:spLocks noGrp="1"/>
          </p:cNvSpPr>
          <p:nvPr>
            <p:ph type="sldNum" sz="quarter" idx="5"/>
          </p:nvPr>
        </p:nvSpPr>
        <p:spPr/>
        <p:txBody>
          <a:bodyPr/>
          <a:lstStyle/>
          <a:p>
            <a:fld id="{87FC5BD8-A17B-4093-9A8D-384EE6086B57}" type="slidenum">
              <a:rPr kumimoji="1" lang="ja-JP" altLang="en-US" smtClean="0"/>
              <a:t>32</a:t>
            </a:fld>
            <a:endParaRPr kumimoji="1" lang="ja-JP" altLang="en-US"/>
          </a:p>
        </p:txBody>
      </p:sp>
    </p:spTree>
    <p:extLst>
      <p:ext uri="{BB962C8B-B14F-4D97-AF65-F5344CB8AC3E}">
        <p14:creationId xmlns:p14="http://schemas.microsoft.com/office/powerpoint/2010/main" val="12010588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dirty="0"/>
              <a:t>ウイルスが排除されない人が稀にいて、約</a:t>
            </a:r>
            <a:r>
              <a:rPr kumimoji="1" lang="en-US" altLang="ja-JP" dirty="0"/>
              <a:t>10</a:t>
            </a:r>
            <a:r>
              <a:rPr kumimoji="1" lang="ja-JP" altLang="en-US" dirty="0"/>
              <a:t>年から</a:t>
            </a:r>
            <a:r>
              <a:rPr kumimoji="1" lang="en-US" altLang="ja-JP" dirty="0"/>
              <a:t>30</a:t>
            </a:r>
            <a:r>
              <a:rPr kumimoji="1" lang="ja-JP" altLang="en-US" dirty="0"/>
              <a:t>年の経過で</a:t>
            </a:r>
            <a:r>
              <a:rPr kumimoji="1" lang="en-US" altLang="ja-JP" dirty="0"/>
              <a:t>0.8</a:t>
            </a:r>
            <a:r>
              <a:rPr kumimoji="1" lang="ja-JP" altLang="en-US" dirty="0"/>
              <a:t>％が癌になる。という研究結果が示されています。</a:t>
            </a:r>
          </a:p>
        </p:txBody>
      </p:sp>
      <p:sp>
        <p:nvSpPr>
          <p:cNvPr id="4" name="スライド番号プレースホルダー 3"/>
          <p:cNvSpPr>
            <a:spLocks noGrp="1"/>
          </p:cNvSpPr>
          <p:nvPr>
            <p:ph type="sldNum" sz="quarter" idx="5"/>
          </p:nvPr>
        </p:nvSpPr>
        <p:spPr/>
        <p:txBody>
          <a:bodyPr/>
          <a:lstStyle/>
          <a:p>
            <a:fld id="{87FC5BD8-A17B-4093-9A8D-384EE6086B57}" type="slidenum">
              <a:rPr kumimoji="1" lang="ja-JP" altLang="en-US" smtClean="0"/>
              <a:t>33</a:t>
            </a:fld>
            <a:endParaRPr kumimoji="1" lang="ja-JP" altLang="en-US"/>
          </a:p>
        </p:txBody>
      </p:sp>
    </p:spTree>
    <p:extLst>
      <p:ext uri="{BB962C8B-B14F-4D97-AF65-F5344CB8AC3E}">
        <p14:creationId xmlns:p14="http://schemas.microsoft.com/office/powerpoint/2010/main" val="7136925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dirty="0"/>
              <a:t>つまり人の口の中などにありふれて存在している</a:t>
            </a:r>
            <a:r>
              <a:rPr kumimoji="1" lang="en-US" altLang="ja-JP" dirty="0"/>
              <a:t>HPV</a:t>
            </a:r>
            <a:r>
              <a:rPr kumimoji="1" lang="ja-JP" altLang="en-US" dirty="0"/>
              <a:t>　ヒトパピローマウイルスは、多くの女性が一生に一度は子宮頸部に感染するのですが、ほとんどの人ではウイルスが自然に消えてしまい、わずかな人だけが癌になるということなのです。</a:t>
            </a:r>
          </a:p>
        </p:txBody>
      </p:sp>
      <p:sp>
        <p:nvSpPr>
          <p:cNvPr id="4" name="スライド番号プレースホルダー 3"/>
          <p:cNvSpPr>
            <a:spLocks noGrp="1"/>
          </p:cNvSpPr>
          <p:nvPr>
            <p:ph type="sldNum" sz="quarter" idx="5"/>
          </p:nvPr>
        </p:nvSpPr>
        <p:spPr/>
        <p:txBody>
          <a:bodyPr/>
          <a:lstStyle/>
          <a:p>
            <a:fld id="{87FC5BD8-A17B-4093-9A8D-384EE6086B57}" type="slidenum">
              <a:rPr kumimoji="1" lang="ja-JP" altLang="en-US" smtClean="0"/>
              <a:t>34</a:t>
            </a:fld>
            <a:endParaRPr kumimoji="1" lang="ja-JP" altLang="en-US"/>
          </a:p>
        </p:txBody>
      </p:sp>
    </p:spTree>
    <p:extLst>
      <p:ext uri="{BB962C8B-B14F-4D97-AF65-F5344CB8AC3E}">
        <p14:creationId xmlns:p14="http://schemas.microsoft.com/office/powerpoint/2010/main" val="20008566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dirty="0"/>
              <a:t>わずかな人って、どの程度の人か、厚生労働省の</a:t>
            </a:r>
            <a:r>
              <a:rPr kumimoji="1" lang="en-US" altLang="ja-JP" dirty="0"/>
              <a:t>WEB</a:t>
            </a:r>
            <a:r>
              <a:rPr kumimoji="1" lang="ja-JP" altLang="en-US" dirty="0"/>
              <a:t>サイトにわかりやすい説明があります。クラス全員が女子の女子高の場合、二クラスに一人程度がいずれ子宮頸がんにかかり、手術などの治療を受けても、</a:t>
            </a:r>
            <a:r>
              <a:rPr kumimoji="1" lang="en-US" altLang="ja-JP" dirty="0"/>
              <a:t>10</a:t>
            </a:r>
            <a:r>
              <a:rPr kumimoji="1" lang="ja-JP" altLang="en-US" dirty="0"/>
              <a:t>クラスに一人ぐらいは子宮頸がんで亡くなるという感じです。</a:t>
            </a:r>
            <a:endParaRPr kumimoji="1" lang="en-US" altLang="ja-JP" dirty="0"/>
          </a:p>
          <a:p>
            <a:r>
              <a:rPr kumimoji="1" lang="ja-JP" altLang="en-US" dirty="0"/>
              <a:t>★ちょっと無視できない頻度だと思います。ではどうするか？</a:t>
            </a:r>
          </a:p>
        </p:txBody>
      </p:sp>
      <p:sp>
        <p:nvSpPr>
          <p:cNvPr id="4" name="スライド番号プレースホルダー 3"/>
          <p:cNvSpPr>
            <a:spLocks noGrp="1"/>
          </p:cNvSpPr>
          <p:nvPr>
            <p:ph type="sldNum" sz="quarter" idx="5"/>
          </p:nvPr>
        </p:nvSpPr>
        <p:spPr/>
        <p:txBody>
          <a:bodyPr/>
          <a:lstStyle/>
          <a:p>
            <a:fld id="{87FC5BD8-A17B-4093-9A8D-384EE6086B57}" type="slidenum">
              <a:rPr kumimoji="1" lang="ja-JP" altLang="en-US" smtClean="0"/>
              <a:t>35</a:t>
            </a:fld>
            <a:endParaRPr kumimoji="1" lang="ja-JP" altLang="en-US"/>
          </a:p>
        </p:txBody>
      </p:sp>
    </p:spTree>
    <p:extLst>
      <p:ext uri="{BB962C8B-B14F-4D97-AF65-F5344CB8AC3E}">
        <p14:creationId xmlns:p14="http://schemas.microsoft.com/office/powerpoint/2010/main" val="16030290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dirty="0"/>
              <a:t>命を落としたり、子宮を失ったりするリスクがある子宮頸がんはできればかかりたくない、子どもたちにはかかってほしくない、どうすればよいでしょう</a:t>
            </a:r>
          </a:p>
        </p:txBody>
      </p:sp>
      <p:sp>
        <p:nvSpPr>
          <p:cNvPr id="4" name="スライド番号プレースホルダー 3"/>
          <p:cNvSpPr>
            <a:spLocks noGrp="1"/>
          </p:cNvSpPr>
          <p:nvPr>
            <p:ph type="sldNum" sz="quarter" idx="5"/>
          </p:nvPr>
        </p:nvSpPr>
        <p:spPr/>
        <p:txBody>
          <a:bodyPr/>
          <a:lstStyle/>
          <a:p>
            <a:fld id="{87FC5BD8-A17B-4093-9A8D-384EE6086B57}" type="slidenum">
              <a:rPr kumimoji="1" lang="ja-JP" altLang="en-US" smtClean="0"/>
              <a:t>36</a:t>
            </a:fld>
            <a:endParaRPr kumimoji="1" lang="ja-JP" altLang="en-US"/>
          </a:p>
        </p:txBody>
      </p:sp>
    </p:spTree>
    <p:extLst>
      <p:ext uri="{BB962C8B-B14F-4D97-AF65-F5344CB8AC3E}">
        <p14:creationId xmlns:p14="http://schemas.microsoft.com/office/powerpoint/2010/main" val="39706014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F652-510F-4551-9CA0-648DB013FD2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B6CA8C7-93DC-5876-1C73-003B8B96A590}"/>
              </a:ext>
            </a:extLst>
          </p:cNvPr>
          <p:cNvSpPr>
            <a:spLocks noGrp="1" noRot="1" noChangeAspect="1"/>
          </p:cNvSpPr>
          <p:nvPr>
            <p:ph type="sldImg"/>
          </p:nvPr>
        </p:nvSpPr>
        <p:spPr>
          <a:xfrm>
            <a:off x="685800" y="1143000"/>
            <a:ext cx="5486400" cy="3086100"/>
          </a:xfrm>
        </p:spPr>
      </p:sp>
      <p:sp>
        <p:nvSpPr>
          <p:cNvPr id="3" name="ノート プレースホルダー 2">
            <a:extLst>
              <a:ext uri="{FF2B5EF4-FFF2-40B4-BE49-F238E27FC236}">
                <a16:creationId xmlns:a16="http://schemas.microsoft.com/office/drawing/2014/main" id="{78374CD5-671F-1B35-53F3-0BE031EE6670}"/>
              </a:ext>
            </a:extLst>
          </p:cNvPr>
          <p:cNvSpPr>
            <a:spLocks noGrp="1"/>
          </p:cNvSpPr>
          <p:nvPr>
            <p:ph type="body" idx="1"/>
          </p:nvPr>
        </p:nvSpPr>
        <p:spPr/>
        <p:txBody>
          <a:bodyPr/>
          <a:lstStyle/>
          <a:p>
            <a:r>
              <a:rPr kumimoji="1" lang="ja-JP" altLang="en-US" dirty="0"/>
              <a:t>ウイルスが原因ならたとえ完璧ではなくても予防注射、ワクチンでそのリスクを減らせるのではないか</a:t>
            </a:r>
          </a:p>
          <a:p>
            <a:r>
              <a:rPr kumimoji="1" lang="ja-JP" altLang="en-US" dirty="0"/>
              <a:t>ということで、ここから予防接種の話になります</a:t>
            </a:r>
          </a:p>
        </p:txBody>
      </p:sp>
      <p:sp>
        <p:nvSpPr>
          <p:cNvPr id="4" name="スライド番号プレースホルダー 3">
            <a:extLst>
              <a:ext uri="{FF2B5EF4-FFF2-40B4-BE49-F238E27FC236}">
                <a16:creationId xmlns:a16="http://schemas.microsoft.com/office/drawing/2014/main" id="{BEFEAAF5-D076-2954-CCF8-22B15076291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FC5BD8-A17B-4093-9A8D-384EE6086B57}"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18853804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en-US" altLang="ja-JP" dirty="0"/>
              <a:t>2006</a:t>
            </a:r>
            <a:r>
              <a:rPr kumimoji="1" lang="ja-JP" altLang="en-US" dirty="0"/>
              <a:t>年から</a:t>
            </a:r>
            <a:r>
              <a:rPr kumimoji="1" lang="en-US" altLang="ja-JP" dirty="0"/>
              <a:t>HPV</a:t>
            </a:r>
            <a:r>
              <a:rPr kumimoji="1" lang="ja-JP" altLang="en-US" dirty="0"/>
              <a:t>ワクチンが承認されているスウェーデンでは、</a:t>
            </a:r>
            <a:r>
              <a:rPr kumimoji="1" lang="en-US" altLang="ja-JP" dirty="0"/>
              <a:t>17</a:t>
            </a:r>
            <a:r>
              <a:rPr kumimoji="1" lang="ja-JP" altLang="en-US" dirty="0"/>
              <a:t>歳未満に接種を受けると子宮摘出などの治療が必要となる子宮頸がんの発症が★</a:t>
            </a:r>
            <a:r>
              <a:rPr kumimoji="1" lang="en-US" altLang="ja-JP" dirty="0"/>
              <a:t>88%</a:t>
            </a:r>
            <a:r>
              <a:rPr kumimoji="1" lang="ja-JP" altLang="en-US" dirty="0"/>
              <a:t>抑えられました。</a:t>
            </a:r>
            <a:r>
              <a:rPr kumimoji="1" lang="en-US" altLang="ja-JP" dirty="0"/>
              <a:t>100</a:t>
            </a:r>
            <a:r>
              <a:rPr kumimoji="1" lang="ja-JP" altLang="en-US" dirty="0"/>
              <a:t>％ではありませんが、十分に意味のある数字です。</a:t>
            </a:r>
            <a:r>
              <a:rPr kumimoji="1" lang="en-US" altLang="ja-JP" dirty="0"/>
              <a:t>WHO</a:t>
            </a:r>
            <a:r>
              <a:rPr kumimoji="1" lang="ja-JP" altLang="en-US" dirty="0"/>
              <a:t>によるとすでに世界</a:t>
            </a:r>
            <a:r>
              <a:rPr kumimoji="1" lang="en-US" altLang="ja-JP" dirty="0"/>
              <a:t>120</a:t>
            </a:r>
            <a:r>
              <a:rPr kumimoji="1" lang="ja-JP" altLang="en-US" dirty="0"/>
              <a:t>か国以上で</a:t>
            </a:r>
            <a:r>
              <a:rPr kumimoji="1" lang="en-US" altLang="ja-JP" dirty="0"/>
              <a:t>HPV</a:t>
            </a:r>
            <a:r>
              <a:rPr kumimoji="1" lang="ja-JP" altLang="en-US" dirty="0"/>
              <a:t>ワクチンが使われています。</a:t>
            </a:r>
          </a:p>
        </p:txBody>
      </p:sp>
      <p:sp>
        <p:nvSpPr>
          <p:cNvPr id="4" name="スライド番号プレースホルダー 3"/>
          <p:cNvSpPr>
            <a:spLocks noGrp="1"/>
          </p:cNvSpPr>
          <p:nvPr>
            <p:ph type="sldNum" sz="quarter" idx="5"/>
          </p:nvPr>
        </p:nvSpPr>
        <p:spPr/>
        <p:txBody>
          <a:bodyPr/>
          <a:lstStyle/>
          <a:p>
            <a:fld id="{87FC5BD8-A17B-4093-9A8D-384EE6086B57}" type="slidenum">
              <a:rPr kumimoji="1" lang="ja-JP" altLang="en-US" smtClean="0"/>
              <a:t>38</a:t>
            </a:fld>
            <a:endParaRPr kumimoji="1" lang="ja-JP" altLang="en-US"/>
          </a:p>
        </p:txBody>
      </p:sp>
    </p:spTree>
    <p:extLst>
      <p:ext uri="{BB962C8B-B14F-4D97-AF65-F5344CB8AC3E}">
        <p14:creationId xmlns:p14="http://schemas.microsoft.com/office/powerpoint/2010/main" val="14489669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dirty="0"/>
              <a:t>以前は日本で接種可能な</a:t>
            </a:r>
            <a:r>
              <a:rPr kumimoji="1" lang="en-US" altLang="ja-JP" dirty="0"/>
              <a:t>HPV</a:t>
            </a:r>
            <a:r>
              <a:rPr kumimoji="1" lang="ja-JP" altLang="en-US" dirty="0"/>
              <a:t>ワクチンは</a:t>
            </a:r>
            <a:r>
              <a:rPr kumimoji="1" lang="en-US" altLang="ja-JP" dirty="0"/>
              <a:t>2</a:t>
            </a:r>
            <a:r>
              <a:rPr kumimoji="1" lang="ja-JP" altLang="en-US" dirty="0"/>
              <a:t>価・</a:t>
            </a:r>
            <a:r>
              <a:rPr kumimoji="1" lang="en-US" altLang="ja-JP" dirty="0"/>
              <a:t>4</a:t>
            </a:r>
            <a:r>
              <a:rPr kumimoji="1" lang="ja-JP" altLang="en-US" dirty="0"/>
              <a:t>価ワクチンという種類だったのですが、★</a:t>
            </a:r>
            <a:r>
              <a:rPr kumimoji="1" lang="en-US" altLang="ja-JP" dirty="0"/>
              <a:t>2023</a:t>
            </a:r>
            <a:r>
              <a:rPr kumimoji="1" lang="ja-JP" altLang="en-US" dirty="0"/>
              <a:t>年</a:t>
            </a:r>
            <a:r>
              <a:rPr kumimoji="1" lang="en-US" altLang="ja-JP" dirty="0"/>
              <a:t>4</a:t>
            </a:r>
            <a:r>
              <a:rPr kumimoji="1" lang="ja-JP" altLang="en-US" dirty="0"/>
              <a:t>月から</a:t>
            </a:r>
            <a:r>
              <a:rPr kumimoji="1" lang="en-US" altLang="ja-JP" dirty="0"/>
              <a:t>9</a:t>
            </a:r>
            <a:r>
              <a:rPr kumimoji="1" lang="ja-JP" altLang="en-US" dirty="0"/>
              <a:t>価、つまり９種類のヒトパピローマウイルスに対応できるワクチンが公費で受けられるようになりました。日本国内の子宮頸がんのおよそ</a:t>
            </a:r>
            <a:r>
              <a:rPr kumimoji="1" lang="en-US" altLang="ja-JP" dirty="0"/>
              <a:t>90</a:t>
            </a:r>
            <a:r>
              <a:rPr kumimoji="1" lang="ja-JP" altLang="en-US" dirty="0"/>
              <a:t>％に予防効果が期待されています。</a:t>
            </a:r>
          </a:p>
        </p:txBody>
      </p:sp>
      <p:sp>
        <p:nvSpPr>
          <p:cNvPr id="4" name="スライド番号プレースホルダー 3"/>
          <p:cNvSpPr>
            <a:spLocks noGrp="1"/>
          </p:cNvSpPr>
          <p:nvPr>
            <p:ph type="sldNum" sz="quarter" idx="5"/>
          </p:nvPr>
        </p:nvSpPr>
        <p:spPr/>
        <p:txBody>
          <a:bodyPr/>
          <a:lstStyle/>
          <a:p>
            <a:fld id="{87FC5BD8-A17B-4093-9A8D-384EE6086B57}" type="slidenum">
              <a:rPr kumimoji="1" lang="ja-JP" altLang="en-US" smtClean="0"/>
              <a:t>39</a:t>
            </a:fld>
            <a:endParaRPr kumimoji="1" lang="ja-JP" altLang="en-US"/>
          </a:p>
        </p:txBody>
      </p:sp>
    </p:spTree>
    <p:extLst>
      <p:ext uri="{BB962C8B-B14F-4D97-AF65-F5344CB8AC3E}">
        <p14:creationId xmlns:p14="http://schemas.microsoft.com/office/powerpoint/2010/main" val="4272025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dirty="0"/>
              <a:t>このような流れでお話をします。</a:t>
            </a:r>
          </a:p>
        </p:txBody>
      </p:sp>
      <p:sp>
        <p:nvSpPr>
          <p:cNvPr id="4" name="スライド番号プレースホルダー 3"/>
          <p:cNvSpPr>
            <a:spLocks noGrp="1"/>
          </p:cNvSpPr>
          <p:nvPr>
            <p:ph type="sldNum" sz="quarter" idx="5"/>
          </p:nvPr>
        </p:nvSpPr>
        <p:spPr/>
        <p:txBody>
          <a:bodyPr/>
          <a:lstStyle/>
          <a:p>
            <a:fld id="{87FC5BD8-A17B-4093-9A8D-384EE6086B57}" type="slidenum">
              <a:rPr kumimoji="1" lang="ja-JP" altLang="en-US" smtClean="0"/>
              <a:t>4</a:t>
            </a:fld>
            <a:endParaRPr kumimoji="1" lang="ja-JP" altLang="en-US"/>
          </a:p>
        </p:txBody>
      </p:sp>
    </p:spTree>
    <p:extLst>
      <p:ext uri="{BB962C8B-B14F-4D97-AF65-F5344CB8AC3E}">
        <p14:creationId xmlns:p14="http://schemas.microsoft.com/office/powerpoint/2010/main" val="4225489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dirty="0"/>
              <a:t>そうは言っても、身体に異物を入れるワクチンですから副反応がないわけではありません。しかし、その多くは接種部位の痛みや腫れで数日以内に治まります。痛みに対する恐怖心などの影響で接種直後に失神することもありますが、これは他の予防接種でも見られる現象で</a:t>
            </a:r>
            <a:r>
              <a:rPr kumimoji="1" lang="en-US" altLang="ja-JP" dirty="0"/>
              <a:t>1</a:t>
            </a:r>
            <a:r>
              <a:rPr kumimoji="1" lang="ja-JP" altLang="en-US" dirty="0"/>
              <a:t>時間程度で回復します。</a:t>
            </a:r>
          </a:p>
        </p:txBody>
      </p:sp>
      <p:sp>
        <p:nvSpPr>
          <p:cNvPr id="4" name="スライド番号プレースホルダー 3"/>
          <p:cNvSpPr>
            <a:spLocks noGrp="1"/>
          </p:cNvSpPr>
          <p:nvPr>
            <p:ph type="sldNum" sz="quarter" idx="5"/>
          </p:nvPr>
        </p:nvSpPr>
        <p:spPr/>
        <p:txBody>
          <a:bodyPr/>
          <a:lstStyle/>
          <a:p>
            <a:fld id="{87FC5BD8-A17B-4093-9A8D-384EE6086B57}" type="slidenum">
              <a:rPr kumimoji="1" lang="ja-JP" altLang="en-US" smtClean="0"/>
              <a:t>40</a:t>
            </a:fld>
            <a:endParaRPr kumimoji="1" lang="ja-JP" altLang="en-US"/>
          </a:p>
        </p:txBody>
      </p:sp>
    </p:spTree>
    <p:extLst>
      <p:ext uri="{BB962C8B-B14F-4D97-AF65-F5344CB8AC3E}">
        <p14:creationId xmlns:p14="http://schemas.microsoft.com/office/powerpoint/2010/main" val="10176858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9BD49-49CD-54CF-0BF2-D529C0D096A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D9C20A6-5DF2-D13E-2B81-2EB9BA7AD83A}"/>
              </a:ext>
            </a:extLst>
          </p:cNvPr>
          <p:cNvSpPr>
            <a:spLocks noGrp="1" noRot="1" noChangeAspect="1"/>
          </p:cNvSpPr>
          <p:nvPr>
            <p:ph type="sldImg"/>
          </p:nvPr>
        </p:nvSpPr>
        <p:spPr>
          <a:xfrm>
            <a:off x="685800" y="1143000"/>
            <a:ext cx="5486400" cy="3086100"/>
          </a:xfrm>
        </p:spPr>
      </p:sp>
      <p:sp>
        <p:nvSpPr>
          <p:cNvPr id="3" name="ノート プレースホルダー 2">
            <a:extLst>
              <a:ext uri="{FF2B5EF4-FFF2-40B4-BE49-F238E27FC236}">
                <a16:creationId xmlns:a16="http://schemas.microsoft.com/office/drawing/2014/main" id="{748C0DDE-4E4B-B4ED-B709-5617F4EF3B71}"/>
              </a:ext>
            </a:extLst>
          </p:cNvPr>
          <p:cNvSpPr>
            <a:spLocks noGrp="1"/>
          </p:cNvSpPr>
          <p:nvPr>
            <p:ph type="body" idx="1"/>
          </p:nvPr>
        </p:nvSpPr>
        <p:spPr/>
        <p:txBody>
          <a:bodyPr/>
          <a:lstStyle/>
          <a:p>
            <a:r>
              <a:rPr kumimoji="1" lang="ja-JP" altLang="en-US" dirty="0"/>
              <a:t>また</a:t>
            </a:r>
            <a:r>
              <a:rPr kumimoji="1" lang="en-US" altLang="ja-JP" dirty="0"/>
              <a:t>HPV</a:t>
            </a:r>
            <a:r>
              <a:rPr kumimoji="1" lang="ja-JP" altLang="en-US" dirty="0"/>
              <a:t>ワクチンのあとに、頭痛、全身の痛み、手足が勝手に動いてしまう不随意運動などが長く続くという報道がされたことがありました。これを受けて、名古屋市在住の女性約</a:t>
            </a:r>
            <a:r>
              <a:rPr kumimoji="1" lang="en-US" altLang="ja-JP" dirty="0"/>
              <a:t>7</a:t>
            </a:r>
            <a:r>
              <a:rPr kumimoji="1" lang="ja-JP" altLang="en-US" dirty="0"/>
              <a:t>万人を対象として、激しい頭痛、倦怠感、記憶障害、歩行困難があるか、学校に通えているかなどの調査が</a:t>
            </a:r>
            <a:r>
              <a:rPr kumimoji="1" lang="en-US" altLang="ja-JP" dirty="0"/>
              <a:t>2015</a:t>
            </a:r>
            <a:r>
              <a:rPr kumimoji="1" lang="ja-JP" altLang="en-US" dirty="0"/>
              <a:t>年に行われ、</a:t>
            </a:r>
          </a:p>
        </p:txBody>
      </p:sp>
      <p:sp>
        <p:nvSpPr>
          <p:cNvPr id="4" name="スライド番号プレースホルダー 3">
            <a:extLst>
              <a:ext uri="{FF2B5EF4-FFF2-40B4-BE49-F238E27FC236}">
                <a16:creationId xmlns:a16="http://schemas.microsoft.com/office/drawing/2014/main" id="{732F8D4C-556B-560D-A8F1-77B9A8FB5F7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FC5BD8-A17B-4093-9A8D-384EE6086B57}"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17778662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en-US" altLang="ja-JP" dirty="0"/>
              <a:t>HPV</a:t>
            </a:r>
            <a:r>
              <a:rPr kumimoji="1" lang="ja-JP" altLang="en-US" dirty="0"/>
              <a:t>ワクチンを受けた約</a:t>
            </a:r>
            <a:r>
              <a:rPr kumimoji="1" lang="en-US" altLang="ja-JP" dirty="0"/>
              <a:t>2</a:t>
            </a:r>
            <a:r>
              <a:rPr kumimoji="1" lang="ja-JP" altLang="en-US" dirty="0"/>
              <a:t>万人と受けていない約</a:t>
            </a:r>
            <a:r>
              <a:rPr kumimoji="1" lang="en-US" altLang="ja-JP" dirty="0"/>
              <a:t>9</a:t>
            </a:r>
            <a:r>
              <a:rPr kumimoji="1" lang="ja-JP" altLang="en-US" dirty="0"/>
              <a:t>千人で、これらの症状の発生頻度を比べてみたら、ほとんど変わらない、つまりワクチンを受けたからと言って、倦怠感や記憶障害などの症状が増えるという結果がみられず、学校に行けなくなるなどの頻度も変化がない、つまりワクチンと報道にあったけいれんのような症状との因果関係はほとんどないであろうということがわかりました。</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FC5BD8-A17B-4093-9A8D-384EE6086B57}"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38826385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dirty="0"/>
              <a:t>ここまでの流れが理解できても、まだワクチンを受けるべきか迷っている人がいるようです。そのような方は、自分がどのように生きたいのかを考えてみて下さい。</a:t>
            </a:r>
          </a:p>
        </p:txBody>
      </p:sp>
      <p:sp>
        <p:nvSpPr>
          <p:cNvPr id="4" name="スライド番号プレースホルダー 3"/>
          <p:cNvSpPr>
            <a:spLocks noGrp="1"/>
          </p:cNvSpPr>
          <p:nvPr>
            <p:ph type="sldNum" sz="quarter" idx="5"/>
          </p:nvPr>
        </p:nvSpPr>
        <p:spPr/>
        <p:txBody>
          <a:bodyPr/>
          <a:lstStyle/>
          <a:p>
            <a:fld id="{87FC5BD8-A17B-4093-9A8D-384EE6086B57}" type="slidenum">
              <a:rPr kumimoji="1" lang="ja-JP" altLang="en-US" smtClean="0"/>
              <a:t>43</a:t>
            </a:fld>
            <a:endParaRPr kumimoji="1" lang="ja-JP" altLang="en-US"/>
          </a:p>
        </p:txBody>
      </p:sp>
    </p:spTree>
    <p:extLst>
      <p:ext uri="{BB962C8B-B14F-4D97-AF65-F5344CB8AC3E}">
        <p14:creationId xmlns:p14="http://schemas.microsoft.com/office/powerpoint/2010/main" val="29014211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en-US" altLang="ja-JP" dirty="0"/>
              <a:t>HPV</a:t>
            </a:r>
            <a:r>
              <a:rPr kumimoji="1" lang="ja-JP" altLang="en-US" dirty="0"/>
              <a:t>ワクチンが子宮頸がんを</a:t>
            </a:r>
            <a:r>
              <a:rPr kumimoji="1" lang="en-US" altLang="ja-JP" dirty="0"/>
              <a:t>100</a:t>
            </a:r>
            <a:r>
              <a:rPr kumimoji="1" lang="ja-JP" altLang="en-US" dirty="0"/>
              <a:t>％予防するなんてことは言いません。</a:t>
            </a:r>
            <a:r>
              <a:rPr kumimoji="1" lang="en-US" altLang="ja-JP" dirty="0"/>
              <a:t>HPV</a:t>
            </a:r>
            <a:r>
              <a:rPr kumimoji="1" lang="ja-JP" altLang="en-US" dirty="0"/>
              <a:t>ワクチンは特に</a:t>
            </a:r>
            <a:r>
              <a:rPr kumimoji="1" lang="en-US" altLang="ja-JP" dirty="0"/>
              <a:t>30</a:t>
            </a:r>
            <a:r>
              <a:rPr kumimoji="1" lang="ja-JP" altLang="en-US" dirty="0"/>
              <a:t>代、</a:t>
            </a:r>
            <a:r>
              <a:rPr kumimoji="1" lang="en-US" altLang="ja-JP" dirty="0"/>
              <a:t>40</a:t>
            </a:r>
            <a:r>
              <a:rPr kumimoji="1" lang="ja-JP" altLang="en-US" dirty="0"/>
              <a:t>代の若い世代のヒトパピローマウイルス感染を少しでも予防して、若い世代の子宮とそこに宿る若い命を守るための医療行為です。</a:t>
            </a:r>
            <a:endParaRPr kumimoji="1" lang="en-US" altLang="ja-JP" dirty="0"/>
          </a:p>
          <a:p>
            <a:r>
              <a:rPr kumimoji="1" lang="ja-JP" altLang="en-US" dirty="0"/>
              <a:t>子宮頸がんの検診は、子宮頸がんの発症は予防できません。子宮頸がんを早期発見して、場合によっては子宮を摘出するという手術を受けて女性の命を守る医療行為です。</a:t>
            </a:r>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FC5BD8-A17B-4093-9A8D-384EE6086B57}"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11862313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889E3-48BE-591C-5555-74C19AC9B8A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99ED65E-560E-8F8C-96D9-2A6BAA39929F}"/>
              </a:ext>
            </a:extLst>
          </p:cNvPr>
          <p:cNvSpPr>
            <a:spLocks noGrp="1" noRot="1" noChangeAspect="1"/>
          </p:cNvSpPr>
          <p:nvPr>
            <p:ph type="sldImg"/>
          </p:nvPr>
        </p:nvSpPr>
        <p:spPr>
          <a:xfrm>
            <a:off x="685800" y="1143000"/>
            <a:ext cx="5486400" cy="3086100"/>
          </a:xfrm>
        </p:spPr>
      </p:sp>
      <p:sp>
        <p:nvSpPr>
          <p:cNvPr id="3" name="ノート プレースホルダー 2">
            <a:extLst>
              <a:ext uri="{FF2B5EF4-FFF2-40B4-BE49-F238E27FC236}">
                <a16:creationId xmlns:a16="http://schemas.microsoft.com/office/drawing/2014/main" id="{13F75E07-2C98-F371-6814-97198921BF2D}"/>
              </a:ext>
            </a:extLst>
          </p:cNvPr>
          <p:cNvSpPr>
            <a:spLocks noGrp="1"/>
          </p:cNvSpPr>
          <p:nvPr>
            <p:ph type="body" idx="1"/>
          </p:nvPr>
        </p:nvSpPr>
        <p:spPr/>
        <p:txBody>
          <a:bodyPr/>
          <a:lstStyle/>
          <a:p>
            <a:r>
              <a:rPr kumimoji="1" lang="ja-JP" altLang="en-US" dirty="0"/>
              <a:t>「ワクチンは受けたくないが、子宮頸がんで子宮を失いたくない」という選択肢はありません。ヒトパピローマウイルスは、男も女も子どもも大人も、誰でもかかります。ワクチンの副反応の頻度と重症度は、女性の皆さんが子宮頸がんにかかってしまう頻度と重症度に比べると、明らかに小さいのです。ぜひ</a:t>
            </a:r>
            <a:r>
              <a:rPr kumimoji="1" lang="en-US" altLang="ja-JP" dirty="0"/>
              <a:t>HPV</a:t>
            </a:r>
            <a:r>
              <a:rPr kumimoji="1" lang="ja-JP" altLang="en-US" dirty="0"/>
              <a:t>ワクチンを受けて下さい。とくに、若い世代がこれから妊娠、出産する子宮を守ることに大きな意味があります。</a:t>
            </a:r>
          </a:p>
          <a:p>
            <a:endParaRPr kumimoji="1" lang="ja-JP" altLang="en-US" dirty="0"/>
          </a:p>
        </p:txBody>
      </p:sp>
      <p:sp>
        <p:nvSpPr>
          <p:cNvPr id="4" name="スライド番号プレースホルダー 3">
            <a:extLst>
              <a:ext uri="{FF2B5EF4-FFF2-40B4-BE49-F238E27FC236}">
                <a16:creationId xmlns:a16="http://schemas.microsoft.com/office/drawing/2014/main" id="{4C297095-F497-1C66-484F-8A6C52A50F6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FC5BD8-A17B-4093-9A8D-384EE6086B57}"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1019856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73063" y="296863"/>
            <a:ext cx="6061075" cy="340995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さて、現在使われている</a:t>
            </a:r>
            <a:r>
              <a:rPr kumimoji="1" lang="en-US" altLang="ja-JP" dirty="0"/>
              <a:t>9</a:t>
            </a:r>
            <a:r>
              <a:rPr kumimoji="1" lang="ja-JP" altLang="en-US" dirty="0"/>
              <a:t>価の</a:t>
            </a:r>
            <a:r>
              <a:rPr kumimoji="1" lang="en-US" altLang="ja-JP" dirty="0"/>
              <a:t>HPV</a:t>
            </a:r>
            <a:r>
              <a:rPr kumimoji="1" lang="ja-JP" altLang="en-US" dirty="0"/>
              <a:t>ワクチンの定期接種の対象者は小学校</a:t>
            </a:r>
            <a:r>
              <a:rPr kumimoji="1" lang="en-US" altLang="ja-JP" dirty="0"/>
              <a:t>6</a:t>
            </a:r>
            <a:r>
              <a:rPr kumimoji="1" lang="ja-JP" altLang="en-US" dirty="0"/>
              <a:t>年生から高校１年生ではありますが、</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A1F616-40B8-440E-A2B5-FDCBDCA62569}" type="slidenum">
              <a:rPr kumimoji="1" lang="ja-JP" altLang="en-US" sz="1200" b="0" i="0" u="none" strike="noStrike" kern="1200" cap="none" spc="0" normalizeH="0" baseline="0" noProof="0" smtClean="0">
                <a:ln>
                  <a:noFill/>
                </a:ln>
                <a:solidFill>
                  <a:prstClr val="black"/>
                </a:solidFill>
                <a:effectLst/>
                <a:uLnTx/>
                <a:uFillTx/>
                <a:latin typeface="Meiryo UI"/>
                <a:ea typeface="Meiryo UI"/>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1" lang="ja-JP" altLang="en-US" sz="1200" b="0" i="0" u="none" strike="noStrike" kern="1200" cap="none" spc="0" normalizeH="0" baseline="0" noProof="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22425054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73063" y="296863"/>
            <a:ext cx="6061075" cy="3409950"/>
          </a:xfrm>
        </p:spPr>
      </p:sp>
      <p:sp>
        <p:nvSpPr>
          <p:cNvPr id="3" name="ノート プレースホルダー 2"/>
          <p:cNvSpPr>
            <a:spLocks noGrp="1"/>
          </p:cNvSpPr>
          <p:nvPr>
            <p:ph type="body" idx="1"/>
          </p:nvPr>
        </p:nvSpPr>
        <p:spPr/>
        <p:txBody>
          <a:bodyPr/>
          <a:lstStyle/>
          <a:p>
            <a:r>
              <a:rPr kumimoji="1" lang="en-US" altLang="ja-JP" dirty="0"/>
              <a:t>9</a:t>
            </a:r>
            <a:r>
              <a:rPr kumimoji="1" lang="ja-JP" altLang="en-US" dirty="0"/>
              <a:t>価</a:t>
            </a:r>
            <a:r>
              <a:rPr kumimoji="1" lang="en-US" altLang="ja-JP" dirty="0"/>
              <a:t>HPV</a:t>
            </a:r>
            <a:r>
              <a:rPr kumimoji="1" lang="ja-JP" altLang="en-US" dirty="0"/>
              <a:t>ワクチンは</a:t>
            </a:r>
            <a:r>
              <a:rPr kumimoji="1" lang="en-US" altLang="ja-JP" dirty="0"/>
              <a:t>15</a:t>
            </a:r>
            <a:r>
              <a:rPr kumimoji="1" lang="ja-JP" altLang="en-US" dirty="0"/>
              <a:t>歳になるまでに受ける場合、接種回数は</a:t>
            </a:r>
            <a:r>
              <a:rPr kumimoji="1" lang="en-US" altLang="ja-JP" dirty="0"/>
              <a:t>2</a:t>
            </a:r>
            <a:r>
              <a:rPr kumimoji="1" lang="ja-JP" altLang="en-US" dirty="0"/>
              <a:t>回で済みます。</a:t>
            </a: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8974" rtl="0" eaLnBrk="0" fontAlgn="base" latinLnBrk="0" hangingPunct="0">
              <a:lnSpc>
                <a:spcPct val="100000"/>
              </a:lnSpc>
              <a:spcBef>
                <a:spcPct val="0"/>
              </a:spcBef>
              <a:spcAft>
                <a:spcPct val="0"/>
              </a:spcAft>
              <a:buClrTx/>
              <a:buSzTx/>
              <a:buFontTx/>
              <a:buNone/>
              <a:tabLst/>
              <a:defRPr/>
            </a:pPr>
            <a:fld id="{0215BB80-33AD-4E79-B98E-CDB4CD2CF682}" type="slidenum">
              <a:rPr kumimoji="1" lang="ja-JP" altLang="en-US" sz="1200" b="0" i="0" u="none" strike="noStrike" kern="1200" cap="none" spc="0" normalizeH="0" baseline="0" noProof="0" smtClean="0">
                <a:ln>
                  <a:noFill/>
                </a:ln>
                <a:solidFill>
                  <a:srgbClr val="000000"/>
                </a:solidFill>
                <a:effectLst/>
                <a:uLnTx/>
                <a:uFillTx/>
                <a:latin typeface="Meiryo UI"/>
                <a:ea typeface="Meiryo UI"/>
                <a:cs typeface="+mn-cs"/>
              </a:rPr>
              <a:pPr marL="0" marR="0" lvl="0" indent="0" algn="r" defTabSz="918974" rtl="0" eaLnBrk="0" fontAlgn="base" latinLnBrk="0" hangingPunct="0">
                <a:lnSpc>
                  <a:spcPct val="100000"/>
                </a:lnSpc>
                <a:spcBef>
                  <a:spcPct val="0"/>
                </a:spcBef>
                <a:spcAft>
                  <a:spcPct val="0"/>
                </a:spcAft>
                <a:buClrTx/>
                <a:buSzTx/>
                <a:buFontTx/>
                <a:buNone/>
                <a:tabLst/>
                <a:defRPr/>
              </a:pPr>
              <a:t>47</a:t>
            </a:fld>
            <a:endParaRPr kumimoji="1" lang="en-US" altLang="ja-JP" sz="1200" b="0" i="0" u="none" strike="noStrike" kern="1200" cap="none" spc="0" normalizeH="0" baseline="0" noProof="0">
              <a:ln>
                <a:noFill/>
              </a:ln>
              <a:solidFill>
                <a:srgbClr val="000000"/>
              </a:solidFill>
              <a:effectLst/>
              <a:uLnTx/>
              <a:uFillTx/>
              <a:latin typeface="Meiryo UI"/>
              <a:ea typeface="Meiryo UI"/>
              <a:cs typeface="+mn-cs"/>
            </a:endParaRPr>
          </a:p>
        </p:txBody>
      </p:sp>
    </p:spTree>
    <p:extLst>
      <p:ext uri="{BB962C8B-B14F-4D97-AF65-F5344CB8AC3E}">
        <p14:creationId xmlns:p14="http://schemas.microsoft.com/office/powerpoint/2010/main" val="11042978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4F980-5FD6-B611-C93E-D9BE863BD6E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545B9AB-6DFB-EF13-0708-C91DEED45604}"/>
              </a:ext>
            </a:extLst>
          </p:cNvPr>
          <p:cNvSpPr>
            <a:spLocks noGrp="1" noRot="1" noChangeAspect="1"/>
          </p:cNvSpPr>
          <p:nvPr>
            <p:ph type="sldImg"/>
          </p:nvPr>
        </p:nvSpPr>
        <p:spPr>
          <a:xfrm>
            <a:off x="373063" y="296863"/>
            <a:ext cx="6061075" cy="3409950"/>
          </a:xfrm>
        </p:spPr>
      </p:sp>
      <p:sp>
        <p:nvSpPr>
          <p:cNvPr id="3" name="ノート プレースホルダー 2">
            <a:extLst>
              <a:ext uri="{FF2B5EF4-FFF2-40B4-BE49-F238E27FC236}">
                <a16:creationId xmlns:a16="http://schemas.microsoft.com/office/drawing/2014/main" id="{964C4FEB-D090-E260-DB65-09CD59B4533E}"/>
              </a:ext>
            </a:extLst>
          </p:cNvPr>
          <p:cNvSpPr>
            <a:spLocks noGrp="1"/>
          </p:cNvSpPr>
          <p:nvPr>
            <p:ph type="body" idx="1"/>
          </p:nvPr>
        </p:nvSpPr>
        <p:spPr/>
        <p:txBody>
          <a:bodyPr/>
          <a:lstStyle/>
          <a:p>
            <a:r>
              <a:rPr kumimoji="1" lang="en-US" altLang="ja-JP" dirty="0"/>
              <a:t>1</a:t>
            </a:r>
            <a:r>
              <a:rPr kumimoji="1" lang="ja-JP" altLang="en-US" dirty="0"/>
              <a:t>回目が</a:t>
            </a:r>
            <a:r>
              <a:rPr kumimoji="1" lang="en-US" altLang="ja-JP" dirty="0"/>
              <a:t>15</a:t>
            </a:r>
            <a:r>
              <a:rPr kumimoji="1" lang="ja-JP" altLang="en-US" dirty="0"/>
              <a:t>歳になってしまうと</a:t>
            </a:r>
            <a:r>
              <a:rPr kumimoji="1" lang="en-US" altLang="ja-JP" dirty="0"/>
              <a:t>3</a:t>
            </a:r>
            <a:r>
              <a:rPr kumimoji="1" lang="ja-JP" altLang="en-US" dirty="0"/>
              <a:t>回の接種が必要です。</a:t>
            </a:r>
            <a:endParaRPr kumimoji="1" lang="en-US" altLang="ja-JP" dirty="0"/>
          </a:p>
        </p:txBody>
      </p:sp>
      <p:sp>
        <p:nvSpPr>
          <p:cNvPr id="4" name="スライド番号プレースホルダー 3">
            <a:extLst>
              <a:ext uri="{FF2B5EF4-FFF2-40B4-BE49-F238E27FC236}">
                <a16:creationId xmlns:a16="http://schemas.microsoft.com/office/drawing/2014/main" id="{99B750FD-30F5-A358-789E-6CF96A27DA81}"/>
              </a:ext>
            </a:extLst>
          </p:cNvPr>
          <p:cNvSpPr>
            <a:spLocks noGrp="1"/>
          </p:cNvSpPr>
          <p:nvPr>
            <p:ph type="sldNum" sz="quarter" idx="5"/>
          </p:nvPr>
        </p:nvSpPr>
        <p:spPr/>
        <p:txBody>
          <a:bodyPr/>
          <a:lstStyle/>
          <a:p>
            <a:pPr marL="0" marR="0" lvl="0" indent="0" algn="r" defTabSz="918974" rtl="0" eaLnBrk="0" fontAlgn="base" latinLnBrk="0" hangingPunct="0">
              <a:lnSpc>
                <a:spcPct val="100000"/>
              </a:lnSpc>
              <a:spcBef>
                <a:spcPct val="0"/>
              </a:spcBef>
              <a:spcAft>
                <a:spcPct val="0"/>
              </a:spcAft>
              <a:buClrTx/>
              <a:buSzTx/>
              <a:buFontTx/>
              <a:buNone/>
              <a:tabLst/>
              <a:defRPr/>
            </a:pPr>
            <a:fld id="{0215BB80-33AD-4E79-B98E-CDB4CD2CF682}" type="slidenum">
              <a:rPr kumimoji="1" lang="ja-JP" altLang="en-US" sz="1200" b="0" i="0" u="none" strike="noStrike" kern="1200" cap="none" spc="0" normalizeH="0" baseline="0" noProof="0" smtClean="0">
                <a:ln>
                  <a:noFill/>
                </a:ln>
                <a:solidFill>
                  <a:srgbClr val="000000"/>
                </a:solidFill>
                <a:effectLst/>
                <a:uLnTx/>
                <a:uFillTx/>
                <a:latin typeface="Meiryo UI"/>
                <a:ea typeface="Meiryo UI"/>
                <a:cs typeface="+mn-cs"/>
              </a:rPr>
              <a:pPr marL="0" marR="0" lvl="0" indent="0" algn="r" defTabSz="918974" rtl="0" eaLnBrk="0" fontAlgn="base" latinLnBrk="0" hangingPunct="0">
                <a:lnSpc>
                  <a:spcPct val="100000"/>
                </a:lnSpc>
                <a:spcBef>
                  <a:spcPct val="0"/>
                </a:spcBef>
                <a:spcAft>
                  <a:spcPct val="0"/>
                </a:spcAft>
                <a:buClrTx/>
                <a:buSzTx/>
                <a:buFontTx/>
                <a:buNone/>
                <a:tabLst/>
                <a:defRPr/>
              </a:pPr>
              <a:t>48</a:t>
            </a:fld>
            <a:endParaRPr kumimoji="1" lang="en-US" altLang="ja-JP" sz="1200" b="0" i="0" u="none" strike="noStrike" kern="1200" cap="none" spc="0" normalizeH="0" baseline="0" noProof="0">
              <a:ln>
                <a:noFill/>
              </a:ln>
              <a:solidFill>
                <a:srgbClr val="000000"/>
              </a:solidFill>
              <a:effectLst/>
              <a:uLnTx/>
              <a:uFillTx/>
              <a:latin typeface="Meiryo UI"/>
              <a:ea typeface="Meiryo UI"/>
              <a:cs typeface="+mn-cs"/>
            </a:endParaRPr>
          </a:p>
        </p:txBody>
      </p:sp>
    </p:spTree>
    <p:extLst>
      <p:ext uri="{BB962C8B-B14F-4D97-AF65-F5344CB8AC3E}">
        <p14:creationId xmlns:p14="http://schemas.microsoft.com/office/powerpoint/2010/main" val="21281253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6ACD6-8ED5-7CD0-D8BA-A042A63D3F0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22319C5-0F2D-FD62-777B-3600A314EDDC}"/>
              </a:ext>
            </a:extLst>
          </p:cNvPr>
          <p:cNvSpPr>
            <a:spLocks noGrp="1" noRot="1" noChangeAspect="1"/>
          </p:cNvSpPr>
          <p:nvPr>
            <p:ph type="sldImg"/>
          </p:nvPr>
        </p:nvSpPr>
        <p:spPr>
          <a:xfrm>
            <a:off x="373063" y="296863"/>
            <a:ext cx="6061075" cy="3409950"/>
          </a:xfrm>
        </p:spPr>
      </p:sp>
      <p:sp>
        <p:nvSpPr>
          <p:cNvPr id="3" name="ノート プレースホルダー 2">
            <a:extLst>
              <a:ext uri="{FF2B5EF4-FFF2-40B4-BE49-F238E27FC236}">
                <a16:creationId xmlns:a16="http://schemas.microsoft.com/office/drawing/2014/main" id="{CD522F51-2449-DA0B-288F-E9BDABA9EC69}"/>
              </a:ext>
            </a:extLst>
          </p:cNvPr>
          <p:cNvSpPr>
            <a:spLocks noGrp="1"/>
          </p:cNvSpPr>
          <p:nvPr>
            <p:ph type="body" idx="1"/>
          </p:nvPr>
        </p:nvSpPr>
        <p:spPr/>
        <p:txBody>
          <a:bodyPr/>
          <a:lstStyle/>
          <a:p>
            <a:r>
              <a:rPr kumimoji="1" lang="ja-JP" altLang="en-US" dirty="0"/>
              <a:t>若いうちに受ける方が有効性が高いというデータもあります。接種回数が少ない方が子どもたちにとっても喜ばしいことなので、</a:t>
            </a:r>
            <a:r>
              <a:rPr kumimoji="1" lang="en-US" altLang="ja-JP" dirty="0"/>
              <a:t>9</a:t>
            </a:r>
            <a:r>
              <a:rPr kumimoji="1" lang="ja-JP" altLang="en-US" dirty="0"/>
              <a:t>価ワクチンの</a:t>
            </a:r>
            <a:r>
              <a:rPr kumimoji="1" lang="en-US" altLang="ja-JP" dirty="0"/>
              <a:t>2</a:t>
            </a:r>
            <a:r>
              <a:rPr kumimoji="1" lang="ja-JP" altLang="en-US" dirty="0"/>
              <a:t>回接種をお勧めします。小学校高学年、中学生</a:t>
            </a:r>
            <a:r>
              <a:rPr kumimoji="1" lang="en-US" altLang="ja-JP" dirty="0"/>
              <a:t>3</a:t>
            </a:r>
            <a:r>
              <a:rPr kumimoji="1" lang="ja-JP" altLang="en-US" dirty="0"/>
              <a:t>年生は受験や学校行事などで忙しいことが多いのでぜひ中学校</a:t>
            </a:r>
            <a:r>
              <a:rPr kumimoji="1" lang="en-US" altLang="ja-JP" dirty="0"/>
              <a:t>1</a:t>
            </a:r>
            <a:r>
              <a:rPr kumimoji="1" lang="ja-JP" altLang="en-US" dirty="0"/>
              <a:t>年生、遅くとも中学校</a:t>
            </a:r>
            <a:r>
              <a:rPr kumimoji="1" lang="en-US" altLang="ja-JP" dirty="0"/>
              <a:t>2</a:t>
            </a:r>
            <a:r>
              <a:rPr kumimoji="1" lang="ja-JP" altLang="en-US" dirty="0"/>
              <a:t>年生の夏休みまでに</a:t>
            </a:r>
            <a:r>
              <a:rPr kumimoji="1" lang="en-US" altLang="ja-JP" dirty="0"/>
              <a:t>1</a:t>
            </a:r>
            <a:r>
              <a:rPr kumimoji="1" lang="ja-JP" altLang="en-US" dirty="0"/>
              <a:t>回目の接種をする、できれば中学校１，２年生のインフルエンザワクチンを受けるときに、ついでに</a:t>
            </a:r>
            <a:r>
              <a:rPr kumimoji="1" lang="en-US" altLang="ja-JP" dirty="0"/>
              <a:t>1</a:t>
            </a:r>
            <a:r>
              <a:rPr kumimoji="1" lang="ja-JP" altLang="en-US" dirty="0"/>
              <a:t>回目を同時接種することをお勧めします。</a:t>
            </a:r>
          </a:p>
        </p:txBody>
      </p:sp>
      <p:sp>
        <p:nvSpPr>
          <p:cNvPr id="4" name="スライド番号プレースホルダー 3">
            <a:extLst>
              <a:ext uri="{FF2B5EF4-FFF2-40B4-BE49-F238E27FC236}">
                <a16:creationId xmlns:a16="http://schemas.microsoft.com/office/drawing/2014/main" id="{6A8FB98F-B2FD-2E70-F14C-83CFA1E25F70}"/>
              </a:ext>
            </a:extLst>
          </p:cNvPr>
          <p:cNvSpPr>
            <a:spLocks noGrp="1"/>
          </p:cNvSpPr>
          <p:nvPr>
            <p:ph type="sldNum" sz="quarter" idx="5"/>
          </p:nvPr>
        </p:nvSpPr>
        <p:spPr/>
        <p:txBody>
          <a:bodyPr/>
          <a:lstStyle/>
          <a:p>
            <a:pPr marL="0" marR="0" lvl="0" indent="0" algn="r" defTabSz="918974" rtl="0" eaLnBrk="0" fontAlgn="base" latinLnBrk="0" hangingPunct="0">
              <a:lnSpc>
                <a:spcPct val="100000"/>
              </a:lnSpc>
              <a:spcBef>
                <a:spcPct val="0"/>
              </a:spcBef>
              <a:spcAft>
                <a:spcPct val="0"/>
              </a:spcAft>
              <a:buClrTx/>
              <a:buSzTx/>
              <a:buFontTx/>
              <a:buNone/>
              <a:tabLst/>
              <a:defRPr/>
            </a:pPr>
            <a:fld id="{0215BB80-33AD-4E79-B98E-CDB4CD2CF682}" type="slidenum">
              <a:rPr kumimoji="1" lang="ja-JP" altLang="en-US" sz="1200" b="0" i="0" u="none" strike="noStrike" kern="1200" cap="none" spc="0" normalizeH="0" baseline="0" noProof="0" smtClean="0">
                <a:ln>
                  <a:noFill/>
                </a:ln>
                <a:solidFill>
                  <a:srgbClr val="000000"/>
                </a:solidFill>
                <a:effectLst/>
                <a:uLnTx/>
                <a:uFillTx/>
                <a:latin typeface="Meiryo UI"/>
                <a:ea typeface="Meiryo UI"/>
                <a:cs typeface="+mn-cs"/>
              </a:rPr>
              <a:pPr marL="0" marR="0" lvl="0" indent="0" algn="r" defTabSz="918974" rtl="0" eaLnBrk="0" fontAlgn="base" latinLnBrk="0" hangingPunct="0">
                <a:lnSpc>
                  <a:spcPct val="100000"/>
                </a:lnSpc>
                <a:spcBef>
                  <a:spcPct val="0"/>
                </a:spcBef>
                <a:spcAft>
                  <a:spcPct val="0"/>
                </a:spcAft>
                <a:buClrTx/>
                <a:buSzTx/>
                <a:buFontTx/>
                <a:buNone/>
                <a:tabLst/>
                <a:defRPr/>
              </a:pPr>
              <a:t>49</a:t>
            </a:fld>
            <a:endParaRPr kumimoji="1" lang="en-US" altLang="ja-JP" sz="1200" b="0" i="0" u="none" strike="noStrike" kern="1200" cap="none" spc="0" normalizeH="0" baseline="0" noProof="0">
              <a:ln>
                <a:noFill/>
              </a:ln>
              <a:solidFill>
                <a:srgbClr val="000000"/>
              </a:solidFill>
              <a:effectLst/>
              <a:uLnTx/>
              <a:uFillTx/>
              <a:latin typeface="Meiryo UI"/>
              <a:ea typeface="Meiryo UI"/>
              <a:cs typeface="+mn-cs"/>
            </a:endParaRPr>
          </a:p>
        </p:txBody>
      </p:sp>
    </p:spTree>
    <p:extLst>
      <p:ext uri="{BB962C8B-B14F-4D97-AF65-F5344CB8AC3E}">
        <p14:creationId xmlns:p14="http://schemas.microsoft.com/office/powerpoint/2010/main" val="2750494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59980-2AE5-22EB-6872-3E02F683E5F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F5C8023-5EF3-0C5B-883B-BB0584E93246}"/>
              </a:ext>
            </a:extLst>
          </p:cNvPr>
          <p:cNvSpPr>
            <a:spLocks noGrp="1" noRot="1" noChangeAspect="1"/>
          </p:cNvSpPr>
          <p:nvPr>
            <p:ph type="sldImg"/>
          </p:nvPr>
        </p:nvSpPr>
        <p:spPr>
          <a:xfrm>
            <a:off x="685800" y="1143000"/>
            <a:ext cx="5486400" cy="3086100"/>
          </a:xfrm>
        </p:spPr>
      </p:sp>
      <p:sp>
        <p:nvSpPr>
          <p:cNvPr id="3" name="ノート プレースホルダー 2">
            <a:extLst>
              <a:ext uri="{FF2B5EF4-FFF2-40B4-BE49-F238E27FC236}">
                <a16:creationId xmlns:a16="http://schemas.microsoft.com/office/drawing/2014/main" id="{53FE5E31-9716-BE48-855B-693FD5E9DF94}"/>
              </a:ext>
            </a:extLst>
          </p:cNvPr>
          <p:cNvSpPr>
            <a:spLocks noGrp="1"/>
          </p:cNvSpPr>
          <p:nvPr>
            <p:ph type="body" idx="1"/>
          </p:nvPr>
        </p:nvSpPr>
        <p:spPr/>
        <p:txBody>
          <a:bodyPr/>
          <a:lstStyle/>
          <a:p>
            <a:r>
              <a:rPr kumimoji="1" lang="ja-JP" altLang="en-US" dirty="0"/>
              <a:t>まず、子宮頸がんという病気とその原因についてです。</a:t>
            </a:r>
          </a:p>
          <a:p>
            <a:endParaRPr kumimoji="1" lang="ja-JP" altLang="en-US" dirty="0"/>
          </a:p>
        </p:txBody>
      </p:sp>
      <p:sp>
        <p:nvSpPr>
          <p:cNvPr id="4" name="スライド番号プレースホルダー 3">
            <a:extLst>
              <a:ext uri="{FF2B5EF4-FFF2-40B4-BE49-F238E27FC236}">
                <a16:creationId xmlns:a16="http://schemas.microsoft.com/office/drawing/2014/main" id="{AF1D2B82-23DF-33E7-1A6E-C7D41A93683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FC5BD8-A17B-4093-9A8D-384EE6086B57}"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31982772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F6138-A273-7B8F-D387-27331480166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DF4072C-466A-E14E-F5A5-F0418E8CE69D}"/>
              </a:ext>
            </a:extLst>
          </p:cNvPr>
          <p:cNvSpPr>
            <a:spLocks noGrp="1" noRot="1" noChangeAspect="1"/>
          </p:cNvSpPr>
          <p:nvPr>
            <p:ph type="sldImg"/>
          </p:nvPr>
        </p:nvSpPr>
        <p:spPr>
          <a:xfrm>
            <a:off x="685800" y="1143000"/>
            <a:ext cx="5486400" cy="3086100"/>
          </a:xfrm>
        </p:spPr>
      </p:sp>
      <p:sp>
        <p:nvSpPr>
          <p:cNvPr id="3" name="ノート プレースホルダー 2">
            <a:extLst>
              <a:ext uri="{FF2B5EF4-FFF2-40B4-BE49-F238E27FC236}">
                <a16:creationId xmlns:a16="http://schemas.microsoft.com/office/drawing/2014/main" id="{FAEDEFCE-D1ED-C5CA-A5A9-6CAA965342F7}"/>
              </a:ext>
            </a:extLst>
          </p:cNvPr>
          <p:cNvSpPr>
            <a:spLocks noGrp="1"/>
          </p:cNvSpPr>
          <p:nvPr>
            <p:ph type="body" idx="1"/>
          </p:nvPr>
        </p:nvSpPr>
        <p:spPr/>
        <p:txBody>
          <a:bodyPr/>
          <a:lstStyle/>
          <a:p>
            <a:r>
              <a:rPr kumimoji="1" lang="ja-JP" altLang="en-US" dirty="0"/>
              <a:t>「母親、子ども、父親の生活を脅かす子宮頸がん～　身近な危険性への対応　～」　というタイトルでお話をいたしました。</a:t>
            </a:r>
            <a:endParaRPr kumimoji="1" lang="en-US" altLang="ja-JP" dirty="0"/>
          </a:p>
          <a:p>
            <a:r>
              <a:rPr kumimoji="1" lang="ja-JP" altLang="en-US" dirty="0"/>
              <a:t>このワクチンについて質問のある方は、いつでも〇〇小児科にお電話下さい。</a:t>
            </a:r>
          </a:p>
        </p:txBody>
      </p:sp>
      <p:sp>
        <p:nvSpPr>
          <p:cNvPr id="4" name="スライド番号プレースホルダー 3">
            <a:extLst>
              <a:ext uri="{FF2B5EF4-FFF2-40B4-BE49-F238E27FC236}">
                <a16:creationId xmlns:a16="http://schemas.microsoft.com/office/drawing/2014/main" id="{BBD7C24A-9450-D9A0-F1E7-D33C86A3799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FC5BD8-A17B-4093-9A8D-384EE6086B57}"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4265340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dirty="0"/>
              <a:t>これは</a:t>
            </a:r>
            <a:r>
              <a:rPr kumimoji="1" lang="en-US" altLang="ja-JP" dirty="0"/>
              <a:t>2020</a:t>
            </a:r>
            <a:r>
              <a:rPr kumimoji="1" lang="ja-JP" altLang="en-US" dirty="0"/>
              <a:t>年、日本国内における女性の、部位別のがん患者数です。子宮頸がんは年間約</a:t>
            </a:r>
            <a:r>
              <a:rPr kumimoji="1" lang="en-US" altLang="ja-JP" dirty="0"/>
              <a:t>1</a:t>
            </a:r>
            <a:r>
              <a:rPr kumimoji="1" lang="ja-JP" altLang="en-US" dirty="0"/>
              <a:t>万人です。女性の癌に占める割合としてはそれほど多くはありません。最も多い乳がんに比べれば約</a:t>
            </a:r>
            <a:r>
              <a:rPr kumimoji="1" lang="en-US" altLang="ja-JP" dirty="0"/>
              <a:t>9</a:t>
            </a:r>
            <a:r>
              <a:rPr kumimoji="1" lang="ja-JP" altLang="en-US" dirty="0"/>
              <a:t>分の１です。</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FC5BD8-A17B-4093-9A8D-384EE6086B57}"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3013330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dirty="0"/>
              <a:t>ただし、子宮頸がんにかかる年齢は</a:t>
            </a:r>
            <a:r>
              <a:rPr kumimoji="1" lang="en-US" altLang="ja-JP" dirty="0"/>
              <a:t>30</a:t>
            </a:r>
            <a:r>
              <a:rPr kumimoji="1" lang="ja-JP" altLang="en-US" dirty="0"/>
              <a:t>歳から</a:t>
            </a:r>
            <a:r>
              <a:rPr kumimoji="1" lang="en-US" altLang="ja-JP" dirty="0"/>
              <a:t>50</a:t>
            </a:r>
            <a:r>
              <a:rPr kumimoji="1" lang="ja-JP" altLang="en-US" dirty="0"/>
              <a:t>歳の女性に多く、働いている人、妊娠、出産を控えている人、小さな子どもがいる人に多い癌です。ご本人、子どもだけでなく、配偶者が癌になれば父親の生活にも大きな影響が出ます。男性の方も決して無視できない病気です。</a:t>
            </a:r>
          </a:p>
        </p:txBody>
      </p:sp>
      <p:sp>
        <p:nvSpPr>
          <p:cNvPr id="4" name="スライド番号プレースホルダー 3"/>
          <p:cNvSpPr>
            <a:spLocks noGrp="1"/>
          </p:cNvSpPr>
          <p:nvPr>
            <p:ph type="sldNum" sz="quarter" idx="5"/>
          </p:nvPr>
        </p:nvSpPr>
        <p:spPr/>
        <p:txBody>
          <a:bodyPr/>
          <a:lstStyle/>
          <a:p>
            <a:fld id="{87FC5BD8-A17B-4093-9A8D-384EE6086B57}" type="slidenum">
              <a:rPr kumimoji="1" lang="ja-JP" altLang="en-US" smtClean="0"/>
              <a:t>7</a:t>
            </a:fld>
            <a:endParaRPr kumimoji="1" lang="ja-JP" altLang="en-US"/>
          </a:p>
        </p:txBody>
      </p:sp>
    </p:spTree>
    <p:extLst>
      <p:ext uri="{BB962C8B-B14F-4D97-AF65-F5344CB8AC3E}">
        <p14:creationId xmlns:p14="http://schemas.microsoft.com/office/powerpoint/2010/main" val="1570404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dirty="0"/>
              <a:t>何か症状があって子宮頸がんと診断された場合は、実はその約</a:t>
            </a:r>
            <a:r>
              <a:rPr kumimoji="1" lang="en-US" altLang="ja-JP" dirty="0"/>
              <a:t>7</a:t>
            </a:r>
            <a:r>
              <a:rPr kumimoji="1" lang="ja-JP" altLang="en-US" dirty="0"/>
              <a:t>割以上は進行がんです。残念ですが、ご自身の命を救うために、妊娠、出産はできなくなりますが、子宮全体を摘出します。日本国内でも年間約千人が</a:t>
            </a:r>
            <a:r>
              <a:rPr kumimoji="1" lang="en-US" altLang="ja-JP" dirty="0"/>
              <a:t>30</a:t>
            </a:r>
            <a:r>
              <a:rPr kumimoji="1" lang="ja-JP" altLang="en-US" dirty="0"/>
              <a:t>代までにこの子宮を失う選択を迫られています。</a:t>
            </a:r>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FC5BD8-A17B-4093-9A8D-384EE6086B57}"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2220610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dirty="0"/>
              <a:t>なるべく早期に癌を見つけて、手術して癌になった臓器を取り除けば癌が治るかもしれませんが、妊娠と出産の機会を失うリスクがある子宮頸がんは、臓器を摘出して治るでは済まされません。また、子宮がん検診は、発病した癌をみつけるための検査であって、癌になることを予防できるわけではありません。では、このような子宮頸がんに対して、私たちにはどのような対応策があるのでしょうか。</a:t>
            </a:r>
          </a:p>
        </p:txBody>
      </p:sp>
      <p:sp>
        <p:nvSpPr>
          <p:cNvPr id="4" name="スライド番号プレースホルダー 3"/>
          <p:cNvSpPr>
            <a:spLocks noGrp="1"/>
          </p:cNvSpPr>
          <p:nvPr>
            <p:ph type="sldNum" sz="quarter" idx="5"/>
          </p:nvPr>
        </p:nvSpPr>
        <p:spPr/>
        <p:txBody>
          <a:bodyPr/>
          <a:lstStyle/>
          <a:p>
            <a:fld id="{87FC5BD8-A17B-4093-9A8D-384EE6086B57}" type="slidenum">
              <a:rPr kumimoji="1" lang="ja-JP" altLang="en-US" smtClean="0"/>
              <a:t>9</a:t>
            </a:fld>
            <a:endParaRPr kumimoji="1" lang="ja-JP" altLang="en-US"/>
          </a:p>
        </p:txBody>
      </p:sp>
    </p:spTree>
    <p:extLst>
      <p:ext uri="{BB962C8B-B14F-4D97-AF65-F5344CB8AC3E}">
        <p14:creationId xmlns:p14="http://schemas.microsoft.com/office/powerpoint/2010/main" val="1756456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5D0CD56-7BD8-44EC-9AF3-869D08629A51}" type="datetimeFigureOut">
              <a:rPr kumimoji="1" lang="ja-JP" altLang="en-US" smtClean="0"/>
              <a:t>2025/8/9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3A5672-F5CD-432B-A982-FFA861F433FA}" type="slidenum">
              <a:rPr kumimoji="1" lang="ja-JP" altLang="en-US" smtClean="0"/>
              <a:t>‹#›</a:t>
            </a:fld>
            <a:endParaRPr kumimoji="1" lang="ja-JP" altLang="en-US"/>
          </a:p>
        </p:txBody>
      </p:sp>
    </p:spTree>
    <p:extLst>
      <p:ext uri="{BB962C8B-B14F-4D97-AF65-F5344CB8AC3E}">
        <p14:creationId xmlns:p14="http://schemas.microsoft.com/office/powerpoint/2010/main" val="3779305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5D0CD56-7BD8-44EC-9AF3-869D08629A51}" type="datetimeFigureOut">
              <a:rPr kumimoji="1" lang="ja-JP" altLang="en-US" smtClean="0"/>
              <a:t>2025/8/9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3A5672-F5CD-432B-A982-FFA861F433FA}" type="slidenum">
              <a:rPr kumimoji="1" lang="ja-JP" altLang="en-US" smtClean="0"/>
              <a:t>‹#›</a:t>
            </a:fld>
            <a:endParaRPr kumimoji="1" lang="ja-JP" altLang="en-US"/>
          </a:p>
        </p:txBody>
      </p:sp>
    </p:spTree>
    <p:extLst>
      <p:ext uri="{BB962C8B-B14F-4D97-AF65-F5344CB8AC3E}">
        <p14:creationId xmlns:p14="http://schemas.microsoft.com/office/powerpoint/2010/main" val="1496909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5D0CD56-7BD8-44EC-9AF3-869D08629A51}" type="datetimeFigureOut">
              <a:rPr kumimoji="1" lang="ja-JP" altLang="en-US" smtClean="0"/>
              <a:t>2025/8/9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3A5672-F5CD-432B-A982-FFA861F433FA}" type="slidenum">
              <a:rPr kumimoji="1" lang="ja-JP" altLang="en-US" smtClean="0"/>
              <a:t>‹#›</a:t>
            </a:fld>
            <a:endParaRPr kumimoji="1" lang="ja-JP" altLang="en-US"/>
          </a:p>
        </p:txBody>
      </p:sp>
    </p:spTree>
    <p:extLst>
      <p:ext uri="{BB962C8B-B14F-4D97-AF65-F5344CB8AC3E}">
        <p14:creationId xmlns:p14="http://schemas.microsoft.com/office/powerpoint/2010/main" val="15209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4" name="Rectangle 7"/>
          <p:cNvSpPr>
            <a:spLocks noChangeArrowheads="1"/>
          </p:cNvSpPr>
          <p:nvPr/>
        </p:nvSpPr>
        <p:spPr bwMode="auto">
          <a:xfrm>
            <a:off x="0" y="3357563"/>
            <a:ext cx="12192000" cy="120651"/>
          </a:xfrm>
          <a:prstGeom prst="rect">
            <a:avLst/>
          </a:prstGeom>
          <a:gradFill rotWithShape="1">
            <a:gsLst>
              <a:gs pos="0">
                <a:srgbClr val="00877C"/>
              </a:gs>
              <a:gs pos="50000">
                <a:srgbClr val="96CEC9"/>
              </a:gs>
              <a:gs pos="100000">
                <a:srgbClr val="00877C"/>
              </a:gs>
            </a:gsLst>
            <a:lin ang="0" scaled="1"/>
          </a:gra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defRPr/>
            </a:pPr>
            <a:endParaRPr lang="ja-JP" altLang="en-US" sz="2400"/>
          </a:p>
        </p:txBody>
      </p:sp>
      <p:sp>
        <p:nvSpPr>
          <p:cNvPr id="23554" name="Rectangle 2"/>
          <p:cNvSpPr>
            <a:spLocks noGrp="1" noChangeArrowheads="1"/>
          </p:cNvSpPr>
          <p:nvPr>
            <p:ph type="ctrTitle"/>
          </p:nvPr>
        </p:nvSpPr>
        <p:spPr>
          <a:xfrm>
            <a:off x="2935520" y="2514619"/>
            <a:ext cx="6320961" cy="833420"/>
          </a:xfrm>
          <a:prstGeom prst="rect">
            <a:avLst/>
          </a:prstGeom>
        </p:spPr>
        <p:txBody>
          <a:bodyPr wrap="none" tIns="46800" bIns="108000" anchor="b" anchorCtr="0">
            <a:spAutoFit/>
          </a:bodyPr>
          <a:lstStyle>
            <a:lvl1pPr>
              <a:defRPr lang="ja-JP" altLang="en-US" sz="4400" noProof="0" dirty="0" smtClean="0"/>
            </a:lvl1pPr>
          </a:lstStyle>
          <a:p>
            <a:pPr lvl="0"/>
            <a:r>
              <a:rPr lang="ja-JP" altLang="en-US" noProof="0"/>
              <a:t>マスタ タイトルの書式設定</a:t>
            </a:r>
          </a:p>
        </p:txBody>
      </p:sp>
    </p:spTree>
    <p:extLst>
      <p:ext uri="{BB962C8B-B14F-4D97-AF65-F5344CB8AC3E}">
        <p14:creationId xmlns:p14="http://schemas.microsoft.com/office/powerpoint/2010/main" val="3267809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5" name="タイトル 4"/>
          <p:cNvSpPr>
            <a:spLocks noGrp="1"/>
          </p:cNvSpPr>
          <p:nvPr>
            <p:ph type="title"/>
          </p:nvPr>
        </p:nvSpPr>
        <p:spPr>
          <a:xfrm>
            <a:off x="0" y="1"/>
            <a:ext cx="12192000" cy="1114425"/>
          </a:xfrm>
          <a:prstGeom prst="rect">
            <a:avLst/>
          </a:prstGeom>
        </p:spPr>
        <p:txBody>
          <a:bodyPr wrap="none" tIns="36000" bIns="36000" anchor="ctr" anchorCtr="0"/>
          <a:lstStyle>
            <a:lvl1pPr>
              <a:defRPr sz="3200">
                <a:solidFill>
                  <a:srgbClr val="37424A"/>
                </a:solidFill>
                <a:latin typeface="+mj-ea"/>
                <a:ea typeface="+mj-ea"/>
              </a:defRPr>
            </a:lvl1pPr>
          </a:lstStyle>
          <a:p>
            <a:r>
              <a:rPr kumimoji="1" lang="ja-JP" altLang="en-US"/>
              <a:t>マスター タイトルの書式設定</a:t>
            </a:r>
          </a:p>
        </p:txBody>
      </p:sp>
      <p:sp>
        <p:nvSpPr>
          <p:cNvPr id="6" name="Rectangle 8"/>
          <p:cNvSpPr>
            <a:spLocks noChangeArrowheads="1"/>
          </p:cNvSpPr>
          <p:nvPr userDrawn="1"/>
        </p:nvSpPr>
        <p:spPr bwMode="auto">
          <a:xfrm>
            <a:off x="0" y="1125537"/>
            <a:ext cx="12192000" cy="120651"/>
          </a:xfrm>
          <a:prstGeom prst="rect">
            <a:avLst/>
          </a:prstGeom>
          <a:gradFill rotWithShape="1">
            <a:gsLst>
              <a:gs pos="0">
                <a:srgbClr val="00877C"/>
              </a:gs>
              <a:gs pos="50000">
                <a:srgbClr val="96CEC9"/>
              </a:gs>
              <a:gs pos="100000">
                <a:srgbClr val="00877C"/>
              </a:gs>
            </a:gsLst>
            <a:lin ang="0" scaled="1"/>
          </a:gra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eaLnBrk="1" hangingPunct="1">
              <a:defRPr/>
            </a:pPr>
            <a:endParaRPr lang="ja-JP" altLang="en-US" sz="2400" baseline="0">
              <a:latin typeface="+mn-lt"/>
              <a:ea typeface="+mn-ea"/>
            </a:endParaRPr>
          </a:p>
        </p:txBody>
      </p:sp>
    </p:spTree>
    <p:extLst>
      <p:ext uri="{BB962C8B-B14F-4D97-AF65-F5344CB8AC3E}">
        <p14:creationId xmlns:p14="http://schemas.microsoft.com/office/powerpoint/2010/main" val="530771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5D0CD56-7BD8-44EC-9AF3-869D08629A51}" type="datetimeFigureOut">
              <a:rPr kumimoji="1" lang="ja-JP" altLang="en-US" smtClean="0"/>
              <a:t>2025/8/9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3A5672-F5CD-432B-A982-FFA861F433FA}" type="slidenum">
              <a:rPr kumimoji="1" lang="ja-JP" altLang="en-US" smtClean="0"/>
              <a:t>‹#›</a:t>
            </a:fld>
            <a:endParaRPr kumimoji="1" lang="ja-JP" altLang="en-US"/>
          </a:p>
        </p:txBody>
      </p:sp>
    </p:spTree>
    <p:extLst>
      <p:ext uri="{BB962C8B-B14F-4D97-AF65-F5344CB8AC3E}">
        <p14:creationId xmlns:p14="http://schemas.microsoft.com/office/powerpoint/2010/main" val="405351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5D0CD56-7BD8-44EC-9AF3-869D08629A51}" type="datetimeFigureOut">
              <a:rPr kumimoji="1" lang="ja-JP" altLang="en-US" smtClean="0"/>
              <a:t>2025/8/9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3A5672-F5CD-432B-A982-FFA861F433FA}" type="slidenum">
              <a:rPr kumimoji="1" lang="ja-JP" altLang="en-US" smtClean="0"/>
              <a:t>‹#›</a:t>
            </a:fld>
            <a:endParaRPr kumimoji="1" lang="ja-JP" altLang="en-US"/>
          </a:p>
        </p:txBody>
      </p:sp>
    </p:spTree>
    <p:extLst>
      <p:ext uri="{BB962C8B-B14F-4D97-AF65-F5344CB8AC3E}">
        <p14:creationId xmlns:p14="http://schemas.microsoft.com/office/powerpoint/2010/main" val="1373685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5D0CD56-7BD8-44EC-9AF3-869D08629A51}" type="datetimeFigureOut">
              <a:rPr kumimoji="1" lang="ja-JP" altLang="en-US" smtClean="0"/>
              <a:t>2025/8/9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53A5672-F5CD-432B-A982-FFA861F433FA}" type="slidenum">
              <a:rPr kumimoji="1" lang="ja-JP" altLang="en-US" smtClean="0"/>
              <a:t>‹#›</a:t>
            </a:fld>
            <a:endParaRPr kumimoji="1" lang="ja-JP" altLang="en-US"/>
          </a:p>
        </p:txBody>
      </p:sp>
    </p:spTree>
    <p:extLst>
      <p:ext uri="{BB962C8B-B14F-4D97-AF65-F5344CB8AC3E}">
        <p14:creationId xmlns:p14="http://schemas.microsoft.com/office/powerpoint/2010/main" val="1238717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5D0CD56-7BD8-44EC-9AF3-869D08629A51}" type="datetimeFigureOut">
              <a:rPr kumimoji="1" lang="ja-JP" altLang="en-US" smtClean="0"/>
              <a:t>2025/8/9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53A5672-F5CD-432B-A982-FFA861F433FA}" type="slidenum">
              <a:rPr kumimoji="1" lang="ja-JP" altLang="en-US" smtClean="0"/>
              <a:t>‹#›</a:t>
            </a:fld>
            <a:endParaRPr kumimoji="1" lang="ja-JP" altLang="en-US"/>
          </a:p>
        </p:txBody>
      </p:sp>
    </p:spTree>
    <p:extLst>
      <p:ext uri="{BB962C8B-B14F-4D97-AF65-F5344CB8AC3E}">
        <p14:creationId xmlns:p14="http://schemas.microsoft.com/office/powerpoint/2010/main" val="3806997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5D0CD56-7BD8-44EC-9AF3-869D08629A51}" type="datetimeFigureOut">
              <a:rPr kumimoji="1" lang="ja-JP" altLang="en-US" smtClean="0"/>
              <a:t>2025/8/9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53A5672-F5CD-432B-A982-FFA861F433FA}" type="slidenum">
              <a:rPr kumimoji="1" lang="ja-JP" altLang="en-US" smtClean="0"/>
              <a:t>‹#›</a:t>
            </a:fld>
            <a:endParaRPr kumimoji="1" lang="ja-JP" altLang="en-US"/>
          </a:p>
        </p:txBody>
      </p:sp>
    </p:spTree>
    <p:extLst>
      <p:ext uri="{BB962C8B-B14F-4D97-AF65-F5344CB8AC3E}">
        <p14:creationId xmlns:p14="http://schemas.microsoft.com/office/powerpoint/2010/main" val="214246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D0CD56-7BD8-44EC-9AF3-869D08629A51}" type="datetimeFigureOut">
              <a:rPr kumimoji="1" lang="ja-JP" altLang="en-US" smtClean="0"/>
              <a:t>2025/8/9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53A5672-F5CD-432B-A982-FFA861F433FA}" type="slidenum">
              <a:rPr kumimoji="1" lang="ja-JP" altLang="en-US" smtClean="0"/>
              <a:t>‹#›</a:t>
            </a:fld>
            <a:endParaRPr kumimoji="1" lang="ja-JP" altLang="en-US"/>
          </a:p>
        </p:txBody>
      </p:sp>
    </p:spTree>
    <p:extLst>
      <p:ext uri="{BB962C8B-B14F-4D97-AF65-F5344CB8AC3E}">
        <p14:creationId xmlns:p14="http://schemas.microsoft.com/office/powerpoint/2010/main" val="233259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5D0CD56-7BD8-44EC-9AF3-869D08629A51}" type="datetimeFigureOut">
              <a:rPr kumimoji="1" lang="ja-JP" altLang="en-US" smtClean="0"/>
              <a:t>2025/8/9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53A5672-F5CD-432B-A982-FFA861F433FA}" type="slidenum">
              <a:rPr kumimoji="1" lang="ja-JP" altLang="en-US" smtClean="0"/>
              <a:t>‹#›</a:t>
            </a:fld>
            <a:endParaRPr kumimoji="1" lang="ja-JP" altLang="en-US"/>
          </a:p>
        </p:txBody>
      </p:sp>
    </p:spTree>
    <p:extLst>
      <p:ext uri="{BB962C8B-B14F-4D97-AF65-F5344CB8AC3E}">
        <p14:creationId xmlns:p14="http://schemas.microsoft.com/office/powerpoint/2010/main" val="2553648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5D0CD56-7BD8-44EC-9AF3-869D08629A51}" type="datetimeFigureOut">
              <a:rPr kumimoji="1" lang="ja-JP" altLang="en-US" smtClean="0"/>
              <a:t>2025/8/9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53A5672-F5CD-432B-A982-FFA861F433FA}" type="slidenum">
              <a:rPr kumimoji="1" lang="ja-JP" altLang="en-US" smtClean="0"/>
              <a:t>‹#›</a:t>
            </a:fld>
            <a:endParaRPr kumimoji="1" lang="ja-JP" altLang="en-US"/>
          </a:p>
        </p:txBody>
      </p:sp>
    </p:spTree>
    <p:extLst>
      <p:ext uri="{BB962C8B-B14F-4D97-AF65-F5344CB8AC3E}">
        <p14:creationId xmlns:p14="http://schemas.microsoft.com/office/powerpoint/2010/main" val="2758957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heme" Target="../theme/theme2.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D0CD56-7BD8-44EC-9AF3-869D08629A51}" type="datetimeFigureOut">
              <a:rPr kumimoji="1" lang="ja-JP" altLang="en-US" smtClean="0"/>
              <a:t>2025/8/9</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3A5672-F5CD-432B-A982-FFA861F433FA}" type="slidenum">
              <a:rPr kumimoji="1" lang="ja-JP" altLang="en-US" smtClean="0"/>
              <a:t>‹#›</a:t>
            </a:fld>
            <a:endParaRPr kumimoji="1" lang="ja-JP" altLang="en-US"/>
          </a:p>
        </p:txBody>
      </p:sp>
    </p:spTree>
    <p:extLst>
      <p:ext uri="{BB962C8B-B14F-4D97-AF65-F5344CB8AC3E}">
        <p14:creationId xmlns:p14="http://schemas.microsoft.com/office/powerpoint/2010/main" val="20803229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userDrawn="1">
            <p:custDataLst>
              <p:tags r:id="rId4"/>
            </p:custDataLst>
            <p:extLst>
              <p:ext uri="{D42A27DB-BD31-4B8C-83A1-F6EECF244321}">
                <p14:modId xmlns:p14="http://schemas.microsoft.com/office/powerpoint/2010/main" val="137169707"/>
              </p:ex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スライド" r:id="rId5" imgW="270" imgH="270" progId="TCLayout.ActiveDocument.1">
                  <p:embed/>
                </p:oleObj>
              </mc:Choice>
              <mc:Fallback>
                <p:oleObj name="think-cell スライド" r:id="rId5" imgW="270" imgH="270" progId="TCLayout.ActiveDocument.1">
                  <p:embed/>
                  <p:pic>
                    <p:nvPicPr>
                      <p:cNvPr id="3" name="オブジェクト 2" hidden="1"/>
                      <p:cNvPicPr/>
                      <p:nvPr/>
                    </p:nvPicPr>
                    <p:blipFill>
                      <a:blip r:embed="rId6"/>
                      <a:stretch>
                        <a:fillRect/>
                      </a:stretch>
                    </p:blipFill>
                    <p:spPr>
                      <a:xfrm>
                        <a:off x="2119" y="1589"/>
                        <a:ext cx="2116" cy="1587"/>
                      </a:xfrm>
                      <a:prstGeom prst="rect">
                        <a:avLst/>
                      </a:prstGeom>
                    </p:spPr>
                  </p:pic>
                </p:oleObj>
              </mc:Fallback>
            </mc:AlternateContent>
          </a:graphicData>
        </a:graphic>
      </p:graphicFrame>
    </p:spTree>
    <p:extLst>
      <p:ext uri="{BB962C8B-B14F-4D97-AF65-F5344CB8AC3E}">
        <p14:creationId xmlns:p14="http://schemas.microsoft.com/office/powerpoint/2010/main" val="2431555230"/>
      </p:ext>
    </p:extLst>
  </p:cSld>
  <p:clrMap bg1="lt1" tx1="dk1" bg2="lt2" tx2="dk2" accent1="accent1" accent2="accent2" accent3="accent3" accent4="accent4" accent5="accent5" accent6="accent6" hlink="hlink" folHlink="folHlink"/>
  <p:sldLayoutIdLst>
    <p:sldLayoutId id="2147483685" r:id="rId1"/>
    <p:sldLayoutId id="2147483686"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rtl="0" eaLnBrk="0" fontAlgn="base" hangingPunct="0">
        <a:spcBef>
          <a:spcPct val="0"/>
        </a:spcBef>
        <a:spcAft>
          <a:spcPct val="0"/>
        </a:spcAft>
        <a:defRPr kumimoji="1" sz="3600" b="1" baseline="0">
          <a:solidFill>
            <a:srgbClr val="37424A"/>
          </a:solidFill>
          <a:latin typeface="+mj-lt"/>
          <a:ea typeface="+mj-ea"/>
          <a:cs typeface="+mj-cs"/>
        </a:defRPr>
      </a:lvl1pPr>
      <a:lvl2pPr algn="ctr" rtl="0" eaLnBrk="0" fontAlgn="base" hangingPunct="0">
        <a:spcBef>
          <a:spcPct val="0"/>
        </a:spcBef>
        <a:spcAft>
          <a:spcPct val="0"/>
        </a:spcAft>
        <a:defRPr kumimoji="1" sz="3200">
          <a:solidFill>
            <a:srgbClr val="37424A"/>
          </a:solidFill>
          <a:latin typeface="HGP創英角ｺﾞｼｯｸUB" pitchFamily="50" charset="-128"/>
          <a:ea typeface="HGP創英角ｺﾞｼｯｸUB" pitchFamily="50" charset="-128"/>
          <a:cs typeface="ＭＳ Ｐゴシック" pitchFamily="50" charset="-128"/>
        </a:defRPr>
      </a:lvl2pPr>
      <a:lvl3pPr algn="ctr" rtl="0" eaLnBrk="0" fontAlgn="base" hangingPunct="0">
        <a:spcBef>
          <a:spcPct val="0"/>
        </a:spcBef>
        <a:spcAft>
          <a:spcPct val="0"/>
        </a:spcAft>
        <a:defRPr kumimoji="1" sz="3200">
          <a:solidFill>
            <a:srgbClr val="37424A"/>
          </a:solidFill>
          <a:latin typeface="HGP創英角ｺﾞｼｯｸUB" pitchFamily="50" charset="-128"/>
          <a:ea typeface="HGP創英角ｺﾞｼｯｸUB" pitchFamily="50" charset="-128"/>
          <a:cs typeface="ＭＳ Ｐゴシック" pitchFamily="50" charset="-128"/>
        </a:defRPr>
      </a:lvl3pPr>
      <a:lvl4pPr algn="ctr" rtl="0" eaLnBrk="0" fontAlgn="base" hangingPunct="0">
        <a:spcBef>
          <a:spcPct val="0"/>
        </a:spcBef>
        <a:spcAft>
          <a:spcPct val="0"/>
        </a:spcAft>
        <a:defRPr kumimoji="1" sz="3200">
          <a:solidFill>
            <a:srgbClr val="37424A"/>
          </a:solidFill>
          <a:latin typeface="HGP創英角ｺﾞｼｯｸUB" pitchFamily="50" charset="-128"/>
          <a:ea typeface="HGP創英角ｺﾞｼｯｸUB" pitchFamily="50" charset="-128"/>
          <a:cs typeface="ＭＳ Ｐゴシック" pitchFamily="50" charset="-128"/>
        </a:defRPr>
      </a:lvl4pPr>
      <a:lvl5pPr algn="ctr" rtl="0" eaLnBrk="0" fontAlgn="base" hangingPunct="0">
        <a:spcBef>
          <a:spcPct val="0"/>
        </a:spcBef>
        <a:spcAft>
          <a:spcPct val="0"/>
        </a:spcAft>
        <a:defRPr kumimoji="1" sz="3200">
          <a:solidFill>
            <a:srgbClr val="37424A"/>
          </a:solidFill>
          <a:latin typeface="HGP創英角ｺﾞｼｯｸUB" pitchFamily="50" charset="-128"/>
          <a:ea typeface="HGP創英角ｺﾞｼｯｸUB" pitchFamily="50" charset="-128"/>
          <a:cs typeface="ＭＳ Ｐゴシック" pitchFamily="50" charset="-128"/>
        </a:defRPr>
      </a:lvl5pPr>
      <a:lvl6pPr marL="457189" algn="ctr" rtl="0" fontAlgn="base">
        <a:spcBef>
          <a:spcPct val="0"/>
        </a:spcBef>
        <a:spcAft>
          <a:spcPct val="0"/>
        </a:spcAft>
        <a:defRPr kumimoji="1" sz="3200">
          <a:solidFill>
            <a:srgbClr val="5B0D00"/>
          </a:solidFill>
          <a:latin typeface="HGP明朝E" pitchFamily="18" charset="-128"/>
          <a:ea typeface="HGP明朝E" pitchFamily="18" charset="-128"/>
          <a:cs typeface="ＭＳ Ｐゴシック" pitchFamily="50" charset="-128"/>
        </a:defRPr>
      </a:lvl6pPr>
      <a:lvl7pPr marL="914377" algn="ctr" rtl="0" fontAlgn="base">
        <a:spcBef>
          <a:spcPct val="0"/>
        </a:spcBef>
        <a:spcAft>
          <a:spcPct val="0"/>
        </a:spcAft>
        <a:defRPr kumimoji="1" sz="3200">
          <a:solidFill>
            <a:srgbClr val="5B0D00"/>
          </a:solidFill>
          <a:latin typeface="HGP明朝E" pitchFamily="18" charset="-128"/>
          <a:ea typeface="HGP明朝E" pitchFamily="18" charset="-128"/>
          <a:cs typeface="ＭＳ Ｐゴシック" pitchFamily="50" charset="-128"/>
        </a:defRPr>
      </a:lvl7pPr>
      <a:lvl8pPr marL="1371566" algn="ctr" rtl="0" fontAlgn="base">
        <a:spcBef>
          <a:spcPct val="0"/>
        </a:spcBef>
        <a:spcAft>
          <a:spcPct val="0"/>
        </a:spcAft>
        <a:defRPr kumimoji="1" sz="3200">
          <a:solidFill>
            <a:srgbClr val="5B0D00"/>
          </a:solidFill>
          <a:latin typeface="HGP明朝E" pitchFamily="18" charset="-128"/>
          <a:ea typeface="HGP明朝E" pitchFamily="18" charset="-128"/>
          <a:cs typeface="ＭＳ Ｐゴシック" pitchFamily="50" charset="-128"/>
        </a:defRPr>
      </a:lvl8pPr>
      <a:lvl9pPr marL="1828754" algn="ctr" rtl="0" fontAlgn="base">
        <a:spcBef>
          <a:spcPct val="0"/>
        </a:spcBef>
        <a:spcAft>
          <a:spcPct val="0"/>
        </a:spcAft>
        <a:defRPr kumimoji="1" sz="3200">
          <a:solidFill>
            <a:srgbClr val="5B0D00"/>
          </a:solidFill>
          <a:latin typeface="HGP明朝E" pitchFamily="18" charset="-128"/>
          <a:ea typeface="HGP明朝E" pitchFamily="18" charset="-128"/>
          <a:cs typeface="ＭＳ Ｐゴシック" pitchFamily="50" charset="-128"/>
        </a:defRPr>
      </a:lvl9pPr>
    </p:titleStyle>
    <p:bodyStyle>
      <a:lvl1pPr marL="342891" indent="-342891" algn="l" rtl="0" eaLnBrk="0" fontAlgn="ctr" hangingPunct="0">
        <a:spcBef>
          <a:spcPts val="1200"/>
        </a:spcBef>
        <a:spcAft>
          <a:spcPct val="0"/>
        </a:spcAft>
        <a:buSzPct val="135000"/>
        <a:buFontTx/>
        <a:buBlip>
          <a:blip r:embed="rId7"/>
        </a:buBlip>
        <a:defRPr kumimoji="1" sz="2400" b="1" baseline="0">
          <a:solidFill>
            <a:schemeClr val="tx1"/>
          </a:solidFill>
          <a:latin typeface="+mn-lt"/>
          <a:ea typeface="+mn-ea"/>
          <a:cs typeface="+mn-cs"/>
        </a:defRPr>
      </a:lvl1pPr>
      <a:lvl2pPr marL="742932" indent="-285744" algn="l" rtl="0" eaLnBrk="0" fontAlgn="base" hangingPunct="0">
        <a:spcBef>
          <a:spcPts val="600"/>
        </a:spcBef>
        <a:spcAft>
          <a:spcPct val="0"/>
        </a:spcAft>
        <a:buFontTx/>
        <a:buBlip>
          <a:blip r:embed="rId8"/>
        </a:buBlip>
        <a:defRPr kumimoji="1" sz="2000" baseline="0">
          <a:solidFill>
            <a:schemeClr val="tx1"/>
          </a:solidFill>
          <a:latin typeface="+mn-lt"/>
          <a:ea typeface="+mn-ea"/>
        </a:defRPr>
      </a:lvl2pPr>
      <a:lvl3pPr marL="1142971" indent="-228594" algn="l" rtl="0" eaLnBrk="0" fontAlgn="base" hangingPunct="0">
        <a:spcBef>
          <a:spcPts val="0"/>
        </a:spcBef>
        <a:spcAft>
          <a:spcPct val="0"/>
        </a:spcAft>
        <a:buClr>
          <a:schemeClr val="accent1">
            <a:lumMod val="50000"/>
          </a:schemeClr>
        </a:buClr>
        <a:buFont typeface="Wingdings" panose="05000000000000000000" pitchFamily="2" charset="2"/>
        <a:buChar char="ü"/>
        <a:defRPr kumimoji="1" sz="2000" baseline="0">
          <a:solidFill>
            <a:schemeClr val="tx1"/>
          </a:solidFill>
          <a:latin typeface="+mn-lt"/>
          <a:ea typeface="+mn-ea"/>
        </a:defRPr>
      </a:lvl3pPr>
      <a:lvl4pPr marL="1600160" indent="-228594" algn="l" rtl="0" eaLnBrk="0" fontAlgn="base" hangingPunct="0">
        <a:spcBef>
          <a:spcPts val="0"/>
        </a:spcBef>
        <a:spcAft>
          <a:spcPct val="0"/>
        </a:spcAft>
        <a:buChar char="–"/>
        <a:defRPr kumimoji="1" sz="2000" baseline="0">
          <a:solidFill>
            <a:schemeClr val="tx1"/>
          </a:solidFill>
          <a:latin typeface="+mn-lt"/>
          <a:ea typeface="+mn-ea"/>
        </a:defRPr>
      </a:lvl4pPr>
      <a:lvl5pPr marL="2057349" indent="-228594" algn="l" rtl="0" eaLnBrk="0" fontAlgn="base" hangingPunct="0">
        <a:spcBef>
          <a:spcPts val="0"/>
        </a:spcBef>
        <a:spcAft>
          <a:spcPct val="0"/>
        </a:spcAft>
        <a:buChar char="»"/>
        <a:defRPr kumimoji="1" sz="2000" baseline="0">
          <a:solidFill>
            <a:schemeClr val="tx1"/>
          </a:solidFill>
          <a:latin typeface="+mn-lt"/>
          <a:ea typeface="+mn-ea"/>
        </a:defRPr>
      </a:lvl5pPr>
      <a:lvl6pPr marL="2514537" indent="-228594" algn="l" rtl="0" fontAlgn="base">
        <a:spcBef>
          <a:spcPct val="20000"/>
        </a:spcBef>
        <a:spcAft>
          <a:spcPct val="0"/>
        </a:spcAft>
        <a:buChar char="»"/>
        <a:defRPr kumimoji="1" sz="2000">
          <a:solidFill>
            <a:schemeClr val="tx1"/>
          </a:solidFill>
          <a:latin typeface="+mn-lt"/>
          <a:ea typeface="+mn-ea"/>
        </a:defRPr>
      </a:lvl6pPr>
      <a:lvl7pPr marL="2971726" indent="-228594" algn="l" rtl="0" fontAlgn="base">
        <a:spcBef>
          <a:spcPct val="20000"/>
        </a:spcBef>
        <a:spcAft>
          <a:spcPct val="0"/>
        </a:spcAft>
        <a:buChar char="»"/>
        <a:defRPr kumimoji="1" sz="2000">
          <a:solidFill>
            <a:schemeClr val="tx1"/>
          </a:solidFill>
          <a:latin typeface="+mn-lt"/>
          <a:ea typeface="+mn-ea"/>
        </a:defRPr>
      </a:lvl7pPr>
      <a:lvl8pPr marL="3428914" indent="-228594" algn="l" rtl="0" fontAlgn="base">
        <a:spcBef>
          <a:spcPct val="20000"/>
        </a:spcBef>
        <a:spcAft>
          <a:spcPct val="0"/>
        </a:spcAft>
        <a:buChar char="»"/>
        <a:defRPr kumimoji="1" sz="2000">
          <a:solidFill>
            <a:schemeClr val="tx1"/>
          </a:solidFill>
          <a:latin typeface="+mn-lt"/>
          <a:ea typeface="+mn-ea"/>
        </a:defRPr>
      </a:lvl8pPr>
      <a:lvl9pPr marL="3886103" indent="-228594"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nobelprize/"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1.jpg"/><Relationship Id="rId7"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21.jpg"/><Relationship Id="rId7" Type="http://schemas.microsoft.com/office/2007/relationships/hdphoto" Target="../media/hdphoto1.wdp"/><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22.jpg"/><Relationship Id="rId4" Type="http://schemas.openxmlformats.org/officeDocument/2006/relationships/image" Target="../media/image17.jpg"/><Relationship Id="rId9"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microsoft.com/office/2007/relationships/hdphoto" Target="../media/hdphoto1.wdp"/><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22.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28.jpg"/></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31.png"/></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FCAA5C73-C4B8-F50D-EC62-8C92A98C3EB5}"/>
              </a:ext>
            </a:extLst>
          </p:cNvPr>
          <p:cNvSpPr txBox="1"/>
          <p:nvPr/>
        </p:nvSpPr>
        <p:spPr>
          <a:xfrm>
            <a:off x="257908" y="71907"/>
            <a:ext cx="11629291" cy="6678751"/>
          </a:xfrm>
          <a:prstGeom prst="rect">
            <a:avLst/>
          </a:prstGeom>
          <a:noFill/>
        </p:spPr>
        <p:txBody>
          <a:bodyPr wrap="square" rtlCol="0">
            <a:spAutoFit/>
          </a:bodyPr>
          <a:lstStyle/>
          <a:p>
            <a:pPr algn="ctr">
              <a:defRPr/>
            </a:pPr>
            <a:r>
              <a:rPr kumimoji="1" lang="ja-JP" altLang="en-US" sz="3600" b="1" dirty="0">
                <a:solidFill>
                  <a:prstClr val="black"/>
                </a:solidFill>
                <a:latin typeface="ＭＳ ゴシック" panose="020B0609070205080204" pitchFamily="49" charset="-128"/>
                <a:ea typeface="ＭＳ ゴシック" panose="020B0609070205080204" pitchFamily="49" charset="-128"/>
              </a:rPr>
              <a:t>注意事項　まず初めにお読みください。</a:t>
            </a:r>
            <a:endParaRPr kumimoji="1" lang="en-US" altLang="ja-JP" sz="3600" b="1" dirty="0">
              <a:solidFill>
                <a:prstClr val="black"/>
              </a:solidFill>
              <a:latin typeface="ＭＳ ゴシック" panose="020B0609070205080204" pitchFamily="49" charset="-128"/>
              <a:ea typeface="ＭＳ ゴシック" panose="020B0609070205080204" pitchFamily="49" charset="-128"/>
            </a:endParaRPr>
          </a:p>
          <a:p>
            <a:pPr>
              <a:defRPr/>
            </a:pPr>
            <a:endParaRPr kumimoji="1" lang="en-US" altLang="ja-JP" sz="2800" dirty="0">
              <a:solidFill>
                <a:prstClr val="black"/>
              </a:solidFill>
              <a:latin typeface="ＭＳ ゴシック" panose="020B0609070205080204" pitchFamily="49" charset="-128"/>
              <a:ea typeface="ＭＳ ゴシック" panose="020B0609070205080204" pitchFamily="49" charset="-128"/>
            </a:endParaRPr>
          </a:p>
          <a:p>
            <a:pPr>
              <a:defRPr/>
            </a:pPr>
            <a:r>
              <a:rPr kumimoji="1" lang="ja-JP" altLang="en-US" sz="2800" dirty="0">
                <a:solidFill>
                  <a:prstClr val="black"/>
                </a:solidFill>
                <a:latin typeface="ＭＳ ゴシック" panose="020B0609070205080204" pitchFamily="49" charset="-128"/>
                <a:ea typeface="ＭＳ ゴシック" panose="020B0609070205080204" pitchFamily="49" charset="-128"/>
              </a:rPr>
              <a:t>・このパワーポイント資料は、各医療機関が患者教育用動画を作成するための支援として崎山小児科が作成したものです。</a:t>
            </a:r>
            <a:endParaRPr kumimoji="1" lang="en-US" altLang="ja-JP" sz="2800" dirty="0">
              <a:solidFill>
                <a:prstClr val="black"/>
              </a:solidFill>
              <a:latin typeface="ＭＳ ゴシック" panose="020B0609070205080204" pitchFamily="49" charset="-128"/>
              <a:ea typeface="ＭＳ ゴシック" panose="020B0609070205080204" pitchFamily="49" charset="-128"/>
            </a:endParaRPr>
          </a:p>
          <a:p>
            <a:pPr>
              <a:defRPr/>
            </a:pPr>
            <a:endParaRPr kumimoji="1" lang="en-US" altLang="ja-JP" sz="2800" dirty="0">
              <a:solidFill>
                <a:prstClr val="black"/>
              </a:solidFill>
              <a:latin typeface="ＭＳ ゴシック" panose="020B0609070205080204" pitchFamily="49" charset="-128"/>
              <a:ea typeface="ＭＳ ゴシック" panose="020B0609070205080204" pitchFamily="49" charset="-128"/>
            </a:endParaRPr>
          </a:p>
          <a:p>
            <a:pPr>
              <a:defRPr/>
            </a:pPr>
            <a:r>
              <a:rPr kumimoji="1" lang="ja-JP" altLang="en-US" sz="2800" dirty="0">
                <a:solidFill>
                  <a:prstClr val="black"/>
                </a:solidFill>
                <a:latin typeface="ＭＳ ゴシック" panose="020B0609070205080204" pitchFamily="49" charset="-128"/>
                <a:ea typeface="ＭＳ ゴシック" panose="020B0609070205080204" pitchFamily="49" charset="-128"/>
              </a:rPr>
              <a:t>・ロックはかかってないので自由に改変できますが、</a:t>
            </a:r>
            <a:r>
              <a:rPr kumimoji="1" lang="ja-JP" altLang="en-US" sz="2800" b="1" dirty="0">
                <a:solidFill>
                  <a:srgbClr val="FF0000"/>
                </a:solidFill>
                <a:latin typeface="ＭＳ ゴシック" panose="020B0609070205080204" pitchFamily="49" charset="-128"/>
                <a:ea typeface="ＭＳ ゴシック" panose="020B0609070205080204" pitchFamily="49" charset="-128"/>
              </a:rPr>
              <a:t>画像などの素材を他に流用することは著作権の関係で禁止となります。</a:t>
            </a:r>
            <a:endParaRPr kumimoji="1" lang="en-US" altLang="ja-JP" sz="2800" b="1" dirty="0">
              <a:solidFill>
                <a:srgbClr val="FF0000"/>
              </a:solidFill>
              <a:latin typeface="ＭＳ ゴシック" panose="020B0609070205080204" pitchFamily="49" charset="-128"/>
              <a:ea typeface="ＭＳ ゴシック" panose="020B0609070205080204" pitchFamily="49" charset="-128"/>
            </a:endParaRPr>
          </a:p>
          <a:p>
            <a:pPr>
              <a:defRPr/>
            </a:pPr>
            <a:endParaRPr kumimoji="1" lang="en-US" altLang="ja-JP" sz="2800" dirty="0">
              <a:solidFill>
                <a:prstClr val="black"/>
              </a:solidFill>
              <a:latin typeface="ＭＳ ゴシック" panose="020B0609070205080204" pitchFamily="49" charset="-128"/>
              <a:ea typeface="ＭＳ ゴシック" panose="020B0609070205080204" pitchFamily="49" charset="-128"/>
            </a:endParaRPr>
          </a:p>
          <a:p>
            <a:pPr>
              <a:defRPr/>
            </a:pPr>
            <a:r>
              <a:rPr kumimoji="1" lang="ja-JP" altLang="en-US" sz="2800" dirty="0">
                <a:solidFill>
                  <a:prstClr val="black"/>
                </a:solidFill>
                <a:latin typeface="ＭＳ ゴシック" panose="020B0609070205080204" pitchFamily="49" charset="-128"/>
                <a:ea typeface="ＭＳ ゴシック" panose="020B0609070205080204" pitchFamily="49" charset="-128"/>
              </a:rPr>
              <a:t>・パワーポイントを動画にする方法、</a:t>
            </a:r>
            <a:r>
              <a:rPr kumimoji="1" lang="en-US" altLang="ja-JP" sz="2800" dirty="0" err="1">
                <a:solidFill>
                  <a:prstClr val="black"/>
                </a:solidFill>
                <a:latin typeface="ＭＳ ゴシック" panose="020B0609070205080204" pitchFamily="49" charset="-128"/>
                <a:ea typeface="ＭＳ ゴシック" panose="020B0609070205080204" pitchFamily="49" charset="-128"/>
              </a:rPr>
              <a:t>youtube</a:t>
            </a:r>
            <a:r>
              <a:rPr kumimoji="1" lang="ja-JP" altLang="en-US" sz="2800" dirty="0">
                <a:solidFill>
                  <a:prstClr val="black"/>
                </a:solidFill>
                <a:latin typeface="ＭＳ ゴシック" panose="020B0609070205080204" pitchFamily="49" charset="-128"/>
                <a:ea typeface="ＭＳ ゴシック" panose="020B0609070205080204" pitchFamily="49" charset="-128"/>
              </a:rPr>
              <a:t>の利用方法、バーコードの作り方については各医療機関で検索を行うなどしてご対応下さい。</a:t>
            </a:r>
            <a:endParaRPr kumimoji="1" lang="en-US" altLang="ja-JP" sz="2800" dirty="0">
              <a:solidFill>
                <a:prstClr val="black"/>
              </a:solidFill>
              <a:latin typeface="ＭＳ ゴシック" panose="020B0609070205080204" pitchFamily="49" charset="-128"/>
              <a:ea typeface="ＭＳ ゴシック" panose="020B0609070205080204" pitchFamily="49" charset="-128"/>
            </a:endParaRPr>
          </a:p>
          <a:p>
            <a:pPr>
              <a:defRPr/>
            </a:pPr>
            <a:endParaRPr kumimoji="1" lang="en-US" altLang="ja-JP" sz="2800" dirty="0">
              <a:solidFill>
                <a:prstClr val="black"/>
              </a:solidFill>
              <a:latin typeface="ＭＳ ゴシック" panose="020B0609070205080204" pitchFamily="49" charset="-128"/>
              <a:ea typeface="ＭＳ ゴシック" panose="020B0609070205080204" pitchFamily="49" charset="-128"/>
            </a:endParaRPr>
          </a:p>
          <a:p>
            <a:pPr>
              <a:defRPr/>
            </a:pPr>
            <a:r>
              <a:rPr kumimoji="1" lang="ja-JP" altLang="en-US" sz="2800" dirty="0">
                <a:solidFill>
                  <a:prstClr val="black"/>
                </a:solidFill>
                <a:latin typeface="ＭＳ ゴシック" panose="020B0609070205080204" pitchFamily="49" charset="-128"/>
                <a:ea typeface="ＭＳ ゴシック" panose="020B0609070205080204" pitchFamily="49" charset="-128"/>
              </a:rPr>
              <a:t>・崎山小児科が提供している動画の見本は、次ページをご覧ください。</a:t>
            </a:r>
            <a:endParaRPr kumimoji="1" lang="en-US" altLang="ja-JP" sz="2800" dirty="0">
              <a:solidFill>
                <a:prstClr val="black"/>
              </a:solidFill>
              <a:latin typeface="ＭＳ ゴシック" panose="020B0609070205080204" pitchFamily="49" charset="-128"/>
              <a:ea typeface="ＭＳ ゴシック" panose="020B0609070205080204" pitchFamily="49" charset="-128"/>
            </a:endParaRPr>
          </a:p>
          <a:p>
            <a:pPr>
              <a:defRPr/>
            </a:pPr>
            <a:endParaRPr kumimoji="1" lang="en-US" altLang="ja-JP" sz="2800" dirty="0">
              <a:solidFill>
                <a:prstClr val="black"/>
              </a:solidFill>
              <a:latin typeface="ＭＳ ゴシック" panose="020B0609070205080204" pitchFamily="49" charset="-128"/>
              <a:ea typeface="ＭＳ ゴシック" panose="020B0609070205080204" pitchFamily="49" charset="-128"/>
            </a:endParaRPr>
          </a:p>
          <a:p>
            <a:pPr>
              <a:defRPr/>
            </a:pPr>
            <a:r>
              <a:rPr kumimoji="1" lang="ja-JP" altLang="en-US" sz="2800" dirty="0">
                <a:solidFill>
                  <a:prstClr val="black"/>
                </a:solidFill>
                <a:latin typeface="ＭＳ ゴシック" panose="020B0609070205080204" pitchFamily="49" charset="-128"/>
                <a:ea typeface="ＭＳ ゴシック" panose="020B0609070205080204" pitchFamily="49" charset="-128"/>
              </a:rPr>
              <a:t>・読み原稿に記載された★の印は、クリックなどでアニメーションを</a:t>
            </a:r>
            <a:endParaRPr kumimoji="1" lang="en-US" altLang="ja-JP" sz="2800" dirty="0">
              <a:solidFill>
                <a:prstClr val="black"/>
              </a:solidFill>
              <a:latin typeface="ＭＳ ゴシック" panose="020B0609070205080204" pitchFamily="49" charset="-128"/>
              <a:ea typeface="ＭＳ ゴシック" panose="020B0609070205080204" pitchFamily="49" charset="-128"/>
            </a:endParaRPr>
          </a:p>
          <a:p>
            <a:pPr>
              <a:defRPr/>
            </a:pPr>
            <a:r>
              <a:rPr kumimoji="1" lang="ja-JP" altLang="en-US" sz="2800" dirty="0">
                <a:solidFill>
                  <a:prstClr val="black"/>
                </a:solidFill>
                <a:latin typeface="ＭＳ ゴシック" panose="020B0609070205080204" pitchFamily="49" charset="-128"/>
                <a:ea typeface="ＭＳ ゴシック" panose="020B0609070205080204" pitchFamily="49" charset="-128"/>
              </a:rPr>
              <a:t>進めるタイミングを示しています。</a:t>
            </a:r>
            <a:endParaRPr kumimoji="1" lang="en-US" altLang="ja-JP" sz="2800" dirty="0">
              <a:solidFill>
                <a:prstClr val="black"/>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822424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C39F619-0F15-B726-074A-35C112C6481F}"/>
              </a:ext>
            </a:extLst>
          </p:cNvPr>
          <p:cNvPicPr>
            <a:picLocks noChangeAspect="1"/>
          </p:cNvPicPr>
          <p:nvPr/>
        </p:nvPicPr>
        <p:blipFill rotWithShape="1">
          <a:blip r:embed="rId3"/>
          <a:srcRect l="1864" r="6783"/>
          <a:stretch/>
        </p:blipFill>
        <p:spPr>
          <a:xfrm>
            <a:off x="705852" y="128337"/>
            <a:ext cx="9992985" cy="6271375"/>
          </a:xfrm>
          <a:prstGeom prst="rect">
            <a:avLst/>
          </a:prstGeom>
        </p:spPr>
      </p:pic>
      <p:sp>
        <p:nvSpPr>
          <p:cNvPr id="4" name="テキスト ボックス 3">
            <a:extLst>
              <a:ext uri="{FF2B5EF4-FFF2-40B4-BE49-F238E27FC236}">
                <a16:creationId xmlns:a16="http://schemas.microsoft.com/office/drawing/2014/main" id="{DE44D744-A676-B3A4-A4B4-77B103E197D9}"/>
              </a:ext>
            </a:extLst>
          </p:cNvPr>
          <p:cNvSpPr txBox="1"/>
          <p:nvPr/>
        </p:nvSpPr>
        <p:spPr>
          <a:xfrm>
            <a:off x="113780" y="6272242"/>
            <a:ext cx="7612602" cy="369332"/>
          </a:xfrm>
          <a:prstGeom prst="rect">
            <a:avLst/>
          </a:prstGeom>
          <a:noFill/>
        </p:spPr>
        <p:txBody>
          <a:bodyPr wrap="square">
            <a:spAutoFit/>
          </a:bodyPr>
          <a:lstStyle/>
          <a:p>
            <a:pPr>
              <a:defRPr/>
            </a:pPr>
            <a:r>
              <a:rPr lang="en-US" altLang="ja-JP" dirty="0">
                <a:solidFill>
                  <a:prstClr val="black"/>
                </a:solidFill>
                <a:latin typeface="Calibri" panose="020F0502020204030204"/>
                <a:ea typeface="游ゴシック" panose="020B0400000000000000" pitchFamily="50" charset="-128"/>
              </a:rPr>
              <a:t>https://www.nobelprize.org/prizes/medicine/2008/summary/</a:t>
            </a:r>
            <a:endParaRPr lang="ja-JP" altLang="en-US" dirty="0">
              <a:solidFill>
                <a:prstClr val="black"/>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3416159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B292576-EF56-EB9D-8D1F-EC636E3A3528}"/>
              </a:ext>
            </a:extLst>
          </p:cNvPr>
          <p:cNvPicPr>
            <a:picLocks noChangeAspect="1"/>
          </p:cNvPicPr>
          <p:nvPr/>
        </p:nvPicPr>
        <p:blipFill rotWithShape="1">
          <a:blip r:embed="rId3"/>
          <a:srcRect l="1864" r="6783"/>
          <a:stretch/>
        </p:blipFill>
        <p:spPr>
          <a:xfrm>
            <a:off x="705852" y="128337"/>
            <a:ext cx="9992985" cy="6271375"/>
          </a:xfrm>
          <a:prstGeom prst="rect">
            <a:avLst/>
          </a:prstGeom>
        </p:spPr>
      </p:pic>
      <p:sp>
        <p:nvSpPr>
          <p:cNvPr id="5" name="テキスト ボックス 4">
            <a:extLst>
              <a:ext uri="{FF2B5EF4-FFF2-40B4-BE49-F238E27FC236}">
                <a16:creationId xmlns:a16="http://schemas.microsoft.com/office/drawing/2014/main" id="{F3CEE43B-8193-1099-F4A2-AEB5ACD31A5C}"/>
              </a:ext>
            </a:extLst>
          </p:cNvPr>
          <p:cNvSpPr txBox="1"/>
          <p:nvPr/>
        </p:nvSpPr>
        <p:spPr>
          <a:xfrm>
            <a:off x="113780" y="6272242"/>
            <a:ext cx="7612602" cy="369332"/>
          </a:xfrm>
          <a:prstGeom prst="rect">
            <a:avLst/>
          </a:prstGeom>
          <a:noFill/>
        </p:spPr>
        <p:txBody>
          <a:bodyPr wrap="square">
            <a:spAutoFit/>
          </a:bodyPr>
          <a:lstStyle/>
          <a:p>
            <a:pPr>
              <a:defRPr/>
            </a:pPr>
            <a:r>
              <a:rPr lang="en-US" altLang="ja-JP" dirty="0">
                <a:solidFill>
                  <a:prstClr val="black"/>
                </a:solidFill>
                <a:latin typeface="Calibri" panose="020F0502020204030204"/>
                <a:ea typeface="游ゴシック" panose="020B0400000000000000" pitchFamily="50" charset="-128"/>
              </a:rPr>
              <a:t>https://www.nobelprize.org/prizes/medicine/2008/summary/</a:t>
            </a:r>
            <a:endParaRPr lang="ja-JP" altLang="en-US" dirty="0">
              <a:solidFill>
                <a:prstClr val="black"/>
              </a:solidFill>
              <a:latin typeface="Calibri" panose="020F0502020204030204"/>
              <a:ea typeface="游ゴシック" panose="020B0400000000000000" pitchFamily="50" charset="-128"/>
            </a:endParaRPr>
          </a:p>
        </p:txBody>
      </p:sp>
      <p:sp>
        <p:nvSpPr>
          <p:cNvPr id="2" name="四角形: 角を丸くする 1">
            <a:extLst>
              <a:ext uri="{FF2B5EF4-FFF2-40B4-BE49-F238E27FC236}">
                <a16:creationId xmlns:a16="http://schemas.microsoft.com/office/drawing/2014/main" id="{4B1E51DD-F348-1623-D0F3-84DBE68D9DE1}"/>
              </a:ext>
            </a:extLst>
          </p:cNvPr>
          <p:cNvSpPr/>
          <p:nvPr/>
        </p:nvSpPr>
        <p:spPr>
          <a:xfrm>
            <a:off x="3089743" y="1808862"/>
            <a:ext cx="2414726" cy="4341180"/>
          </a:xfrm>
          <a:prstGeom prst="roundRect">
            <a:avLst/>
          </a:prstGeom>
          <a:noFill/>
          <a:ln w="762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35866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407F025-AFA9-03E6-8817-7B1D77389DBD}"/>
              </a:ext>
            </a:extLst>
          </p:cNvPr>
          <p:cNvSpPr txBox="1"/>
          <p:nvPr/>
        </p:nvSpPr>
        <p:spPr>
          <a:xfrm>
            <a:off x="9427852" y="5603614"/>
            <a:ext cx="2633395" cy="923330"/>
          </a:xfrm>
          <a:prstGeom prst="rect">
            <a:avLst/>
          </a:prstGeom>
          <a:noFill/>
        </p:spPr>
        <p:txBody>
          <a:bodyPr wrap="square">
            <a:spAutoFit/>
          </a:bodyPr>
          <a:lstStyle/>
          <a:p>
            <a:r>
              <a:rPr lang="en-US" altLang="ja-JP" dirty="0">
                <a:hlinkClick r:id="rId3"/>
              </a:rPr>
              <a:t>https://www.nobelprize</a:t>
            </a:r>
            <a:r>
              <a:rPr lang="en-US" altLang="ja-JP" dirty="0"/>
              <a:t>.</a:t>
            </a:r>
          </a:p>
          <a:p>
            <a:r>
              <a:rPr lang="en-US" altLang="ja-JP" dirty="0"/>
              <a:t>org/prizes/medicine/2008</a:t>
            </a:r>
          </a:p>
          <a:p>
            <a:r>
              <a:rPr lang="en-US" altLang="ja-JP" dirty="0"/>
              <a:t>/press-release/</a:t>
            </a:r>
            <a:endParaRPr lang="ja-JP" altLang="en-US" dirty="0"/>
          </a:p>
        </p:txBody>
      </p:sp>
      <p:pic>
        <p:nvPicPr>
          <p:cNvPr id="5" name="図 4">
            <a:extLst>
              <a:ext uri="{FF2B5EF4-FFF2-40B4-BE49-F238E27FC236}">
                <a16:creationId xmlns:a16="http://schemas.microsoft.com/office/drawing/2014/main" id="{62137324-357D-55F9-9533-127052CE6FE8}"/>
              </a:ext>
            </a:extLst>
          </p:cNvPr>
          <p:cNvPicPr>
            <a:picLocks noChangeAspect="1"/>
          </p:cNvPicPr>
          <p:nvPr/>
        </p:nvPicPr>
        <p:blipFill>
          <a:blip r:embed="rId4"/>
          <a:stretch>
            <a:fillRect/>
          </a:stretch>
        </p:blipFill>
        <p:spPr>
          <a:xfrm>
            <a:off x="130753" y="1087353"/>
            <a:ext cx="9136679" cy="5562101"/>
          </a:xfrm>
          <a:prstGeom prst="rect">
            <a:avLst/>
          </a:prstGeom>
        </p:spPr>
      </p:pic>
      <p:sp>
        <p:nvSpPr>
          <p:cNvPr id="7" name="テキスト ボックス 6">
            <a:extLst>
              <a:ext uri="{FF2B5EF4-FFF2-40B4-BE49-F238E27FC236}">
                <a16:creationId xmlns:a16="http://schemas.microsoft.com/office/drawing/2014/main" id="{EFCCEC5D-D157-BC06-C44A-F9AB79818514}"/>
              </a:ext>
            </a:extLst>
          </p:cNvPr>
          <p:cNvSpPr txBox="1"/>
          <p:nvPr/>
        </p:nvSpPr>
        <p:spPr>
          <a:xfrm>
            <a:off x="433136" y="123138"/>
            <a:ext cx="11133221" cy="954107"/>
          </a:xfrm>
          <a:prstGeom prst="rect">
            <a:avLst/>
          </a:prstGeom>
          <a:noFill/>
        </p:spPr>
        <p:txBody>
          <a:bodyPr wrap="square">
            <a:spAutoFit/>
          </a:bodyPr>
          <a:lstStyle/>
          <a:p>
            <a:r>
              <a:rPr lang="en-US" altLang="ja-JP" sz="2800" dirty="0"/>
              <a:t>Harald </a:t>
            </a:r>
            <a:r>
              <a:rPr lang="en-US" altLang="ja-JP" sz="2800" dirty="0" err="1"/>
              <a:t>zur</a:t>
            </a:r>
            <a:r>
              <a:rPr lang="en-US" altLang="ja-JP" sz="2800" dirty="0"/>
              <a:t> Hausen</a:t>
            </a:r>
          </a:p>
          <a:p>
            <a:r>
              <a:rPr lang="en-US" altLang="ja-JP" sz="2800" dirty="0"/>
              <a:t>for his discovery of “human papilloma viruses causing cervical cancer”</a:t>
            </a:r>
            <a:r>
              <a:rPr lang="ja-JP" altLang="en-US" sz="2800" dirty="0"/>
              <a:t>　</a:t>
            </a:r>
          </a:p>
        </p:txBody>
      </p:sp>
    </p:spTree>
    <p:extLst>
      <p:ext uri="{BB962C8B-B14F-4D97-AF65-F5344CB8AC3E}">
        <p14:creationId xmlns:p14="http://schemas.microsoft.com/office/powerpoint/2010/main" val="191799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407F025-AFA9-03E6-8817-7B1D77389DBD}"/>
              </a:ext>
            </a:extLst>
          </p:cNvPr>
          <p:cNvSpPr txBox="1"/>
          <p:nvPr/>
        </p:nvSpPr>
        <p:spPr>
          <a:xfrm>
            <a:off x="3011009" y="6277382"/>
            <a:ext cx="6556159" cy="369332"/>
          </a:xfrm>
          <a:prstGeom prst="rect">
            <a:avLst/>
          </a:prstGeom>
          <a:noFill/>
        </p:spPr>
        <p:txBody>
          <a:bodyPr wrap="square">
            <a:spAutoFit/>
          </a:bodyPr>
          <a:lstStyle/>
          <a:p>
            <a:pPr>
              <a:defRPr/>
            </a:pPr>
            <a:r>
              <a:rPr lang="en-US" altLang="ja-JP" dirty="0">
                <a:solidFill>
                  <a:prstClr val="black"/>
                </a:solidFill>
                <a:latin typeface="Calibri" panose="020F0502020204030204"/>
                <a:ea typeface="游ゴシック" panose="020B0400000000000000" pitchFamily="50" charset="-128"/>
              </a:rPr>
              <a:t>https://www.nobelprize.org/prizes/medicine/2008/press-release/</a:t>
            </a:r>
            <a:endParaRPr lang="ja-JP" altLang="en-US" dirty="0">
              <a:solidFill>
                <a:prstClr val="black"/>
              </a:solidFill>
              <a:latin typeface="Calibri" panose="020F0502020204030204"/>
              <a:ea typeface="游ゴシック" panose="020B0400000000000000" pitchFamily="50" charset="-128"/>
            </a:endParaRPr>
          </a:p>
        </p:txBody>
      </p:sp>
      <p:pic>
        <p:nvPicPr>
          <p:cNvPr id="6" name="図 5">
            <a:extLst>
              <a:ext uri="{FF2B5EF4-FFF2-40B4-BE49-F238E27FC236}">
                <a16:creationId xmlns:a16="http://schemas.microsoft.com/office/drawing/2014/main" id="{5FC17557-4CF8-0DE2-289D-1913872F236A}"/>
              </a:ext>
            </a:extLst>
          </p:cNvPr>
          <p:cNvPicPr>
            <a:picLocks noChangeAspect="1"/>
          </p:cNvPicPr>
          <p:nvPr/>
        </p:nvPicPr>
        <p:blipFill>
          <a:blip r:embed="rId3"/>
          <a:stretch>
            <a:fillRect/>
          </a:stretch>
        </p:blipFill>
        <p:spPr>
          <a:xfrm>
            <a:off x="130753" y="1087353"/>
            <a:ext cx="9136679" cy="5562101"/>
          </a:xfrm>
          <a:prstGeom prst="rect">
            <a:avLst/>
          </a:prstGeom>
        </p:spPr>
      </p:pic>
      <p:sp>
        <p:nvSpPr>
          <p:cNvPr id="2" name="正方形/長方形 1">
            <a:extLst>
              <a:ext uri="{FF2B5EF4-FFF2-40B4-BE49-F238E27FC236}">
                <a16:creationId xmlns:a16="http://schemas.microsoft.com/office/drawing/2014/main" id="{12EDBC9B-508A-5C0A-2FF6-2A738EA25A9E}"/>
              </a:ext>
            </a:extLst>
          </p:cNvPr>
          <p:cNvSpPr/>
          <p:nvPr/>
        </p:nvSpPr>
        <p:spPr>
          <a:xfrm>
            <a:off x="2221307" y="2816441"/>
            <a:ext cx="8623155" cy="12251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a:t>HPV</a:t>
            </a:r>
            <a:r>
              <a:rPr kumimoji="1" lang="ja-JP" altLang="en-US"/>
              <a:t>が子宮頸がんの原因という発見</a:t>
            </a:r>
          </a:p>
        </p:txBody>
      </p:sp>
      <p:sp>
        <p:nvSpPr>
          <p:cNvPr id="8" name="テキスト ボックス 7">
            <a:extLst>
              <a:ext uri="{FF2B5EF4-FFF2-40B4-BE49-F238E27FC236}">
                <a16:creationId xmlns:a16="http://schemas.microsoft.com/office/drawing/2014/main" id="{6FBD0C47-3881-8A43-AD44-A92FF9A5DDF6}"/>
              </a:ext>
            </a:extLst>
          </p:cNvPr>
          <p:cNvSpPr txBox="1"/>
          <p:nvPr/>
        </p:nvSpPr>
        <p:spPr>
          <a:xfrm>
            <a:off x="433136" y="123138"/>
            <a:ext cx="11133221" cy="954107"/>
          </a:xfrm>
          <a:prstGeom prst="rect">
            <a:avLst/>
          </a:prstGeom>
          <a:noFill/>
        </p:spPr>
        <p:txBody>
          <a:bodyPr wrap="square">
            <a:spAutoFit/>
          </a:bodyPr>
          <a:lstStyle/>
          <a:p>
            <a:r>
              <a:rPr lang="en-US" altLang="ja-JP" sz="2800" dirty="0"/>
              <a:t>Harald </a:t>
            </a:r>
            <a:r>
              <a:rPr lang="en-US" altLang="ja-JP" sz="2800" dirty="0" err="1"/>
              <a:t>zur</a:t>
            </a:r>
            <a:r>
              <a:rPr lang="en-US" altLang="ja-JP" sz="2800" dirty="0"/>
              <a:t> Hausen</a:t>
            </a:r>
          </a:p>
          <a:p>
            <a:r>
              <a:rPr lang="en-US" altLang="ja-JP" sz="2800" dirty="0"/>
              <a:t>for his discovery of “</a:t>
            </a:r>
            <a:r>
              <a:rPr lang="en-US" altLang="ja-JP" sz="2800" dirty="0">
                <a:solidFill>
                  <a:srgbClr val="FF0000"/>
                </a:solidFill>
              </a:rPr>
              <a:t>h</a:t>
            </a:r>
            <a:r>
              <a:rPr lang="en-US" altLang="ja-JP" sz="2800" dirty="0"/>
              <a:t>uman </a:t>
            </a:r>
            <a:r>
              <a:rPr lang="en-US" altLang="ja-JP" sz="2800" dirty="0">
                <a:solidFill>
                  <a:srgbClr val="FF0000"/>
                </a:solidFill>
              </a:rPr>
              <a:t>p</a:t>
            </a:r>
            <a:r>
              <a:rPr lang="en-US" altLang="ja-JP" sz="2800" dirty="0"/>
              <a:t>apilloma </a:t>
            </a:r>
            <a:r>
              <a:rPr lang="en-US" altLang="ja-JP" sz="2800" dirty="0">
                <a:solidFill>
                  <a:srgbClr val="FF0000"/>
                </a:solidFill>
              </a:rPr>
              <a:t>v</a:t>
            </a:r>
            <a:r>
              <a:rPr lang="en-US" altLang="ja-JP" sz="2800" dirty="0"/>
              <a:t>iruses causing cervical cancer”</a:t>
            </a:r>
            <a:r>
              <a:rPr lang="ja-JP" altLang="en-US" sz="2800" dirty="0"/>
              <a:t>　</a:t>
            </a:r>
          </a:p>
        </p:txBody>
      </p:sp>
      <p:sp>
        <p:nvSpPr>
          <p:cNvPr id="4" name="テキスト ボックス 3">
            <a:extLst>
              <a:ext uri="{FF2B5EF4-FFF2-40B4-BE49-F238E27FC236}">
                <a16:creationId xmlns:a16="http://schemas.microsoft.com/office/drawing/2014/main" id="{ECF1F556-5A0A-1725-82DE-EB4AFADF0772}"/>
              </a:ext>
            </a:extLst>
          </p:cNvPr>
          <p:cNvSpPr txBox="1"/>
          <p:nvPr/>
        </p:nvSpPr>
        <p:spPr>
          <a:xfrm>
            <a:off x="647983" y="2813701"/>
            <a:ext cx="10918374" cy="923330"/>
          </a:xfrm>
          <a:prstGeom prst="rect">
            <a:avLst/>
          </a:prstGeom>
          <a:noFill/>
        </p:spPr>
        <p:txBody>
          <a:bodyPr wrap="none" rtlCol="0">
            <a:spAutoFit/>
          </a:bodyPr>
          <a:lstStyle/>
          <a:p>
            <a:r>
              <a:rPr kumimoji="1" lang="en-US" altLang="ja-JP" sz="5400" dirty="0">
                <a:solidFill>
                  <a:srgbClr val="FF0000"/>
                </a:solidFill>
                <a:latin typeface="ＭＳ ゴシック" panose="020B0609070205080204" pitchFamily="49" charset="-128"/>
                <a:ea typeface="ＭＳ ゴシック" panose="020B0609070205080204" pitchFamily="49" charset="-128"/>
              </a:rPr>
              <a:t>HPV</a:t>
            </a:r>
            <a:r>
              <a:rPr kumimoji="1" lang="ja-JP" altLang="en-US" sz="5400" dirty="0">
                <a:solidFill>
                  <a:srgbClr val="FF0000"/>
                </a:solidFill>
                <a:latin typeface="ＭＳ ゴシック" panose="020B0609070205080204" pitchFamily="49" charset="-128"/>
                <a:ea typeface="ＭＳ ゴシック" panose="020B0609070205080204" pitchFamily="49" charset="-128"/>
              </a:rPr>
              <a:t>が子宮頸がんの原因という発見</a:t>
            </a:r>
          </a:p>
        </p:txBody>
      </p:sp>
    </p:spTree>
    <p:extLst>
      <p:ext uri="{BB962C8B-B14F-4D97-AF65-F5344CB8AC3E}">
        <p14:creationId xmlns:p14="http://schemas.microsoft.com/office/powerpoint/2010/main" val="1458130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F9810-F3AA-A030-E0A3-C2E93C6ECB58}"/>
            </a:ext>
          </a:extLst>
        </p:cNvPr>
        <p:cNvGrpSpPr/>
        <p:nvPr/>
      </p:nvGrpSpPr>
      <p:grpSpPr>
        <a:xfrm>
          <a:off x="0" y="0"/>
          <a:ext cx="0" cy="0"/>
          <a:chOff x="0" y="0"/>
          <a:chExt cx="0" cy="0"/>
        </a:xfrm>
      </p:grpSpPr>
      <p:pic>
        <p:nvPicPr>
          <p:cNvPr id="3" name="図 2" descr="時計, 挿絵 が含まれている画像&#10;&#10;自動的に生成された説明">
            <a:extLst>
              <a:ext uri="{FF2B5EF4-FFF2-40B4-BE49-F238E27FC236}">
                <a16:creationId xmlns:a16="http://schemas.microsoft.com/office/drawing/2014/main" id="{4B95D251-10F0-7A50-1529-2082CA6E89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972" y="2318745"/>
            <a:ext cx="3933783" cy="4083510"/>
          </a:xfrm>
          <a:prstGeom prst="rect">
            <a:avLst/>
          </a:prstGeom>
        </p:spPr>
      </p:pic>
      <p:sp>
        <p:nvSpPr>
          <p:cNvPr id="10" name="テキスト ボックス 9">
            <a:extLst>
              <a:ext uri="{FF2B5EF4-FFF2-40B4-BE49-F238E27FC236}">
                <a16:creationId xmlns:a16="http://schemas.microsoft.com/office/drawing/2014/main" id="{54DE24DB-4B75-1218-5DC8-FED2658CB79C}"/>
              </a:ext>
            </a:extLst>
          </p:cNvPr>
          <p:cNvSpPr txBox="1"/>
          <p:nvPr/>
        </p:nvSpPr>
        <p:spPr>
          <a:xfrm>
            <a:off x="4669634" y="2401858"/>
            <a:ext cx="7014777" cy="31700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１，子宮頸がんとその原因</a:t>
            </a:r>
            <a:endParaRPr kumimoji="1" lang="en-US" altLang="ja-JP" sz="3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3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２，</a:t>
            </a:r>
            <a:r>
              <a:rPr kumimoji="1" lang="en-US" altLang="ja-JP" sz="36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HPV</a:t>
            </a:r>
            <a:r>
              <a:rPr kumimoji="1" lang="ja-JP" altLang="en-US" sz="36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はどんなウイルス？</a:t>
            </a:r>
            <a:endParaRPr kumimoji="1" lang="en-US" altLang="ja-JP" sz="36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3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３，子宮頸がんを予防する</a:t>
            </a:r>
            <a:endParaRPr kumimoji="1" lang="en-US" altLang="ja-JP" sz="3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9" name="テキスト ボックス 8">
            <a:extLst>
              <a:ext uri="{FF2B5EF4-FFF2-40B4-BE49-F238E27FC236}">
                <a16:creationId xmlns:a16="http://schemas.microsoft.com/office/drawing/2014/main" id="{9CF903FB-876A-47A6-D0D6-9A4D092AB405}"/>
              </a:ext>
            </a:extLst>
          </p:cNvPr>
          <p:cNvSpPr txBox="1"/>
          <p:nvPr/>
        </p:nvSpPr>
        <p:spPr>
          <a:xfrm>
            <a:off x="1621652" y="6596110"/>
            <a:ext cx="1274708"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2024</a:t>
            </a: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a:t>
            </a:r>
            <a:r>
              <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3</a:t>
            </a: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月</a:t>
            </a:r>
            <a:r>
              <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12</a:t>
            </a: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日作成</a:t>
            </a:r>
            <a:endPar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 name="テキスト ボックス 1">
            <a:extLst>
              <a:ext uri="{FF2B5EF4-FFF2-40B4-BE49-F238E27FC236}">
                <a16:creationId xmlns:a16="http://schemas.microsoft.com/office/drawing/2014/main" id="{210072FE-17D0-D5A3-1DBB-FB7FF8E4FDF8}"/>
              </a:ext>
            </a:extLst>
          </p:cNvPr>
          <p:cNvSpPr txBox="1"/>
          <p:nvPr/>
        </p:nvSpPr>
        <p:spPr>
          <a:xfrm>
            <a:off x="727566" y="219564"/>
            <a:ext cx="10956846" cy="255454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母親、子ども、父親の生活を脅かす子宮頸がん</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4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身近な危険性への対応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4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Tree>
    <p:extLst>
      <p:ext uri="{BB962C8B-B14F-4D97-AF65-F5344CB8AC3E}">
        <p14:creationId xmlns:p14="http://schemas.microsoft.com/office/powerpoint/2010/main" val="2981142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4922019-D899-4E24-77F2-043DC1B8EB17}"/>
              </a:ext>
            </a:extLst>
          </p:cNvPr>
          <p:cNvSpPr txBox="1"/>
          <p:nvPr/>
        </p:nvSpPr>
        <p:spPr>
          <a:xfrm>
            <a:off x="657726" y="251002"/>
            <a:ext cx="11229474" cy="646331"/>
          </a:xfrm>
          <a:prstGeom prst="rect">
            <a:avLst/>
          </a:prstGeom>
          <a:noFill/>
        </p:spPr>
        <p:txBody>
          <a:bodyPr wrap="square" rtlCol="0">
            <a:spAutoFit/>
          </a:bodyPr>
          <a:lstStyle/>
          <a:p>
            <a:pPr>
              <a:defRPr/>
            </a:pPr>
            <a:r>
              <a:rPr kumimoji="1" lang="en-US" altLang="ja-JP" sz="3600" dirty="0">
                <a:solidFill>
                  <a:prstClr val="black"/>
                </a:solidFill>
                <a:latin typeface="ＭＳ ゴシック" panose="020B0609070205080204" pitchFamily="49" charset="-128"/>
                <a:ea typeface="ＭＳ ゴシック" panose="020B0609070205080204" pitchFamily="49" charset="-128"/>
              </a:rPr>
              <a:t>HPV</a:t>
            </a:r>
            <a:r>
              <a:rPr kumimoji="1" lang="ja-JP" altLang="en-US" sz="2800" dirty="0">
                <a:solidFill>
                  <a:prstClr val="black"/>
                </a:solidFill>
                <a:latin typeface="ＭＳ ゴシック" panose="020B0609070205080204" pitchFamily="49" charset="-128"/>
                <a:ea typeface="ＭＳ ゴシック" panose="020B0609070205080204" pitchFamily="49" charset="-128"/>
              </a:rPr>
              <a:t>（ヒトパピローマウイルス）</a:t>
            </a:r>
            <a:r>
              <a:rPr kumimoji="1" lang="ja-JP" altLang="en-US" sz="3600" dirty="0">
                <a:solidFill>
                  <a:prstClr val="black"/>
                </a:solidFill>
                <a:latin typeface="ＭＳ ゴシック" panose="020B0609070205080204" pitchFamily="49" charset="-128"/>
                <a:ea typeface="ＭＳ ゴシック" panose="020B0609070205080204" pitchFamily="49" charset="-128"/>
              </a:rPr>
              <a:t>はどんなウイルス？</a:t>
            </a:r>
          </a:p>
        </p:txBody>
      </p:sp>
      <p:sp>
        <p:nvSpPr>
          <p:cNvPr id="6" name="テキスト ボックス 5">
            <a:extLst>
              <a:ext uri="{FF2B5EF4-FFF2-40B4-BE49-F238E27FC236}">
                <a16:creationId xmlns:a16="http://schemas.microsoft.com/office/drawing/2014/main" id="{45CBA860-A329-9E93-6AA4-DDF395041114}"/>
              </a:ext>
            </a:extLst>
          </p:cNvPr>
          <p:cNvSpPr txBox="1"/>
          <p:nvPr/>
        </p:nvSpPr>
        <p:spPr>
          <a:xfrm>
            <a:off x="3128211" y="1029921"/>
            <a:ext cx="8833281" cy="523220"/>
          </a:xfrm>
          <a:prstGeom prst="rect">
            <a:avLst/>
          </a:prstGeom>
          <a:noFill/>
        </p:spPr>
        <p:txBody>
          <a:bodyPr wrap="square" rtlCol="0">
            <a:spAutoFit/>
          </a:bodyPr>
          <a:lstStyle/>
          <a:p>
            <a:pPr>
              <a:defRPr/>
            </a:pPr>
            <a:r>
              <a:rPr kumimoji="1" lang="ja-JP" altLang="en-US" sz="2800" b="1" dirty="0">
                <a:latin typeface="ＭＳ ゴシック" panose="020B0609070205080204" pitchFamily="49" charset="-128"/>
                <a:ea typeface="ＭＳ ゴシック" panose="020B0609070205080204" pitchFamily="49" charset="-128"/>
              </a:rPr>
              <a:t>・子宮頸がんの主な原因となる</a:t>
            </a:r>
            <a:endParaRPr kumimoji="1" lang="en-US" altLang="ja-JP" sz="2800" b="1" dirty="0">
              <a:latin typeface="ＭＳ ゴシック" panose="020B0609070205080204" pitchFamily="49" charset="-128"/>
              <a:ea typeface="ＭＳ ゴシック" panose="020B0609070205080204" pitchFamily="49" charset="-128"/>
            </a:endParaRPr>
          </a:p>
        </p:txBody>
      </p:sp>
      <p:pic>
        <p:nvPicPr>
          <p:cNvPr id="7" name="図 6" descr="図形&#10;&#10;自動的に生成された説明">
            <a:extLst>
              <a:ext uri="{FF2B5EF4-FFF2-40B4-BE49-F238E27FC236}">
                <a16:creationId xmlns:a16="http://schemas.microsoft.com/office/drawing/2014/main" id="{0D427753-9C99-F49B-5A0E-E675291BD3BE}"/>
              </a:ext>
            </a:extLst>
          </p:cNvPr>
          <p:cNvPicPr>
            <a:picLocks noChangeAspect="1"/>
          </p:cNvPicPr>
          <p:nvPr/>
        </p:nvPicPr>
        <p:blipFill rotWithShape="1">
          <a:blip r:embed="rId3">
            <a:extLst>
              <a:ext uri="{28A0092B-C50C-407E-A947-70E740481C1C}">
                <a14:useLocalDpi xmlns:a14="http://schemas.microsoft.com/office/drawing/2010/main" val="0"/>
              </a:ext>
            </a:extLst>
          </a:blip>
          <a:srcRect r="13959"/>
          <a:stretch/>
        </p:blipFill>
        <p:spPr>
          <a:xfrm>
            <a:off x="337250" y="1809667"/>
            <a:ext cx="2746363" cy="3191913"/>
          </a:xfrm>
          <a:prstGeom prst="rect">
            <a:avLst/>
          </a:prstGeom>
        </p:spPr>
      </p:pic>
    </p:spTree>
    <p:extLst>
      <p:ext uri="{BB962C8B-B14F-4D97-AF65-F5344CB8AC3E}">
        <p14:creationId xmlns:p14="http://schemas.microsoft.com/office/powerpoint/2010/main" val="3148685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4E50ECD-BF3A-1632-5758-31531844ED33}"/>
              </a:ext>
            </a:extLst>
          </p:cNvPr>
          <p:cNvSpPr txBox="1"/>
          <p:nvPr/>
        </p:nvSpPr>
        <p:spPr>
          <a:xfrm>
            <a:off x="657726" y="251002"/>
            <a:ext cx="11229474" cy="646331"/>
          </a:xfrm>
          <a:prstGeom prst="rect">
            <a:avLst/>
          </a:prstGeom>
          <a:noFill/>
        </p:spPr>
        <p:txBody>
          <a:bodyPr wrap="square" rtlCol="0">
            <a:spAutoFit/>
          </a:bodyPr>
          <a:lstStyle/>
          <a:p>
            <a:pPr>
              <a:defRPr/>
            </a:pPr>
            <a:r>
              <a:rPr kumimoji="1" lang="en-US" altLang="ja-JP" sz="3600" dirty="0">
                <a:solidFill>
                  <a:prstClr val="black"/>
                </a:solidFill>
                <a:latin typeface="ＭＳ ゴシック" panose="020B0609070205080204" pitchFamily="49" charset="-128"/>
                <a:ea typeface="ＭＳ ゴシック" panose="020B0609070205080204" pitchFamily="49" charset="-128"/>
              </a:rPr>
              <a:t>HPV</a:t>
            </a:r>
            <a:r>
              <a:rPr kumimoji="1" lang="ja-JP" altLang="en-US" sz="2800" dirty="0">
                <a:solidFill>
                  <a:prstClr val="black"/>
                </a:solidFill>
                <a:latin typeface="ＭＳ ゴシック" panose="020B0609070205080204" pitchFamily="49" charset="-128"/>
                <a:ea typeface="ＭＳ ゴシック" panose="020B0609070205080204" pitchFamily="49" charset="-128"/>
              </a:rPr>
              <a:t>（ヒトパピローマウイルス）</a:t>
            </a:r>
            <a:r>
              <a:rPr kumimoji="1" lang="ja-JP" altLang="en-US" sz="3600" dirty="0">
                <a:solidFill>
                  <a:prstClr val="black"/>
                </a:solidFill>
                <a:latin typeface="ＭＳ ゴシック" panose="020B0609070205080204" pitchFamily="49" charset="-128"/>
                <a:ea typeface="ＭＳ ゴシック" panose="020B0609070205080204" pitchFamily="49" charset="-128"/>
              </a:rPr>
              <a:t>はどんなウイルス？</a:t>
            </a:r>
          </a:p>
        </p:txBody>
      </p:sp>
      <p:sp>
        <p:nvSpPr>
          <p:cNvPr id="6" name="テキスト ボックス 5">
            <a:extLst>
              <a:ext uri="{FF2B5EF4-FFF2-40B4-BE49-F238E27FC236}">
                <a16:creationId xmlns:a16="http://schemas.microsoft.com/office/drawing/2014/main" id="{6B478013-5AD0-123F-A594-AE4C10491B10}"/>
              </a:ext>
            </a:extLst>
          </p:cNvPr>
          <p:cNvSpPr txBox="1"/>
          <p:nvPr/>
        </p:nvSpPr>
        <p:spPr>
          <a:xfrm>
            <a:off x="3128211" y="1029921"/>
            <a:ext cx="8833281" cy="1815882"/>
          </a:xfrm>
          <a:prstGeom prst="rect">
            <a:avLst/>
          </a:prstGeom>
          <a:noFill/>
        </p:spPr>
        <p:txBody>
          <a:bodyPr wrap="square" rtlCol="0">
            <a:spAutoFit/>
          </a:bodyPr>
          <a:lstStyle/>
          <a:p>
            <a:pPr>
              <a:defRPr/>
            </a:pPr>
            <a:r>
              <a:rPr kumimoji="1" lang="ja-JP" altLang="en-US" sz="2800" b="1" dirty="0">
                <a:latin typeface="ＭＳ ゴシック" panose="020B0609070205080204" pitchFamily="49" charset="-128"/>
                <a:ea typeface="ＭＳ ゴシック" panose="020B0609070205080204" pitchFamily="49" charset="-128"/>
              </a:rPr>
              <a:t>・子宮頸がんの主な原因となる</a:t>
            </a:r>
            <a:endParaRPr kumimoji="1" lang="en-US" altLang="ja-JP" sz="2800" b="1" dirty="0">
              <a:latin typeface="ＭＳ ゴシック" panose="020B0609070205080204" pitchFamily="49" charset="-128"/>
              <a:ea typeface="ＭＳ ゴシック" panose="020B0609070205080204" pitchFamily="49" charset="-128"/>
            </a:endParaRPr>
          </a:p>
          <a:p>
            <a:pPr>
              <a:defRPr/>
            </a:pPr>
            <a:endParaRPr kumimoji="1" lang="en-US" altLang="ja-JP" sz="2800" b="1" dirty="0">
              <a:latin typeface="ＭＳ ゴシック" panose="020B0609070205080204" pitchFamily="49" charset="-128"/>
              <a:ea typeface="ＭＳ ゴシック" panose="020B0609070205080204" pitchFamily="49" charset="-128"/>
            </a:endParaRPr>
          </a:p>
          <a:p>
            <a:pPr>
              <a:defRPr/>
            </a:pPr>
            <a:endParaRPr kumimoji="1" lang="en-US" altLang="ja-JP" sz="2800" b="1" dirty="0">
              <a:latin typeface="ＭＳ ゴシック" panose="020B0609070205080204" pitchFamily="49" charset="-128"/>
              <a:ea typeface="ＭＳ ゴシック" panose="020B0609070205080204" pitchFamily="49" charset="-128"/>
            </a:endParaRPr>
          </a:p>
          <a:p>
            <a:pPr>
              <a:defRPr/>
            </a:pPr>
            <a:r>
              <a:rPr kumimoji="1" lang="en-US" altLang="ja-JP" sz="2800" b="1" dirty="0">
                <a:latin typeface="ＭＳ ゴシック" panose="020B0609070205080204" pitchFamily="49" charset="-128"/>
                <a:ea typeface="ＭＳ ゴシック" panose="020B0609070205080204" pitchFamily="49" charset="-128"/>
              </a:rPr>
              <a:t> </a:t>
            </a:r>
            <a:r>
              <a:rPr kumimoji="1" lang="ja-JP" altLang="en-US" sz="2800" b="1" dirty="0">
                <a:latin typeface="ＭＳ ゴシック" panose="020B0609070205080204" pitchFamily="49" charset="-128"/>
                <a:ea typeface="ＭＳ ゴシック" panose="020B0609070205080204" pitchFamily="49" charset="-128"/>
              </a:rPr>
              <a:t>実はとてもありふれたどこにでもいるウイルスです。</a:t>
            </a:r>
            <a:endParaRPr kumimoji="1" lang="en-US" altLang="ja-JP" sz="2800" b="1" dirty="0">
              <a:latin typeface="ＭＳ ゴシック" panose="020B0609070205080204" pitchFamily="49" charset="-128"/>
              <a:ea typeface="ＭＳ ゴシック" panose="020B0609070205080204" pitchFamily="49" charset="-128"/>
            </a:endParaRPr>
          </a:p>
        </p:txBody>
      </p:sp>
      <p:pic>
        <p:nvPicPr>
          <p:cNvPr id="7" name="図 6" descr="図形&#10;&#10;自動的に生成された説明">
            <a:extLst>
              <a:ext uri="{FF2B5EF4-FFF2-40B4-BE49-F238E27FC236}">
                <a16:creationId xmlns:a16="http://schemas.microsoft.com/office/drawing/2014/main" id="{A9B91E22-FAD5-30CD-C9D1-E1098EB0BC10}"/>
              </a:ext>
            </a:extLst>
          </p:cNvPr>
          <p:cNvPicPr>
            <a:picLocks noChangeAspect="1"/>
          </p:cNvPicPr>
          <p:nvPr/>
        </p:nvPicPr>
        <p:blipFill rotWithShape="1">
          <a:blip r:embed="rId3">
            <a:extLst>
              <a:ext uri="{28A0092B-C50C-407E-A947-70E740481C1C}">
                <a14:useLocalDpi xmlns:a14="http://schemas.microsoft.com/office/drawing/2010/main" val="0"/>
              </a:ext>
            </a:extLst>
          </a:blip>
          <a:srcRect r="13959"/>
          <a:stretch/>
        </p:blipFill>
        <p:spPr>
          <a:xfrm>
            <a:off x="337250" y="1809667"/>
            <a:ext cx="2746363" cy="3191913"/>
          </a:xfrm>
          <a:prstGeom prst="rect">
            <a:avLst/>
          </a:prstGeom>
        </p:spPr>
      </p:pic>
    </p:spTree>
    <p:extLst>
      <p:ext uri="{BB962C8B-B14F-4D97-AF65-F5344CB8AC3E}">
        <p14:creationId xmlns:p14="http://schemas.microsoft.com/office/powerpoint/2010/main" val="1297071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グラフィカル ユーザー インターフェイス, テキスト, アプリケーション&#10;&#10;自動的に生成された説明">
            <a:extLst>
              <a:ext uri="{FF2B5EF4-FFF2-40B4-BE49-F238E27FC236}">
                <a16:creationId xmlns:a16="http://schemas.microsoft.com/office/drawing/2014/main" id="{32F522B9-86EA-8C18-1159-3DBA057A000C}"/>
              </a:ext>
            </a:extLst>
          </p:cNvPr>
          <p:cNvPicPr>
            <a:picLocks noChangeAspect="1"/>
          </p:cNvPicPr>
          <p:nvPr/>
        </p:nvPicPr>
        <p:blipFill rotWithShape="1">
          <a:blip r:embed="rId3">
            <a:extLst>
              <a:ext uri="{28A0092B-C50C-407E-A947-70E740481C1C}">
                <a14:useLocalDpi xmlns:a14="http://schemas.microsoft.com/office/drawing/2010/main" val="0"/>
              </a:ext>
            </a:extLst>
          </a:blip>
          <a:srcRect b="9594"/>
          <a:stretch/>
        </p:blipFill>
        <p:spPr>
          <a:xfrm>
            <a:off x="128338" y="154089"/>
            <a:ext cx="11261558" cy="2910110"/>
          </a:xfrm>
          <a:prstGeom prst="rect">
            <a:avLst/>
          </a:prstGeom>
        </p:spPr>
      </p:pic>
      <p:sp>
        <p:nvSpPr>
          <p:cNvPr id="3" name="テキスト ボックス 2">
            <a:extLst>
              <a:ext uri="{FF2B5EF4-FFF2-40B4-BE49-F238E27FC236}">
                <a16:creationId xmlns:a16="http://schemas.microsoft.com/office/drawing/2014/main" id="{DD8D64D6-47C5-3EA7-3D73-8314B816B40A}"/>
              </a:ext>
            </a:extLst>
          </p:cNvPr>
          <p:cNvSpPr txBox="1"/>
          <p:nvPr/>
        </p:nvSpPr>
        <p:spPr>
          <a:xfrm>
            <a:off x="7005962" y="1705396"/>
            <a:ext cx="3333717" cy="369332"/>
          </a:xfrm>
          <a:prstGeom prst="rect">
            <a:avLst/>
          </a:prstGeom>
          <a:noFill/>
        </p:spPr>
        <p:txBody>
          <a:bodyPr wrap="square">
            <a:spAutoFit/>
          </a:bodyPr>
          <a:lstStyle/>
          <a:p>
            <a:pPr>
              <a:defRPr/>
            </a:pPr>
            <a:r>
              <a:rPr lang="en-US" altLang="ja-JP" dirty="0">
                <a:solidFill>
                  <a:prstClr val="black"/>
                </a:solidFill>
                <a:latin typeface="Calibri" panose="020F0502020204030204"/>
                <a:ea typeface="游ゴシック" panose="020B0400000000000000" pitchFamily="50" charset="-128"/>
              </a:rPr>
              <a:t>Oral Oncology (2003) 39 821–828</a:t>
            </a:r>
            <a:endParaRPr lang="ja-JP" altLang="en-US" dirty="0">
              <a:solidFill>
                <a:prstClr val="black"/>
              </a:solidFill>
              <a:latin typeface="Calibri" panose="020F0502020204030204"/>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D99FC58C-AA7A-62A1-32E0-CF7A7B41A98F}"/>
              </a:ext>
            </a:extLst>
          </p:cNvPr>
          <p:cNvSpPr txBox="1"/>
          <p:nvPr/>
        </p:nvSpPr>
        <p:spPr>
          <a:xfrm>
            <a:off x="625643" y="3116050"/>
            <a:ext cx="10571746" cy="523220"/>
          </a:xfrm>
          <a:prstGeom prst="rect">
            <a:avLst/>
          </a:prstGeom>
          <a:noFill/>
        </p:spPr>
        <p:txBody>
          <a:bodyPr wrap="square">
            <a:spAutoFit/>
          </a:bodyPr>
          <a:lstStyle/>
          <a:p>
            <a:pPr>
              <a:defRPr/>
            </a:pPr>
            <a:r>
              <a:rPr lang="ja-JP" altLang="en-US" sz="2800" b="1" dirty="0">
                <a:solidFill>
                  <a:srgbClr val="FF0000"/>
                </a:solidFill>
                <a:latin typeface="Calibri" panose="020F0502020204030204"/>
                <a:ea typeface="游ゴシック" panose="020B0400000000000000" pitchFamily="50" charset="-128"/>
              </a:rPr>
              <a:t>日本の子どもたちの正常な口腔内のヒトパピローマウイルス</a:t>
            </a:r>
          </a:p>
        </p:txBody>
      </p:sp>
      <p:sp>
        <p:nvSpPr>
          <p:cNvPr id="8" name="テキスト ボックス 7">
            <a:extLst>
              <a:ext uri="{FF2B5EF4-FFF2-40B4-BE49-F238E27FC236}">
                <a16:creationId xmlns:a16="http://schemas.microsoft.com/office/drawing/2014/main" id="{525113B6-0321-613C-C38C-92612F8A8C91}"/>
              </a:ext>
            </a:extLst>
          </p:cNvPr>
          <p:cNvSpPr txBox="1"/>
          <p:nvPr/>
        </p:nvSpPr>
        <p:spPr>
          <a:xfrm>
            <a:off x="497307" y="3653472"/>
            <a:ext cx="10764253" cy="3108543"/>
          </a:xfrm>
          <a:prstGeom prst="rect">
            <a:avLst/>
          </a:prstGeom>
          <a:noFill/>
        </p:spPr>
        <p:txBody>
          <a:bodyPr wrap="square">
            <a:spAutoFit/>
          </a:bodyPr>
          <a:lstStyle/>
          <a:p>
            <a:pPr>
              <a:defRPr/>
            </a:pPr>
            <a:r>
              <a:rPr lang="ja-JP" altLang="en-US" sz="2800" dirty="0">
                <a:solidFill>
                  <a:prstClr val="black"/>
                </a:solidFill>
                <a:latin typeface="ＭＳ ゴシック" panose="020B0609070205080204" pitchFamily="49" charset="-128"/>
                <a:ea typeface="ＭＳ ゴシック" panose="020B0609070205080204" pitchFamily="49" charset="-128"/>
              </a:rPr>
              <a:t>・</a:t>
            </a:r>
            <a:r>
              <a:rPr lang="en-US" altLang="ja-JP" sz="2800" dirty="0">
                <a:solidFill>
                  <a:prstClr val="black"/>
                </a:solidFill>
                <a:latin typeface="ＭＳ ゴシック" panose="020B0609070205080204" pitchFamily="49" charset="-128"/>
                <a:ea typeface="ＭＳ ゴシック" panose="020B0609070205080204" pitchFamily="49" charset="-128"/>
              </a:rPr>
              <a:t>77 </a:t>
            </a:r>
            <a:r>
              <a:rPr lang="ja-JP" altLang="en-US" sz="2800" dirty="0">
                <a:solidFill>
                  <a:prstClr val="black"/>
                </a:solidFill>
                <a:latin typeface="ＭＳ ゴシック" panose="020B0609070205080204" pitchFamily="49" charset="-128"/>
                <a:ea typeface="ＭＳ ゴシック" panose="020B0609070205080204" pitchFamily="49" charset="-128"/>
              </a:rPr>
              <a:t>検体中 </a:t>
            </a:r>
            <a:r>
              <a:rPr lang="en-US" altLang="ja-JP" sz="2800" dirty="0">
                <a:solidFill>
                  <a:prstClr val="black"/>
                </a:solidFill>
                <a:latin typeface="ＭＳ ゴシック" panose="020B0609070205080204" pitchFamily="49" charset="-128"/>
                <a:ea typeface="ＭＳ ゴシック" panose="020B0609070205080204" pitchFamily="49" charset="-128"/>
              </a:rPr>
              <a:t>37 </a:t>
            </a:r>
            <a:r>
              <a:rPr lang="ja-JP" altLang="en-US" sz="2800" dirty="0">
                <a:solidFill>
                  <a:prstClr val="black"/>
                </a:solidFill>
                <a:latin typeface="ＭＳ ゴシック" panose="020B0609070205080204" pitchFamily="49" charset="-128"/>
                <a:ea typeface="ＭＳ ゴシック" panose="020B0609070205080204" pitchFamily="49" charset="-128"/>
              </a:rPr>
              <a:t>検体 </a:t>
            </a:r>
            <a:r>
              <a:rPr lang="en-US" altLang="ja-JP" sz="2800" dirty="0">
                <a:solidFill>
                  <a:prstClr val="black"/>
                </a:solidFill>
                <a:latin typeface="ＭＳ ゴシック" panose="020B0609070205080204" pitchFamily="49" charset="-128"/>
                <a:ea typeface="ＭＳ ゴシック" panose="020B0609070205080204" pitchFamily="49" charset="-128"/>
              </a:rPr>
              <a:t>(48.1%) </a:t>
            </a:r>
            <a:r>
              <a:rPr lang="ja-JP" altLang="en-US" sz="2800" dirty="0">
                <a:solidFill>
                  <a:prstClr val="black"/>
                </a:solidFill>
                <a:latin typeface="ＭＳ ゴシック" panose="020B0609070205080204" pitchFamily="49" charset="-128"/>
                <a:ea typeface="ＭＳ ゴシック" panose="020B0609070205080204" pitchFamily="49" charset="-128"/>
              </a:rPr>
              <a:t>が </a:t>
            </a:r>
            <a:r>
              <a:rPr lang="en-US" altLang="ja-JP" sz="2800" dirty="0">
                <a:solidFill>
                  <a:prstClr val="black"/>
                </a:solidFill>
                <a:latin typeface="ＭＳ ゴシック" panose="020B0609070205080204" pitchFamily="49" charset="-128"/>
                <a:ea typeface="ＭＳ ゴシック" panose="020B0609070205080204" pitchFamily="49" charset="-128"/>
              </a:rPr>
              <a:t>HPV</a:t>
            </a:r>
            <a:r>
              <a:rPr lang="ja-JP" altLang="en-US" sz="2800" dirty="0">
                <a:solidFill>
                  <a:prstClr val="black"/>
                </a:solidFill>
                <a:latin typeface="ＭＳ ゴシック" panose="020B0609070205080204" pitchFamily="49" charset="-128"/>
                <a:ea typeface="ＭＳ ゴシック" panose="020B0609070205080204" pitchFamily="49" charset="-128"/>
              </a:rPr>
              <a:t>を持っていた。</a:t>
            </a:r>
            <a:endParaRPr lang="en-US" altLang="ja-JP" sz="2800" dirty="0">
              <a:solidFill>
                <a:prstClr val="black"/>
              </a:solidFill>
              <a:latin typeface="ＭＳ ゴシック" panose="020B0609070205080204" pitchFamily="49" charset="-128"/>
              <a:ea typeface="ＭＳ ゴシック" panose="020B0609070205080204" pitchFamily="49" charset="-128"/>
            </a:endParaRPr>
          </a:p>
          <a:p>
            <a:pPr>
              <a:defRPr/>
            </a:pPr>
            <a:r>
              <a:rPr lang="ja-JP" altLang="en-US" sz="2800" dirty="0">
                <a:solidFill>
                  <a:prstClr val="black"/>
                </a:solidFill>
                <a:latin typeface="ＭＳ ゴシック" panose="020B0609070205080204" pitchFamily="49" charset="-128"/>
                <a:ea typeface="ＭＳ ゴシック" panose="020B0609070205080204" pitchFamily="49" charset="-128"/>
              </a:rPr>
              <a:t>・</a:t>
            </a:r>
            <a:r>
              <a:rPr lang="en-US" altLang="ja-JP" sz="2800" dirty="0">
                <a:solidFill>
                  <a:prstClr val="black"/>
                </a:solidFill>
                <a:latin typeface="ＭＳ ゴシック" panose="020B0609070205080204" pitchFamily="49" charset="-128"/>
                <a:ea typeface="ＭＳ ゴシック" panose="020B0609070205080204" pitchFamily="49" charset="-128"/>
              </a:rPr>
              <a:t>3</a:t>
            </a:r>
            <a:r>
              <a:rPr lang="ja-JP" altLang="en-US" sz="2800" dirty="0">
                <a:solidFill>
                  <a:prstClr val="black"/>
                </a:solidFill>
                <a:latin typeface="ＭＳ ゴシック" panose="020B0609070205080204" pitchFamily="49" charset="-128"/>
                <a:ea typeface="ＭＳ ゴシック" panose="020B0609070205080204" pitchFamily="49" charset="-128"/>
              </a:rPr>
              <a:t>歳児の陽性率は</a:t>
            </a:r>
            <a:r>
              <a:rPr lang="en-US" altLang="ja-JP" sz="2800" dirty="0">
                <a:solidFill>
                  <a:prstClr val="black"/>
                </a:solidFill>
                <a:latin typeface="ＭＳ ゴシック" panose="020B0609070205080204" pitchFamily="49" charset="-128"/>
                <a:ea typeface="ＭＳ ゴシック" panose="020B0609070205080204" pitchFamily="49" charset="-128"/>
              </a:rPr>
              <a:t>45.2</a:t>
            </a:r>
            <a:r>
              <a:rPr lang="ja-JP" altLang="en-US" sz="2800" dirty="0">
                <a:solidFill>
                  <a:prstClr val="black"/>
                </a:solidFill>
                <a:latin typeface="ＭＳ ゴシック" panose="020B0609070205080204" pitchFamily="49" charset="-128"/>
                <a:ea typeface="ＭＳ ゴシック" panose="020B0609070205080204" pitchFamily="49" charset="-128"/>
              </a:rPr>
              <a:t>％</a:t>
            </a:r>
            <a:endParaRPr lang="en-US" altLang="ja-JP" sz="2800" dirty="0">
              <a:solidFill>
                <a:prstClr val="black"/>
              </a:solidFill>
              <a:latin typeface="ＭＳ ゴシック" panose="020B0609070205080204" pitchFamily="49" charset="-128"/>
              <a:ea typeface="ＭＳ ゴシック" panose="020B0609070205080204" pitchFamily="49" charset="-128"/>
            </a:endParaRPr>
          </a:p>
          <a:p>
            <a:pPr>
              <a:defRPr/>
            </a:pPr>
            <a:r>
              <a:rPr lang="ja-JP" altLang="en-US" sz="2800" dirty="0">
                <a:solidFill>
                  <a:prstClr val="black"/>
                </a:solidFill>
                <a:latin typeface="ＭＳ ゴシック" panose="020B0609070205080204" pitchFamily="49" charset="-128"/>
                <a:ea typeface="ＭＳ ゴシック" panose="020B0609070205080204" pitchFamily="49" charset="-128"/>
              </a:rPr>
              <a:t>　　男児　</a:t>
            </a:r>
            <a:r>
              <a:rPr lang="en-US" altLang="ja-JP" sz="2800" dirty="0">
                <a:solidFill>
                  <a:prstClr val="black"/>
                </a:solidFill>
                <a:latin typeface="ＭＳ ゴシック" panose="020B0609070205080204" pitchFamily="49" charset="-128"/>
                <a:ea typeface="ＭＳ ゴシック" panose="020B0609070205080204" pitchFamily="49" charset="-128"/>
              </a:rPr>
              <a:t>52.6</a:t>
            </a:r>
            <a:r>
              <a:rPr lang="ja-JP" altLang="en-US" sz="2800" dirty="0">
                <a:solidFill>
                  <a:prstClr val="black"/>
                </a:solidFill>
                <a:latin typeface="ＭＳ ゴシック" panose="020B0609070205080204" pitchFamily="49" charset="-128"/>
                <a:ea typeface="ＭＳ ゴシック" panose="020B0609070205080204" pitchFamily="49" charset="-128"/>
              </a:rPr>
              <a:t>％</a:t>
            </a:r>
            <a:endParaRPr lang="en-US" altLang="ja-JP" sz="2800" dirty="0">
              <a:solidFill>
                <a:prstClr val="black"/>
              </a:solidFill>
              <a:latin typeface="ＭＳ ゴシック" panose="020B0609070205080204" pitchFamily="49" charset="-128"/>
              <a:ea typeface="ＭＳ ゴシック" panose="020B0609070205080204" pitchFamily="49" charset="-128"/>
            </a:endParaRPr>
          </a:p>
          <a:p>
            <a:pPr>
              <a:defRPr/>
            </a:pPr>
            <a:r>
              <a:rPr lang="ja-JP" altLang="en-US" sz="2800" dirty="0">
                <a:solidFill>
                  <a:prstClr val="black"/>
                </a:solidFill>
                <a:latin typeface="ＭＳ ゴシック" panose="020B0609070205080204" pitchFamily="49" charset="-128"/>
                <a:ea typeface="ＭＳ ゴシック" panose="020B0609070205080204" pitchFamily="49" charset="-128"/>
              </a:rPr>
              <a:t>　　女児　</a:t>
            </a:r>
            <a:r>
              <a:rPr lang="en-US" altLang="ja-JP" sz="2800" dirty="0">
                <a:solidFill>
                  <a:prstClr val="black"/>
                </a:solidFill>
                <a:latin typeface="ＭＳ ゴシック" panose="020B0609070205080204" pitchFamily="49" charset="-128"/>
                <a:ea typeface="ＭＳ ゴシック" panose="020B0609070205080204" pitchFamily="49" charset="-128"/>
              </a:rPr>
              <a:t>33.3</a:t>
            </a:r>
            <a:r>
              <a:rPr lang="ja-JP" altLang="en-US" sz="2800" dirty="0">
                <a:solidFill>
                  <a:prstClr val="black"/>
                </a:solidFill>
                <a:latin typeface="ＭＳ ゴシック" panose="020B0609070205080204" pitchFamily="49" charset="-128"/>
                <a:ea typeface="ＭＳ ゴシック" panose="020B0609070205080204" pitchFamily="49" charset="-128"/>
              </a:rPr>
              <a:t>％</a:t>
            </a:r>
            <a:endParaRPr lang="en-US" altLang="ja-JP" sz="2800" dirty="0">
              <a:solidFill>
                <a:prstClr val="black"/>
              </a:solidFill>
              <a:latin typeface="ＭＳ ゴシック" panose="020B0609070205080204" pitchFamily="49" charset="-128"/>
              <a:ea typeface="ＭＳ ゴシック" panose="020B0609070205080204" pitchFamily="49" charset="-128"/>
            </a:endParaRPr>
          </a:p>
          <a:p>
            <a:pPr>
              <a:defRPr/>
            </a:pPr>
            <a:r>
              <a:rPr lang="ja-JP" altLang="en-US" sz="2800" dirty="0">
                <a:solidFill>
                  <a:prstClr val="black"/>
                </a:solidFill>
                <a:latin typeface="ＭＳ ゴシック" panose="020B0609070205080204" pitchFamily="49" charset="-128"/>
                <a:ea typeface="ＭＳ ゴシック" panose="020B0609070205080204" pitchFamily="49" charset="-128"/>
              </a:rPr>
              <a:t>・</a:t>
            </a:r>
            <a:r>
              <a:rPr lang="en-US" altLang="ja-JP" sz="2800" dirty="0">
                <a:solidFill>
                  <a:prstClr val="black"/>
                </a:solidFill>
                <a:latin typeface="ＭＳ ゴシック" panose="020B0609070205080204" pitchFamily="49" charset="-128"/>
                <a:ea typeface="ＭＳ ゴシック" panose="020B0609070205080204" pitchFamily="49" charset="-128"/>
              </a:rPr>
              <a:t>5</a:t>
            </a:r>
            <a:r>
              <a:rPr lang="ja-JP" altLang="en-US" sz="2800" dirty="0">
                <a:solidFill>
                  <a:prstClr val="black"/>
                </a:solidFill>
                <a:latin typeface="ＭＳ ゴシック" panose="020B0609070205080204" pitchFamily="49" charset="-128"/>
                <a:ea typeface="ＭＳ ゴシック" panose="020B0609070205080204" pitchFamily="49" charset="-128"/>
              </a:rPr>
              <a:t>歳児の陽性率は</a:t>
            </a:r>
            <a:r>
              <a:rPr lang="en-US" altLang="ja-JP" sz="2800" dirty="0">
                <a:solidFill>
                  <a:prstClr val="black"/>
                </a:solidFill>
                <a:latin typeface="ＭＳ ゴシック" panose="020B0609070205080204" pitchFamily="49" charset="-128"/>
                <a:ea typeface="ＭＳ ゴシック" panose="020B0609070205080204" pitchFamily="49" charset="-128"/>
              </a:rPr>
              <a:t>50.0</a:t>
            </a:r>
            <a:r>
              <a:rPr lang="ja-JP" altLang="en-US" sz="2800" dirty="0">
                <a:solidFill>
                  <a:prstClr val="black"/>
                </a:solidFill>
                <a:latin typeface="ＭＳ ゴシック" panose="020B0609070205080204" pitchFamily="49" charset="-128"/>
                <a:ea typeface="ＭＳ ゴシック" panose="020B0609070205080204" pitchFamily="49" charset="-128"/>
              </a:rPr>
              <a:t>％</a:t>
            </a:r>
            <a:endParaRPr lang="en-US" altLang="ja-JP" sz="2800" dirty="0">
              <a:solidFill>
                <a:prstClr val="black"/>
              </a:solidFill>
              <a:latin typeface="ＭＳ ゴシック" panose="020B0609070205080204" pitchFamily="49" charset="-128"/>
              <a:ea typeface="ＭＳ ゴシック" panose="020B0609070205080204" pitchFamily="49" charset="-128"/>
            </a:endParaRPr>
          </a:p>
          <a:p>
            <a:pPr>
              <a:defRPr/>
            </a:pPr>
            <a:r>
              <a:rPr lang="ja-JP" altLang="en-US" sz="2800" dirty="0">
                <a:solidFill>
                  <a:prstClr val="black"/>
                </a:solidFill>
                <a:latin typeface="ＭＳ ゴシック" panose="020B0609070205080204" pitchFamily="49" charset="-128"/>
                <a:ea typeface="ＭＳ ゴシック" panose="020B0609070205080204" pitchFamily="49" charset="-128"/>
              </a:rPr>
              <a:t>　　男児</a:t>
            </a:r>
            <a:r>
              <a:rPr lang="en-US" altLang="ja-JP" sz="2800" dirty="0">
                <a:solidFill>
                  <a:prstClr val="black"/>
                </a:solidFill>
                <a:latin typeface="ＭＳ ゴシック" panose="020B0609070205080204" pitchFamily="49" charset="-128"/>
                <a:ea typeface="ＭＳ ゴシック" panose="020B0609070205080204" pitchFamily="49" charset="-128"/>
              </a:rPr>
              <a:t>48.0</a:t>
            </a:r>
            <a:r>
              <a:rPr lang="ja-JP" altLang="en-US" sz="2800" dirty="0">
                <a:solidFill>
                  <a:prstClr val="black"/>
                </a:solidFill>
                <a:latin typeface="ＭＳ ゴシック" panose="020B0609070205080204" pitchFamily="49" charset="-128"/>
                <a:ea typeface="ＭＳ ゴシック" panose="020B0609070205080204" pitchFamily="49" charset="-128"/>
              </a:rPr>
              <a:t>％</a:t>
            </a:r>
            <a:endParaRPr lang="en-US" altLang="ja-JP" sz="2800" dirty="0">
              <a:solidFill>
                <a:prstClr val="black"/>
              </a:solidFill>
              <a:latin typeface="ＭＳ ゴシック" panose="020B0609070205080204" pitchFamily="49" charset="-128"/>
              <a:ea typeface="ＭＳ ゴシック" panose="020B0609070205080204" pitchFamily="49" charset="-128"/>
            </a:endParaRPr>
          </a:p>
          <a:p>
            <a:pPr>
              <a:defRPr/>
            </a:pPr>
            <a:r>
              <a:rPr lang="ja-JP" altLang="en-US" sz="2800" dirty="0">
                <a:solidFill>
                  <a:prstClr val="black"/>
                </a:solidFill>
                <a:latin typeface="ＭＳ ゴシック" panose="020B0609070205080204" pitchFamily="49" charset="-128"/>
                <a:ea typeface="ＭＳ ゴシック" panose="020B0609070205080204" pitchFamily="49" charset="-128"/>
              </a:rPr>
              <a:t>　　女児</a:t>
            </a:r>
            <a:r>
              <a:rPr lang="en-US" altLang="ja-JP" sz="2800" dirty="0">
                <a:solidFill>
                  <a:prstClr val="black"/>
                </a:solidFill>
                <a:latin typeface="ＭＳ ゴシック" panose="020B0609070205080204" pitchFamily="49" charset="-128"/>
                <a:ea typeface="ＭＳ ゴシック" panose="020B0609070205080204" pitchFamily="49" charset="-128"/>
              </a:rPr>
              <a:t>52.4</a:t>
            </a:r>
            <a:r>
              <a:rPr lang="ja-JP" altLang="en-US" sz="2800" dirty="0">
                <a:solidFill>
                  <a:prstClr val="black"/>
                </a:solidFill>
                <a:latin typeface="ＭＳ ゴシック" panose="020B0609070205080204" pitchFamily="49" charset="-128"/>
                <a:ea typeface="ＭＳ ゴシック" panose="020B0609070205080204" pitchFamily="49" charset="-128"/>
              </a:rPr>
              <a:t>％</a:t>
            </a:r>
          </a:p>
        </p:txBody>
      </p:sp>
    </p:spTree>
    <p:extLst>
      <p:ext uri="{BB962C8B-B14F-4D97-AF65-F5344CB8AC3E}">
        <p14:creationId xmlns:p14="http://schemas.microsoft.com/office/powerpoint/2010/main" val="2507152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グラフィカル ユーザー インターフェイス, テキスト, アプリケーション&#10;&#10;自動的に生成された説明">
            <a:extLst>
              <a:ext uri="{FF2B5EF4-FFF2-40B4-BE49-F238E27FC236}">
                <a16:creationId xmlns:a16="http://schemas.microsoft.com/office/drawing/2014/main" id="{451342C8-002C-5703-20E0-EF8CD6841C0E}"/>
              </a:ext>
            </a:extLst>
          </p:cNvPr>
          <p:cNvPicPr>
            <a:picLocks noChangeAspect="1"/>
          </p:cNvPicPr>
          <p:nvPr/>
        </p:nvPicPr>
        <p:blipFill rotWithShape="1">
          <a:blip r:embed="rId3">
            <a:extLst>
              <a:ext uri="{28A0092B-C50C-407E-A947-70E740481C1C}">
                <a14:useLocalDpi xmlns:a14="http://schemas.microsoft.com/office/drawing/2010/main" val="0"/>
              </a:ext>
            </a:extLst>
          </a:blip>
          <a:srcRect b="9594"/>
          <a:stretch/>
        </p:blipFill>
        <p:spPr>
          <a:xfrm>
            <a:off x="128338" y="154089"/>
            <a:ext cx="11261558" cy="2910110"/>
          </a:xfrm>
          <a:prstGeom prst="rect">
            <a:avLst/>
          </a:prstGeom>
        </p:spPr>
      </p:pic>
      <p:sp>
        <p:nvSpPr>
          <p:cNvPr id="3" name="テキスト ボックス 2">
            <a:extLst>
              <a:ext uri="{FF2B5EF4-FFF2-40B4-BE49-F238E27FC236}">
                <a16:creationId xmlns:a16="http://schemas.microsoft.com/office/drawing/2014/main" id="{DD8D64D6-47C5-3EA7-3D73-8314B816B40A}"/>
              </a:ext>
            </a:extLst>
          </p:cNvPr>
          <p:cNvSpPr txBox="1"/>
          <p:nvPr/>
        </p:nvSpPr>
        <p:spPr>
          <a:xfrm>
            <a:off x="7005962" y="1705396"/>
            <a:ext cx="3333717" cy="369332"/>
          </a:xfrm>
          <a:prstGeom prst="rect">
            <a:avLst/>
          </a:prstGeom>
          <a:noFill/>
        </p:spPr>
        <p:txBody>
          <a:bodyPr wrap="square">
            <a:spAutoFit/>
          </a:bodyPr>
          <a:lstStyle/>
          <a:p>
            <a:pPr>
              <a:defRPr/>
            </a:pPr>
            <a:r>
              <a:rPr lang="en-US" altLang="ja-JP" dirty="0">
                <a:solidFill>
                  <a:prstClr val="black"/>
                </a:solidFill>
                <a:latin typeface="Calibri" panose="020F0502020204030204"/>
                <a:ea typeface="游ゴシック" panose="020B0400000000000000" pitchFamily="50" charset="-128"/>
              </a:rPr>
              <a:t>Oral Oncology (2003) 39 821–828</a:t>
            </a:r>
            <a:endParaRPr lang="ja-JP" altLang="en-US" dirty="0">
              <a:solidFill>
                <a:prstClr val="black"/>
              </a:solidFill>
              <a:latin typeface="Calibri" panose="020F0502020204030204"/>
              <a:ea typeface="游ゴシック" panose="020B0400000000000000" pitchFamily="50" charset="-128"/>
            </a:endParaRPr>
          </a:p>
        </p:txBody>
      </p:sp>
      <p:sp>
        <p:nvSpPr>
          <p:cNvPr id="4" name="テキスト ボックス 3">
            <a:extLst>
              <a:ext uri="{FF2B5EF4-FFF2-40B4-BE49-F238E27FC236}">
                <a16:creationId xmlns:a16="http://schemas.microsoft.com/office/drawing/2014/main" id="{E500AE04-FCAA-5EEF-E51C-2B23DC4A1C64}"/>
              </a:ext>
            </a:extLst>
          </p:cNvPr>
          <p:cNvSpPr txBox="1"/>
          <p:nvPr/>
        </p:nvSpPr>
        <p:spPr>
          <a:xfrm>
            <a:off x="497307" y="3653472"/>
            <a:ext cx="10764253" cy="3108543"/>
          </a:xfrm>
          <a:prstGeom prst="rect">
            <a:avLst/>
          </a:prstGeom>
          <a:noFill/>
        </p:spPr>
        <p:txBody>
          <a:bodyPr wrap="square">
            <a:spAutoFit/>
          </a:bodyPr>
          <a:lstStyle/>
          <a:p>
            <a:pPr>
              <a:defRPr/>
            </a:pPr>
            <a:r>
              <a:rPr lang="ja-JP" altLang="en-US" sz="2800" dirty="0">
                <a:solidFill>
                  <a:prstClr val="black"/>
                </a:solidFill>
                <a:latin typeface="ＭＳ ゴシック" panose="020B0609070205080204" pitchFamily="49" charset="-128"/>
                <a:ea typeface="ＭＳ ゴシック" panose="020B0609070205080204" pitchFamily="49" charset="-128"/>
              </a:rPr>
              <a:t>・</a:t>
            </a:r>
            <a:r>
              <a:rPr lang="en-US" altLang="ja-JP" sz="2800" dirty="0">
                <a:solidFill>
                  <a:prstClr val="black"/>
                </a:solidFill>
                <a:latin typeface="ＭＳ ゴシック" panose="020B0609070205080204" pitchFamily="49" charset="-128"/>
                <a:ea typeface="ＭＳ ゴシック" panose="020B0609070205080204" pitchFamily="49" charset="-128"/>
              </a:rPr>
              <a:t>77 </a:t>
            </a:r>
            <a:r>
              <a:rPr lang="ja-JP" altLang="en-US" sz="2800" dirty="0">
                <a:solidFill>
                  <a:prstClr val="black"/>
                </a:solidFill>
                <a:latin typeface="ＭＳ ゴシック" panose="020B0609070205080204" pitchFamily="49" charset="-128"/>
                <a:ea typeface="ＭＳ ゴシック" panose="020B0609070205080204" pitchFamily="49" charset="-128"/>
              </a:rPr>
              <a:t>検体中 </a:t>
            </a:r>
            <a:r>
              <a:rPr lang="en-US" altLang="ja-JP" sz="2800" dirty="0">
                <a:solidFill>
                  <a:prstClr val="black"/>
                </a:solidFill>
                <a:latin typeface="ＭＳ ゴシック" panose="020B0609070205080204" pitchFamily="49" charset="-128"/>
                <a:ea typeface="ＭＳ ゴシック" panose="020B0609070205080204" pitchFamily="49" charset="-128"/>
              </a:rPr>
              <a:t>37 </a:t>
            </a:r>
            <a:r>
              <a:rPr lang="ja-JP" altLang="en-US" sz="2800" dirty="0">
                <a:solidFill>
                  <a:prstClr val="black"/>
                </a:solidFill>
                <a:latin typeface="ＭＳ ゴシック" panose="020B0609070205080204" pitchFamily="49" charset="-128"/>
                <a:ea typeface="ＭＳ ゴシック" panose="020B0609070205080204" pitchFamily="49" charset="-128"/>
              </a:rPr>
              <a:t>検体 </a:t>
            </a:r>
            <a:r>
              <a:rPr lang="en-US" altLang="ja-JP" sz="2800" dirty="0">
                <a:solidFill>
                  <a:prstClr val="black"/>
                </a:solidFill>
                <a:latin typeface="ＭＳ ゴシック" panose="020B0609070205080204" pitchFamily="49" charset="-128"/>
                <a:ea typeface="ＭＳ ゴシック" panose="020B0609070205080204" pitchFamily="49" charset="-128"/>
              </a:rPr>
              <a:t>(48.1%) </a:t>
            </a:r>
            <a:r>
              <a:rPr lang="ja-JP" altLang="en-US" sz="2800" dirty="0">
                <a:solidFill>
                  <a:prstClr val="black"/>
                </a:solidFill>
                <a:latin typeface="ＭＳ ゴシック" panose="020B0609070205080204" pitchFamily="49" charset="-128"/>
                <a:ea typeface="ＭＳ ゴシック" panose="020B0609070205080204" pitchFamily="49" charset="-128"/>
              </a:rPr>
              <a:t>が </a:t>
            </a:r>
            <a:r>
              <a:rPr lang="en-US" altLang="ja-JP" sz="2800" dirty="0">
                <a:solidFill>
                  <a:prstClr val="black"/>
                </a:solidFill>
                <a:latin typeface="ＭＳ ゴシック" panose="020B0609070205080204" pitchFamily="49" charset="-128"/>
                <a:ea typeface="ＭＳ ゴシック" panose="020B0609070205080204" pitchFamily="49" charset="-128"/>
              </a:rPr>
              <a:t>HPV</a:t>
            </a:r>
            <a:r>
              <a:rPr lang="ja-JP" altLang="en-US" sz="2800" dirty="0">
                <a:solidFill>
                  <a:prstClr val="black"/>
                </a:solidFill>
                <a:latin typeface="ＭＳ ゴシック" panose="020B0609070205080204" pitchFamily="49" charset="-128"/>
                <a:ea typeface="ＭＳ ゴシック" panose="020B0609070205080204" pitchFamily="49" charset="-128"/>
              </a:rPr>
              <a:t>を持っていた。</a:t>
            </a:r>
            <a:endParaRPr lang="en-US" altLang="ja-JP" sz="2800" dirty="0">
              <a:solidFill>
                <a:prstClr val="black"/>
              </a:solidFill>
              <a:latin typeface="ＭＳ ゴシック" panose="020B0609070205080204" pitchFamily="49" charset="-128"/>
              <a:ea typeface="ＭＳ ゴシック" panose="020B0609070205080204" pitchFamily="49" charset="-128"/>
            </a:endParaRPr>
          </a:p>
          <a:p>
            <a:pPr>
              <a:defRPr/>
            </a:pPr>
            <a:r>
              <a:rPr lang="ja-JP" altLang="en-US" sz="2800" dirty="0">
                <a:solidFill>
                  <a:prstClr val="black"/>
                </a:solidFill>
                <a:latin typeface="ＭＳ ゴシック" panose="020B0609070205080204" pitchFamily="49" charset="-128"/>
                <a:ea typeface="ＭＳ ゴシック" panose="020B0609070205080204" pitchFamily="49" charset="-128"/>
              </a:rPr>
              <a:t>・</a:t>
            </a:r>
            <a:r>
              <a:rPr lang="en-US" altLang="ja-JP" sz="2800" dirty="0">
                <a:solidFill>
                  <a:prstClr val="black"/>
                </a:solidFill>
                <a:latin typeface="ＭＳ ゴシック" panose="020B0609070205080204" pitchFamily="49" charset="-128"/>
                <a:ea typeface="ＭＳ ゴシック" panose="020B0609070205080204" pitchFamily="49" charset="-128"/>
              </a:rPr>
              <a:t>3</a:t>
            </a:r>
            <a:r>
              <a:rPr lang="ja-JP" altLang="en-US" sz="2800" dirty="0">
                <a:solidFill>
                  <a:prstClr val="black"/>
                </a:solidFill>
                <a:latin typeface="ＭＳ ゴシック" panose="020B0609070205080204" pitchFamily="49" charset="-128"/>
                <a:ea typeface="ＭＳ ゴシック" panose="020B0609070205080204" pitchFamily="49" charset="-128"/>
              </a:rPr>
              <a:t>歳児の陽性率は</a:t>
            </a:r>
            <a:r>
              <a:rPr lang="en-US" altLang="ja-JP" sz="2800" dirty="0">
                <a:solidFill>
                  <a:prstClr val="black"/>
                </a:solidFill>
                <a:latin typeface="ＭＳ ゴシック" panose="020B0609070205080204" pitchFamily="49" charset="-128"/>
                <a:ea typeface="ＭＳ ゴシック" panose="020B0609070205080204" pitchFamily="49" charset="-128"/>
              </a:rPr>
              <a:t>45.2</a:t>
            </a:r>
            <a:r>
              <a:rPr lang="ja-JP" altLang="en-US" sz="2800" dirty="0">
                <a:solidFill>
                  <a:prstClr val="black"/>
                </a:solidFill>
                <a:latin typeface="ＭＳ ゴシック" panose="020B0609070205080204" pitchFamily="49" charset="-128"/>
                <a:ea typeface="ＭＳ ゴシック" panose="020B0609070205080204" pitchFamily="49" charset="-128"/>
              </a:rPr>
              <a:t>％</a:t>
            </a:r>
            <a:endParaRPr lang="en-US" altLang="ja-JP" sz="2800" dirty="0">
              <a:solidFill>
                <a:prstClr val="black"/>
              </a:solidFill>
              <a:latin typeface="ＭＳ ゴシック" panose="020B0609070205080204" pitchFamily="49" charset="-128"/>
              <a:ea typeface="ＭＳ ゴシック" panose="020B0609070205080204" pitchFamily="49" charset="-128"/>
            </a:endParaRPr>
          </a:p>
          <a:p>
            <a:pPr>
              <a:defRPr/>
            </a:pPr>
            <a:r>
              <a:rPr lang="ja-JP" altLang="en-US" sz="2800" dirty="0">
                <a:solidFill>
                  <a:prstClr val="black"/>
                </a:solidFill>
                <a:latin typeface="ＭＳ ゴシック" panose="020B0609070205080204" pitchFamily="49" charset="-128"/>
                <a:ea typeface="ＭＳ ゴシック" panose="020B0609070205080204" pitchFamily="49" charset="-128"/>
              </a:rPr>
              <a:t>　　男児　</a:t>
            </a:r>
            <a:r>
              <a:rPr lang="en-US" altLang="ja-JP" sz="2800" dirty="0">
                <a:solidFill>
                  <a:prstClr val="black"/>
                </a:solidFill>
                <a:latin typeface="ＭＳ ゴシック" panose="020B0609070205080204" pitchFamily="49" charset="-128"/>
                <a:ea typeface="ＭＳ ゴシック" panose="020B0609070205080204" pitchFamily="49" charset="-128"/>
              </a:rPr>
              <a:t>52.6</a:t>
            </a:r>
            <a:r>
              <a:rPr lang="ja-JP" altLang="en-US" sz="2800" dirty="0">
                <a:solidFill>
                  <a:prstClr val="black"/>
                </a:solidFill>
                <a:latin typeface="ＭＳ ゴシック" panose="020B0609070205080204" pitchFamily="49" charset="-128"/>
                <a:ea typeface="ＭＳ ゴシック" panose="020B0609070205080204" pitchFamily="49" charset="-128"/>
              </a:rPr>
              <a:t>％</a:t>
            </a:r>
            <a:endParaRPr lang="en-US" altLang="ja-JP" sz="2800" dirty="0">
              <a:solidFill>
                <a:prstClr val="black"/>
              </a:solidFill>
              <a:latin typeface="ＭＳ ゴシック" panose="020B0609070205080204" pitchFamily="49" charset="-128"/>
              <a:ea typeface="ＭＳ ゴシック" panose="020B0609070205080204" pitchFamily="49" charset="-128"/>
            </a:endParaRPr>
          </a:p>
          <a:p>
            <a:pPr>
              <a:defRPr/>
            </a:pPr>
            <a:r>
              <a:rPr lang="ja-JP" altLang="en-US" sz="2800" dirty="0">
                <a:solidFill>
                  <a:prstClr val="black"/>
                </a:solidFill>
                <a:latin typeface="ＭＳ ゴシック" panose="020B0609070205080204" pitchFamily="49" charset="-128"/>
                <a:ea typeface="ＭＳ ゴシック" panose="020B0609070205080204" pitchFamily="49" charset="-128"/>
              </a:rPr>
              <a:t>　　女児　</a:t>
            </a:r>
            <a:r>
              <a:rPr lang="en-US" altLang="ja-JP" sz="2800" dirty="0">
                <a:solidFill>
                  <a:prstClr val="black"/>
                </a:solidFill>
                <a:latin typeface="ＭＳ ゴシック" panose="020B0609070205080204" pitchFamily="49" charset="-128"/>
                <a:ea typeface="ＭＳ ゴシック" panose="020B0609070205080204" pitchFamily="49" charset="-128"/>
              </a:rPr>
              <a:t>33.3</a:t>
            </a:r>
            <a:r>
              <a:rPr lang="ja-JP" altLang="en-US" sz="2800" dirty="0">
                <a:solidFill>
                  <a:prstClr val="black"/>
                </a:solidFill>
                <a:latin typeface="ＭＳ ゴシック" panose="020B0609070205080204" pitchFamily="49" charset="-128"/>
                <a:ea typeface="ＭＳ ゴシック" panose="020B0609070205080204" pitchFamily="49" charset="-128"/>
              </a:rPr>
              <a:t>％</a:t>
            </a:r>
            <a:endParaRPr lang="en-US" altLang="ja-JP" sz="2800" dirty="0">
              <a:solidFill>
                <a:prstClr val="black"/>
              </a:solidFill>
              <a:latin typeface="ＭＳ ゴシック" panose="020B0609070205080204" pitchFamily="49" charset="-128"/>
              <a:ea typeface="ＭＳ ゴシック" panose="020B0609070205080204" pitchFamily="49" charset="-128"/>
            </a:endParaRPr>
          </a:p>
          <a:p>
            <a:pPr>
              <a:defRPr/>
            </a:pPr>
            <a:r>
              <a:rPr lang="ja-JP" altLang="en-US" sz="2800" dirty="0">
                <a:solidFill>
                  <a:prstClr val="black"/>
                </a:solidFill>
                <a:latin typeface="ＭＳ ゴシック" panose="020B0609070205080204" pitchFamily="49" charset="-128"/>
                <a:ea typeface="ＭＳ ゴシック" panose="020B0609070205080204" pitchFamily="49" charset="-128"/>
              </a:rPr>
              <a:t>・</a:t>
            </a:r>
            <a:r>
              <a:rPr lang="en-US" altLang="ja-JP" sz="2800" dirty="0">
                <a:solidFill>
                  <a:prstClr val="black"/>
                </a:solidFill>
                <a:latin typeface="ＭＳ ゴシック" panose="020B0609070205080204" pitchFamily="49" charset="-128"/>
                <a:ea typeface="ＭＳ ゴシック" panose="020B0609070205080204" pitchFamily="49" charset="-128"/>
              </a:rPr>
              <a:t>5</a:t>
            </a:r>
            <a:r>
              <a:rPr lang="ja-JP" altLang="en-US" sz="2800" dirty="0">
                <a:solidFill>
                  <a:prstClr val="black"/>
                </a:solidFill>
                <a:latin typeface="ＭＳ ゴシック" panose="020B0609070205080204" pitchFamily="49" charset="-128"/>
                <a:ea typeface="ＭＳ ゴシック" panose="020B0609070205080204" pitchFamily="49" charset="-128"/>
              </a:rPr>
              <a:t>歳児の陽性率は</a:t>
            </a:r>
            <a:r>
              <a:rPr lang="en-US" altLang="ja-JP" sz="2800" dirty="0">
                <a:solidFill>
                  <a:prstClr val="black"/>
                </a:solidFill>
                <a:latin typeface="ＭＳ ゴシック" panose="020B0609070205080204" pitchFamily="49" charset="-128"/>
                <a:ea typeface="ＭＳ ゴシック" panose="020B0609070205080204" pitchFamily="49" charset="-128"/>
              </a:rPr>
              <a:t>50.0</a:t>
            </a:r>
            <a:r>
              <a:rPr lang="ja-JP" altLang="en-US" sz="2800" dirty="0">
                <a:solidFill>
                  <a:prstClr val="black"/>
                </a:solidFill>
                <a:latin typeface="ＭＳ ゴシック" panose="020B0609070205080204" pitchFamily="49" charset="-128"/>
                <a:ea typeface="ＭＳ ゴシック" panose="020B0609070205080204" pitchFamily="49" charset="-128"/>
              </a:rPr>
              <a:t>％</a:t>
            </a:r>
            <a:endParaRPr lang="en-US" altLang="ja-JP" sz="2800" dirty="0">
              <a:solidFill>
                <a:prstClr val="black"/>
              </a:solidFill>
              <a:latin typeface="ＭＳ ゴシック" panose="020B0609070205080204" pitchFamily="49" charset="-128"/>
              <a:ea typeface="ＭＳ ゴシック" panose="020B0609070205080204" pitchFamily="49" charset="-128"/>
            </a:endParaRPr>
          </a:p>
          <a:p>
            <a:pPr>
              <a:defRPr/>
            </a:pPr>
            <a:r>
              <a:rPr lang="ja-JP" altLang="en-US" sz="2800" dirty="0">
                <a:solidFill>
                  <a:prstClr val="black"/>
                </a:solidFill>
                <a:latin typeface="ＭＳ ゴシック" panose="020B0609070205080204" pitchFamily="49" charset="-128"/>
                <a:ea typeface="ＭＳ ゴシック" panose="020B0609070205080204" pitchFamily="49" charset="-128"/>
              </a:rPr>
              <a:t>　　男児</a:t>
            </a:r>
            <a:r>
              <a:rPr lang="en-US" altLang="ja-JP" sz="2800" dirty="0">
                <a:solidFill>
                  <a:prstClr val="black"/>
                </a:solidFill>
                <a:latin typeface="ＭＳ ゴシック" panose="020B0609070205080204" pitchFamily="49" charset="-128"/>
                <a:ea typeface="ＭＳ ゴシック" panose="020B0609070205080204" pitchFamily="49" charset="-128"/>
              </a:rPr>
              <a:t>48.0</a:t>
            </a:r>
            <a:r>
              <a:rPr lang="ja-JP" altLang="en-US" sz="2800" dirty="0">
                <a:solidFill>
                  <a:prstClr val="black"/>
                </a:solidFill>
                <a:latin typeface="ＭＳ ゴシック" panose="020B0609070205080204" pitchFamily="49" charset="-128"/>
                <a:ea typeface="ＭＳ ゴシック" panose="020B0609070205080204" pitchFamily="49" charset="-128"/>
              </a:rPr>
              <a:t>％</a:t>
            </a:r>
            <a:endParaRPr lang="en-US" altLang="ja-JP" sz="2800" dirty="0">
              <a:solidFill>
                <a:prstClr val="black"/>
              </a:solidFill>
              <a:latin typeface="ＭＳ ゴシック" panose="020B0609070205080204" pitchFamily="49" charset="-128"/>
              <a:ea typeface="ＭＳ ゴシック" panose="020B0609070205080204" pitchFamily="49" charset="-128"/>
            </a:endParaRPr>
          </a:p>
          <a:p>
            <a:pPr>
              <a:defRPr/>
            </a:pPr>
            <a:r>
              <a:rPr lang="ja-JP" altLang="en-US" sz="2800" dirty="0">
                <a:solidFill>
                  <a:prstClr val="black"/>
                </a:solidFill>
                <a:latin typeface="ＭＳ ゴシック" panose="020B0609070205080204" pitchFamily="49" charset="-128"/>
                <a:ea typeface="ＭＳ ゴシック" panose="020B0609070205080204" pitchFamily="49" charset="-128"/>
              </a:rPr>
              <a:t>　　女児</a:t>
            </a:r>
            <a:r>
              <a:rPr lang="en-US" altLang="ja-JP" sz="2800" dirty="0">
                <a:solidFill>
                  <a:prstClr val="black"/>
                </a:solidFill>
                <a:latin typeface="ＭＳ ゴシック" panose="020B0609070205080204" pitchFamily="49" charset="-128"/>
                <a:ea typeface="ＭＳ ゴシック" panose="020B0609070205080204" pitchFamily="49" charset="-128"/>
              </a:rPr>
              <a:t>52.4</a:t>
            </a:r>
            <a:r>
              <a:rPr lang="ja-JP" altLang="en-US" sz="2800" dirty="0">
                <a:solidFill>
                  <a:prstClr val="black"/>
                </a:solidFill>
                <a:latin typeface="ＭＳ ゴシック" panose="020B0609070205080204" pitchFamily="49" charset="-128"/>
                <a:ea typeface="ＭＳ ゴシック" panose="020B0609070205080204" pitchFamily="49" charset="-128"/>
              </a:rPr>
              <a:t>％</a:t>
            </a:r>
          </a:p>
        </p:txBody>
      </p:sp>
      <p:sp>
        <p:nvSpPr>
          <p:cNvPr id="9" name="テキスト ボックス 8">
            <a:extLst>
              <a:ext uri="{FF2B5EF4-FFF2-40B4-BE49-F238E27FC236}">
                <a16:creationId xmlns:a16="http://schemas.microsoft.com/office/drawing/2014/main" id="{0A945E7C-3910-C059-9101-0F38116D84AB}"/>
              </a:ext>
            </a:extLst>
          </p:cNvPr>
          <p:cNvSpPr txBox="1"/>
          <p:nvPr/>
        </p:nvSpPr>
        <p:spPr>
          <a:xfrm>
            <a:off x="4585053" y="5275000"/>
            <a:ext cx="7109640" cy="1200329"/>
          </a:xfrm>
          <a:prstGeom prst="rect">
            <a:avLst/>
          </a:prstGeom>
          <a:noFill/>
        </p:spPr>
        <p:txBody>
          <a:bodyPr wrap="none" rtlCol="0">
            <a:spAutoFit/>
          </a:bodyPr>
          <a:lstStyle/>
          <a:p>
            <a:pPr algn="ctr">
              <a:defRPr/>
            </a:pPr>
            <a:r>
              <a:rPr kumimoji="1" lang="ja-JP" altLang="en-US" sz="3600" dirty="0">
                <a:solidFill>
                  <a:srgbClr val="FF0000"/>
                </a:solidFill>
                <a:latin typeface="ＭＳ ゴシック" panose="020B0609070205080204" pitchFamily="49" charset="-128"/>
                <a:ea typeface="ＭＳ ゴシック" panose="020B0609070205080204" pitchFamily="49" charset="-128"/>
              </a:rPr>
              <a:t>梅毒や淋病とは違って</a:t>
            </a:r>
            <a:endParaRPr kumimoji="1" lang="en-US" altLang="ja-JP" sz="3600" dirty="0">
              <a:solidFill>
                <a:srgbClr val="FF0000"/>
              </a:solidFill>
              <a:latin typeface="ＭＳ ゴシック" panose="020B0609070205080204" pitchFamily="49" charset="-128"/>
              <a:ea typeface="ＭＳ ゴシック" panose="020B0609070205080204" pitchFamily="49" charset="-128"/>
            </a:endParaRPr>
          </a:p>
          <a:p>
            <a:pPr algn="ctr">
              <a:defRPr/>
            </a:pPr>
            <a:r>
              <a:rPr kumimoji="1" lang="ja-JP" altLang="en-US" sz="3600" dirty="0">
                <a:solidFill>
                  <a:srgbClr val="FF0000"/>
                </a:solidFill>
                <a:latin typeface="ＭＳ ゴシック" panose="020B0609070205080204" pitchFamily="49" charset="-128"/>
                <a:ea typeface="ＭＳ ゴシック" panose="020B0609070205080204" pitchFamily="49" charset="-128"/>
              </a:rPr>
              <a:t>普通の人がウイルスを持っている</a:t>
            </a:r>
          </a:p>
        </p:txBody>
      </p:sp>
      <p:sp>
        <p:nvSpPr>
          <p:cNvPr id="6" name="テキスト ボックス 5">
            <a:extLst>
              <a:ext uri="{FF2B5EF4-FFF2-40B4-BE49-F238E27FC236}">
                <a16:creationId xmlns:a16="http://schemas.microsoft.com/office/drawing/2014/main" id="{C685F6C4-D20A-8665-8301-D2B7D66B3CB8}"/>
              </a:ext>
            </a:extLst>
          </p:cNvPr>
          <p:cNvSpPr txBox="1"/>
          <p:nvPr/>
        </p:nvSpPr>
        <p:spPr>
          <a:xfrm>
            <a:off x="625643" y="3116050"/>
            <a:ext cx="10571746" cy="523220"/>
          </a:xfrm>
          <a:prstGeom prst="rect">
            <a:avLst/>
          </a:prstGeom>
          <a:noFill/>
        </p:spPr>
        <p:txBody>
          <a:bodyPr wrap="square">
            <a:spAutoFit/>
          </a:bodyPr>
          <a:lstStyle/>
          <a:p>
            <a:pPr>
              <a:defRPr/>
            </a:pPr>
            <a:r>
              <a:rPr lang="ja-JP" altLang="en-US" sz="2800" b="1" dirty="0">
                <a:solidFill>
                  <a:srgbClr val="FF0000"/>
                </a:solidFill>
                <a:latin typeface="Calibri" panose="020F0502020204030204"/>
                <a:ea typeface="游ゴシック" panose="020B0400000000000000" pitchFamily="50" charset="-128"/>
              </a:rPr>
              <a:t>日本の子どもたちの正常な口腔内のヒトパピローマウイルス</a:t>
            </a:r>
          </a:p>
        </p:txBody>
      </p:sp>
    </p:spTree>
    <p:extLst>
      <p:ext uri="{BB962C8B-B14F-4D97-AF65-F5344CB8AC3E}">
        <p14:creationId xmlns:p14="http://schemas.microsoft.com/office/powerpoint/2010/main" val="4236012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C65F4156-F518-B972-AF13-6ECD9F46CBCE}"/>
              </a:ext>
            </a:extLst>
          </p:cNvPr>
          <p:cNvSpPr txBox="1"/>
          <p:nvPr/>
        </p:nvSpPr>
        <p:spPr>
          <a:xfrm>
            <a:off x="1993882" y="4822852"/>
            <a:ext cx="8402714" cy="1323439"/>
          </a:xfrm>
          <a:prstGeom prst="rect">
            <a:avLst/>
          </a:prstGeom>
          <a:noFill/>
        </p:spPr>
        <p:txBody>
          <a:bodyPr wrap="square">
            <a:spAutoFit/>
          </a:bodyPr>
          <a:lstStyle/>
          <a:p>
            <a:r>
              <a:rPr lang="ja-JP" altLang="en-US" sz="4000" dirty="0">
                <a:latin typeface="ＭＳ ゴシック" panose="020B0609070205080204" pitchFamily="49" charset="-128"/>
                <a:ea typeface="ＭＳ ゴシック" panose="020B0609070205080204" pitchFamily="49" charset="-128"/>
              </a:rPr>
              <a:t>子どもの口の中にウイルスがいる！</a:t>
            </a:r>
            <a:endParaRPr lang="en-US" altLang="ja-JP" sz="4000" dirty="0">
              <a:latin typeface="ＭＳ ゴシック" panose="020B0609070205080204" pitchFamily="49" charset="-128"/>
              <a:ea typeface="ＭＳ ゴシック" panose="020B0609070205080204" pitchFamily="49" charset="-128"/>
            </a:endParaRPr>
          </a:p>
          <a:p>
            <a:r>
              <a:rPr lang="ja-JP" altLang="en-US" sz="4000" dirty="0">
                <a:latin typeface="ＭＳ ゴシック" panose="020B0609070205080204" pitchFamily="49" charset="-128"/>
                <a:ea typeface="ＭＳ ゴシック" panose="020B0609070205080204" pitchFamily="49" charset="-128"/>
              </a:rPr>
              <a:t>子どもは子宮頸がんにならないの？</a:t>
            </a:r>
            <a:endParaRPr lang="en-US" altLang="ja-JP" sz="4000" dirty="0">
              <a:latin typeface="ＭＳ ゴシック" panose="020B0609070205080204" pitchFamily="49" charset="-128"/>
              <a:ea typeface="ＭＳ ゴシック" panose="020B0609070205080204" pitchFamily="49" charset="-128"/>
            </a:endParaRPr>
          </a:p>
        </p:txBody>
      </p:sp>
      <p:sp>
        <p:nvSpPr>
          <p:cNvPr id="4" name="テキスト ボックス 3">
            <a:extLst>
              <a:ext uri="{FF2B5EF4-FFF2-40B4-BE49-F238E27FC236}">
                <a16:creationId xmlns:a16="http://schemas.microsoft.com/office/drawing/2014/main" id="{140B89DC-4199-480E-0875-DB599555F3FD}"/>
              </a:ext>
            </a:extLst>
          </p:cNvPr>
          <p:cNvSpPr txBox="1"/>
          <p:nvPr/>
        </p:nvSpPr>
        <p:spPr>
          <a:xfrm>
            <a:off x="657726" y="251002"/>
            <a:ext cx="11229474" cy="646331"/>
          </a:xfrm>
          <a:prstGeom prst="rect">
            <a:avLst/>
          </a:prstGeom>
          <a:noFill/>
        </p:spPr>
        <p:txBody>
          <a:bodyPr wrap="square" rtlCol="0">
            <a:spAutoFit/>
          </a:bodyPr>
          <a:lstStyle/>
          <a:p>
            <a:pPr>
              <a:defRPr/>
            </a:pPr>
            <a:r>
              <a:rPr kumimoji="1" lang="en-US" altLang="ja-JP" sz="3600" dirty="0">
                <a:solidFill>
                  <a:prstClr val="black"/>
                </a:solidFill>
                <a:latin typeface="ＭＳ ゴシック" panose="020B0609070205080204" pitchFamily="49" charset="-128"/>
                <a:ea typeface="ＭＳ ゴシック" panose="020B0609070205080204" pitchFamily="49" charset="-128"/>
              </a:rPr>
              <a:t>HPV</a:t>
            </a:r>
            <a:r>
              <a:rPr kumimoji="1" lang="ja-JP" altLang="en-US" sz="2800" dirty="0">
                <a:solidFill>
                  <a:prstClr val="black"/>
                </a:solidFill>
                <a:latin typeface="ＭＳ ゴシック" panose="020B0609070205080204" pitchFamily="49" charset="-128"/>
                <a:ea typeface="ＭＳ ゴシック" panose="020B0609070205080204" pitchFamily="49" charset="-128"/>
              </a:rPr>
              <a:t>（ヒトパピローマウイルス）</a:t>
            </a:r>
            <a:r>
              <a:rPr kumimoji="1" lang="ja-JP" altLang="en-US" sz="3600" dirty="0">
                <a:solidFill>
                  <a:prstClr val="black"/>
                </a:solidFill>
                <a:latin typeface="ＭＳ ゴシック" panose="020B0609070205080204" pitchFamily="49" charset="-128"/>
                <a:ea typeface="ＭＳ ゴシック" panose="020B0609070205080204" pitchFamily="49" charset="-128"/>
              </a:rPr>
              <a:t>はどんなウイルス？</a:t>
            </a:r>
          </a:p>
        </p:txBody>
      </p:sp>
      <p:sp>
        <p:nvSpPr>
          <p:cNvPr id="7" name="テキスト ボックス 6">
            <a:extLst>
              <a:ext uri="{FF2B5EF4-FFF2-40B4-BE49-F238E27FC236}">
                <a16:creationId xmlns:a16="http://schemas.microsoft.com/office/drawing/2014/main" id="{9C42465F-1E17-427C-D60B-D89041B3E623}"/>
              </a:ext>
            </a:extLst>
          </p:cNvPr>
          <p:cNvSpPr txBox="1"/>
          <p:nvPr/>
        </p:nvSpPr>
        <p:spPr>
          <a:xfrm>
            <a:off x="3128211" y="1029921"/>
            <a:ext cx="8833281" cy="954107"/>
          </a:xfrm>
          <a:prstGeom prst="rect">
            <a:avLst/>
          </a:prstGeom>
          <a:noFill/>
        </p:spPr>
        <p:txBody>
          <a:bodyPr wrap="square" rtlCol="0">
            <a:spAutoFit/>
          </a:bodyPr>
          <a:lstStyle/>
          <a:p>
            <a:pPr>
              <a:defRPr/>
            </a:pPr>
            <a:r>
              <a:rPr kumimoji="1" lang="ja-JP" altLang="en-US" sz="2800" b="1" dirty="0">
                <a:latin typeface="ＭＳ ゴシック" panose="020B0609070205080204" pitchFamily="49" charset="-128"/>
                <a:ea typeface="ＭＳ ゴシック" panose="020B0609070205080204" pitchFamily="49" charset="-128"/>
              </a:rPr>
              <a:t>・子宮頸がんの主な原因となる</a:t>
            </a:r>
            <a:endParaRPr kumimoji="1" lang="en-US" altLang="ja-JP" sz="2800" b="1" dirty="0">
              <a:latin typeface="ＭＳ ゴシック" panose="020B0609070205080204" pitchFamily="49" charset="-128"/>
              <a:ea typeface="ＭＳ ゴシック" panose="020B0609070205080204" pitchFamily="49" charset="-128"/>
            </a:endParaRPr>
          </a:p>
          <a:p>
            <a:pPr>
              <a:defRPr/>
            </a:pPr>
            <a:r>
              <a:rPr kumimoji="1" lang="ja-JP" altLang="en-US" sz="2800" b="1" dirty="0">
                <a:latin typeface="ＭＳ ゴシック" panose="020B0609070205080204" pitchFamily="49" charset="-128"/>
                <a:ea typeface="ＭＳ ゴシック" panose="020B0609070205080204" pitchFamily="49" charset="-128"/>
              </a:rPr>
              <a:t>・子どもの口の中にも普通に存在する</a:t>
            </a:r>
            <a:endParaRPr kumimoji="1" lang="en-US" altLang="ja-JP" sz="2800" b="1" dirty="0">
              <a:latin typeface="ＭＳ ゴシック" panose="020B0609070205080204" pitchFamily="49" charset="-128"/>
              <a:ea typeface="ＭＳ ゴシック" panose="020B0609070205080204" pitchFamily="49" charset="-128"/>
            </a:endParaRPr>
          </a:p>
        </p:txBody>
      </p:sp>
      <p:pic>
        <p:nvPicPr>
          <p:cNvPr id="8" name="図 7" descr="図形&#10;&#10;自動的に生成された説明">
            <a:extLst>
              <a:ext uri="{FF2B5EF4-FFF2-40B4-BE49-F238E27FC236}">
                <a16:creationId xmlns:a16="http://schemas.microsoft.com/office/drawing/2014/main" id="{D2290CB9-EDC7-048E-E931-515486D5F7D7}"/>
              </a:ext>
            </a:extLst>
          </p:cNvPr>
          <p:cNvPicPr>
            <a:picLocks noChangeAspect="1"/>
          </p:cNvPicPr>
          <p:nvPr/>
        </p:nvPicPr>
        <p:blipFill rotWithShape="1">
          <a:blip r:embed="rId3">
            <a:extLst>
              <a:ext uri="{28A0092B-C50C-407E-A947-70E740481C1C}">
                <a14:useLocalDpi xmlns:a14="http://schemas.microsoft.com/office/drawing/2010/main" val="0"/>
              </a:ext>
            </a:extLst>
          </a:blip>
          <a:srcRect r="13959"/>
          <a:stretch/>
        </p:blipFill>
        <p:spPr>
          <a:xfrm>
            <a:off x="337250" y="1809667"/>
            <a:ext cx="2746363" cy="3191913"/>
          </a:xfrm>
          <a:prstGeom prst="rect">
            <a:avLst/>
          </a:prstGeom>
        </p:spPr>
      </p:pic>
    </p:spTree>
    <p:extLst>
      <p:ext uri="{BB962C8B-B14F-4D97-AF65-F5344CB8AC3E}">
        <p14:creationId xmlns:p14="http://schemas.microsoft.com/office/powerpoint/2010/main" val="342665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5463D-ADD0-ED2E-ED08-8298C454DD6D}"/>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F071B9DE-DDDA-2E45-0378-A3BBD16B618C}"/>
              </a:ext>
            </a:extLst>
          </p:cNvPr>
          <p:cNvSpPr txBox="1"/>
          <p:nvPr/>
        </p:nvSpPr>
        <p:spPr>
          <a:xfrm>
            <a:off x="117233" y="197147"/>
            <a:ext cx="7810275" cy="39703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dirty="0">
                <a:solidFill>
                  <a:prstClr val="black"/>
                </a:solidFill>
                <a:latin typeface="ＭＳ ゴシック" panose="020B0609070205080204" pitchFamily="49" charset="-128"/>
                <a:ea typeface="ＭＳ ゴシック" panose="020B0609070205080204" pitchFamily="49" charset="-128"/>
              </a:rPr>
              <a:t>実際に崎山が</a:t>
            </a:r>
            <a:r>
              <a:rPr kumimoji="1" lang="en-US" altLang="ja-JP" sz="2800" dirty="0" err="1">
                <a:solidFill>
                  <a:prstClr val="black"/>
                </a:solidFill>
                <a:latin typeface="ＭＳ ゴシック" panose="020B0609070205080204" pitchFamily="49" charset="-128"/>
                <a:ea typeface="ＭＳ ゴシック" panose="020B0609070205080204" pitchFamily="49" charset="-128"/>
              </a:rPr>
              <a:t>youtube</a:t>
            </a:r>
            <a:r>
              <a:rPr kumimoji="1" lang="ja-JP" altLang="en-US" sz="2800" dirty="0">
                <a:solidFill>
                  <a:prstClr val="black"/>
                </a:solidFill>
                <a:latin typeface="ＭＳ ゴシック" panose="020B0609070205080204" pitchFamily="49" charset="-128"/>
                <a:ea typeface="ＭＳ ゴシック" panose="020B0609070205080204" pitchFamily="49" charset="-128"/>
              </a:rPr>
              <a:t>に載せている動画見本は右</a:t>
            </a:r>
            <a:r>
              <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のバーコードを読み取ってごらんください。</a:t>
            </a:r>
            <a:r>
              <a:rPr kumimoji="1" lang="ja-JP" altLang="en-US" sz="2800" dirty="0">
                <a:solidFill>
                  <a:prstClr val="black"/>
                </a:solidFill>
                <a:latin typeface="ＭＳ ゴシック" panose="020B0609070205080204" pitchFamily="49" charset="-128"/>
                <a:ea typeface="ＭＳ ゴシック" panose="020B0609070205080204" pitchFamily="49" charset="-128"/>
              </a:rPr>
              <a:t>崎山小児科の</a:t>
            </a:r>
            <a:r>
              <a:rPr kumimoji="1" lang="en-US" altLang="ja-JP" sz="2800" dirty="0" err="1">
                <a:solidFill>
                  <a:prstClr val="black"/>
                </a:solidFill>
                <a:latin typeface="ＭＳ ゴシック" panose="020B0609070205080204" pitchFamily="49" charset="-128"/>
                <a:ea typeface="ＭＳ ゴシック" panose="020B0609070205080204" pitchFamily="49" charset="-128"/>
              </a:rPr>
              <a:t>youtube</a:t>
            </a:r>
            <a:r>
              <a:rPr kumimoji="1" lang="en-US" altLang="ja-JP" sz="2800" dirty="0">
                <a:solidFill>
                  <a:prstClr val="black"/>
                </a:solidFill>
                <a:latin typeface="ＭＳ ゴシック" panose="020B0609070205080204" pitchFamily="49" charset="-128"/>
                <a:ea typeface="ＭＳ ゴシック" panose="020B0609070205080204" pitchFamily="49" charset="-128"/>
              </a:rPr>
              <a:t> </a:t>
            </a:r>
            <a:r>
              <a:rPr kumimoji="1" lang="ja-JP" altLang="en-US" sz="2800" dirty="0">
                <a:solidFill>
                  <a:prstClr val="black"/>
                </a:solidFill>
                <a:latin typeface="ＭＳ ゴシック" panose="020B0609070205080204" pitchFamily="49" charset="-128"/>
                <a:ea typeface="ＭＳ ゴシック" panose="020B0609070205080204" pitchFamily="49" charset="-128"/>
              </a:rPr>
              <a:t>（無料）につながります。</a:t>
            </a:r>
            <a:endParaRPr kumimoji="1" lang="en-US" altLang="ja-JP" sz="2800" dirty="0">
              <a:solidFill>
                <a:prstClr val="black"/>
              </a:solidFill>
              <a:latin typeface="ＭＳ ゴシック" panose="020B0609070205080204" pitchFamily="49" charset="-128"/>
              <a:ea typeface="ＭＳ ゴシック" panose="020B0609070205080204"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800" dirty="0">
              <a:solidFill>
                <a:prstClr val="black"/>
              </a:solidFill>
              <a:latin typeface="ＭＳ ゴシック" panose="020B0609070205080204" pitchFamily="49" charset="-128"/>
              <a:ea typeface="ＭＳ ゴシック" panose="020B0609070205080204"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3</a:t>
            </a:r>
            <a:r>
              <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枚目から実際に使用するスライドとなりますので、</a:t>
            </a:r>
            <a:r>
              <a:rPr kumimoji="1" lang="en-US" altLang="ja-JP"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a:t>
            </a:r>
            <a:r>
              <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枚目と</a:t>
            </a:r>
            <a:r>
              <a:rPr kumimoji="1" lang="en-US" altLang="ja-JP"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a:t>
            </a:r>
            <a:r>
              <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枚目は</a:t>
            </a:r>
            <a:r>
              <a:rPr kumimoji="1" lang="ja-JP" altLang="en-US" sz="2800" dirty="0">
                <a:solidFill>
                  <a:prstClr val="black"/>
                </a:solidFill>
                <a:latin typeface="ＭＳ ゴシック" panose="020B0609070205080204" pitchFamily="49" charset="-128"/>
                <a:ea typeface="ＭＳ ゴシック" panose="020B0609070205080204" pitchFamily="49" charset="-128"/>
              </a:rPr>
              <a:t>削除して貴医療機関独自の動画として作成を行って下さい。</a:t>
            </a:r>
            <a:endParaRPr kumimoji="1" lang="en-US" altLang="ja-JP" sz="2800" dirty="0">
              <a:solidFill>
                <a:prstClr val="black"/>
              </a:solidFill>
              <a:latin typeface="ＭＳ ゴシック" panose="020B0609070205080204" pitchFamily="49" charset="-128"/>
              <a:ea typeface="ＭＳ ゴシック" panose="020B0609070205080204"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dirty="0">
                <a:solidFill>
                  <a:prstClr val="black"/>
                </a:solidFill>
                <a:latin typeface="ＭＳ ゴシック" panose="020B0609070205080204" pitchFamily="49" charset="-128"/>
                <a:ea typeface="ＭＳ ゴシック" panose="020B0609070205080204" pitchFamily="49" charset="-128"/>
              </a:rPr>
              <a:t>情報を更新して再度提供する予定はありません。</a:t>
            </a:r>
            <a:endParaRPr kumimoji="1" lang="en-US" altLang="ja-JP"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pic>
        <p:nvPicPr>
          <p:cNvPr id="6" name="図 5" descr="QR コード&#10;&#10;AI 生成コンテンツは誤りを含む可能性があります。">
            <a:extLst>
              <a:ext uri="{FF2B5EF4-FFF2-40B4-BE49-F238E27FC236}">
                <a16:creationId xmlns:a16="http://schemas.microsoft.com/office/drawing/2014/main" id="{349109FB-B18E-0F65-F8CB-1E032F567D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7509" y="133071"/>
            <a:ext cx="4147258" cy="4147258"/>
          </a:xfrm>
          <a:prstGeom prst="rect">
            <a:avLst/>
          </a:prstGeom>
        </p:spPr>
      </p:pic>
      <p:sp>
        <p:nvSpPr>
          <p:cNvPr id="8" name="テキスト ボックス 7">
            <a:extLst>
              <a:ext uri="{FF2B5EF4-FFF2-40B4-BE49-F238E27FC236}">
                <a16:creationId xmlns:a16="http://schemas.microsoft.com/office/drawing/2014/main" id="{CF123587-F819-2987-0293-98381B109BA0}"/>
              </a:ext>
            </a:extLst>
          </p:cNvPr>
          <p:cNvSpPr txBox="1"/>
          <p:nvPr/>
        </p:nvSpPr>
        <p:spPr>
          <a:xfrm>
            <a:off x="117233" y="4350994"/>
            <a:ext cx="11957534" cy="236988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dirty="0">
                <a:solidFill>
                  <a:prstClr val="black"/>
                </a:solidFill>
                <a:latin typeface="ＭＳ ゴシック" panose="020B0609070205080204" pitchFamily="49" charset="-128"/>
                <a:ea typeface="ＭＳ ゴシック" panose="020B0609070205080204" pitchFamily="49" charset="-128"/>
              </a:rPr>
              <a:t>最初と最後のスライドに貴医療機関の名称</a:t>
            </a:r>
            <a:r>
              <a:rPr kumimoji="1" lang="ja-JP" altLang="en-US" sz="2800">
                <a:solidFill>
                  <a:prstClr val="black"/>
                </a:solidFill>
                <a:latin typeface="ＭＳ ゴシック" panose="020B0609070205080204" pitchFamily="49" charset="-128"/>
                <a:ea typeface="ＭＳ ゴシック" panose="020B0609070205080204" pitchFamily="49" charset="-128"/>
              </a:rPr>
              <a:t>や氏名など</a:t>
            </a:r>
            <a:r>
              <a:rPr kumimoji="1" lang="ja-JP" altLang="en-US" sz="2800" dirty="0">
                <a:solidFill>
                  <a:prstClr val="black"/>
                </a:solidFill>
                <a:latin typeface="ＭＳ ゴシック" panose="020B0609070205080204" pitchFamily="49" charset="-128"/>
                <a:ea typeface="ＭＳ ゴシック" panose="020B0609070205080204" pitchFamily="49" charset="-128"/>
              </a:rPr>
              <a:t>を</a:t>
            </a:r>
            <a:r>
              <a:rPr kumimoji="1" lang="ja-JP" altLang="en-US" sz="2800">
                <a:solidFill>
                  <a:prstClr val="black"/>
                </a:solidFill>
                <a:latin typeface="ＭＳ ゴシック" panose="020B0609070205080204" pitchFamily="49" charset="-128"/>
                <a:ea typeface="ＭＳ ゴシック" panose="020B0609070205080204" pitchFamily="49" charset="-128"/>
              </a:rPr>
              <a:t>記載して、</a:t>
            </a:r>
            <a:endParaRPr kumimoji="1" lang="en-US" altLang="ja-JP" sz="2800" dirty="0">
              <a:solidFill>
                <a:prstClr val="black"/>
              </a:solidFill>
              <a:latin typeface="ＭＳ ゴシック" panose="020B0609070205080204" pitchFamily="49" charset="-128"/>
              <a:ea typeface="ＭＳ ゴシック" panose="020B0609070205080204"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dirty="0">
                <a:solidFill>
                  <a:prstClr val="black"/>
                </a:solidFill>
                <a:latin typeface="ＭＳ ゴシック" panose="020B0609070205080204" pitchFamily="49" charset="-128"/>
                <a:ea typeface="ＭＳ ゴシック" panose="020B0609070205080204" pitchFamily="49" charset="-128"/>
              </a:rPr>
              <a:t>かかりつけ医による情報提供ツールとして責任をもってご利用下さい。</a:t>
            </a:r>
            <a:endParaRPr kumimoji="1" lang="en-US" altLang="ja-JP" sz="2800" dirty="0">
              <a:solidFill>
                <a:prstClr val="black"/>
              </a:solidFill>
              <a:latin typeface="ＭＳ ゴシック" panose="020B0609070205080204" pitchFamily="49" charset="-128"/>
              <a:ea typeface="ＭＳ ゴシック" panose="020B0609070205080204"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dirty="0">
                <a:solidFill>
                  <a:prstClr val="black"/>
                </a:solidFill>
                <a:latin typeface="ＭＳ ゴシック" panose="020B0609070205080204" pitchFamily="49" charset="-128"/>
                <a:ea typeface="ＭＳ ゴシック" panose="020B0609070205080204" pitchFamily="49" charset="-128"/>
              </a:rPr>
              <a:t>電話の問い合わせ先を掲示する場合は、貴医療機関で対応して下さい。</a:t>
            </a:r>
            <a:endParaRPr kumimoji="1" lang="en-US" altLang="ja-JP" sz="2800" dirty="0">
              <a:solidFill>
                <a:prstClr val="black"/>
              </a:solidFill>
              <a:latin typeface="ＭＳ ゴシック" panose="020B0609070205080204" pitchFamily="49" charset="-128"/>
              <a:ea typeface="ＭＳ ゴシック" panose="020B0609070205080204"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dirty="0">
                <a:solidFill>
                  <a:prstClr val="black"/>
                </a:solidFill>
                <a:latin typeface="ＭＳ ゴシック" panose="020B0609070205080204" pitchFamily="49" charset="-128"/>
                <a:ea typeface="ＭＳ ゴシック" panose="020B0609070205080204" pitchFamily="49" charset="-128"/>
              </a:rPr>
              <a:t>　</a:t>
            </a:r>
            <a:endParaRPr kumimoji="1" lang="en-US" altLang="ja-JP" sz="2800" dirty="0">
              <a:solidFill>
                <a:prstClr val="black"/>
              </a:solidFill>
              <a:latin typeface="ＭＳ ゴシック" panose="020B0609070205080204" pitchFamily="49" charset="-128"/>
              <a:ea typeface="ＭＳ ゴシック" panose="020B0609070205080204"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dirty="0">
                <a:solidFill>
                  <a:prstClr val="black"/>
                </a:solidFill>
                <a:latin typeface="ＭＳ ゴシック" panose="020B0609070205080204" pitchFamily="49" charset="-128"/>
                <a:ea typeface="ＭＳ ゴシック" panose="020B0609070205080204" pitchFamily="49" charset="-128"/>
              </a:rPr>
              <a:t>　　　　　　　　　　　　</a:t>
            </a:r>
            <a:r>
              <a:rPr kumimoji="1" lang="ja-JP" altLang="en-US" sz="3600" dirty="0">
                <a:solidFill>
                  <a:prstClr val="black"/>
                </a:solidFill>
                <a:latin typeface="ＭＳ ゴシック" panose="020B0609070205080204" pitchFamily="49" charset="-128"/>
                <a:ea typeface="ＭＳ ゴシック" panose="020B0609070205080204" pitchFamily="49" charset="-128"/>
              </a:rPr>
              <a:t>崎山小児科　崎山　弘</a:t>
            </a:r>
            <a:endParaRPr kumimoji="1" lang="en-US" altLang="ja-JP" sz="3600" dirty="0">
              <a:solidFill>
                <a:prstClr val="black"/>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695217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A57A60FF-C158-DF33-AB8D-76F027400E64}"/>
              </a:ext>
            </a:extLst>
          </p:cNvPr>
          <p:cNvSpPr txBox="1"/>
          <p:nvPr/>
        </p:nvSpPr>
        <p:spPr>
          <a:xfrm>
            <a:off x="6362331" y="798990"/>
            <a:ext cx="4339650" cy="1754326"/>
          </a:xfrm>
          <a:prstGeom prst="rect">
            <a:avLst/>
          </a:prstGeom>
          <a:noFill/>
        </p:spPr>
        <p:txBody>
          <a:bodyPr wrap="none" rtlCol="0">
            <a:spAutoFit/>
          </a:bodyPr>
          <a:lstStyle/>
          <a:p>
            <a:r>
              <a:rPr kumimoji="1" lang="ja-JP" altLang="en-US" sz="3600" dirty="0">
                <a:latin typeface="ＭＳ ゴシック" panose="020B0609070205080204" pitchFamily="49" charset="-128"/>
                <a:ea typeface="ＭＳ ゴシック" panose="020B0609070205080204" pitchFamily="49" charset="-128"/>
              </a:rPr>
              <a:t>お正月の餅</a:t>
            </a:r>
            <a:endParaRPr kumimoji="1" lang="en-US" altLang="ja-JP" sz="3600" dirty="0">
              <a:latin typeface="ＭＳ ゴシック" panose="020B0609070205080204" pitchFamily="49" charset="-128"/>
              <a:ea typeface="ＭＳ ゴシック" panose="020B0609070205080204" pitchFamily="49" charset="-128"/>
            </a:endParaRPr>
          </a:p>
          <a:p>
            <a:endParaRPr kumimoji="1" lang="en-US" altLang="ja-JP" sz="3600" dirty="0">
              <a:latin typeface="ＭＳ ゴシック" panose="020B0609070205080204" pitchFamily="49" charset="-128"/>
              <a:ea typeface="ＭＳ ゴシック" panose="020B0609070205080204" pitchFamily="49" charset="-128"/>
            </a:endParaRPr>
          </a:p>
          <a:p>
            <a:r>
              <a:rPr kumimoji="1" lang="ja-JP" altLang="en-US" sz="3600" dirty="0">
                <a:latin typeface="ＭＳ ゴシック" panose="020B0609070205080204" pitchFamily="49" charset="-128"/>
                <a:ea typeface="ＭＳ ゴシック" panose="020B0609070205080204" pitchFamily="49" charset="-128"/>
              </a:rPr>
              <a:t>何日も飾っておくと</a:t>
            </a:r>
          </a:p>
        </p:txBody>
      </p:sp>
      <p:sp>
        <p:nvSpPr>
          <p:cNvPr id="2" name="テキスト ボックス 1">
            <a:extLst>
              <a:ext uri="{FF2B5EF4-FFF2-40B4-BE49-F238E27FC236}">
                <a16:creationId xmlns:a16="http://schemas.microsoft.com/office/drawing/2014/main" id="{C5DC613A-28D1-EA72-B259-4B36DE3C865F}"/>
              </a:ext>
            </a:extLst>
          </p:cNvPr>
          <p:cNvSpPr txBox="1"/>
          <p:nvPr/>
        </p:nvSpPr>
        <p:spPr>
          <a:xfrm>
            <a:off x="8392469" y="6509413"/>
            <a:ext cx="1549153" cy="307777"/>
          </a:xfrm>
          <a:prstGeom prst="rect">
            <a:avLst/>
          </a:prstGeom>
          <a:noFill/>
        </p:spPr>
        <p:txBody>
          <a:bodyPr wrap="square">
            <a:spAutoFit/>
          </a:bodyPr>
          <a:lstStyle/>
          <a:p>
            <a:pPr>
              <a:defRPr/>
            </a:pPr>
            <a:r>
              <a:rPr lang="en-US" altLang="ja-JP" sz="1400" dirty="0">
                <a:solidFill>
                  <a:prstClr val="black"/>
                </a:solidFill>
                <a:latin typeface="ＭＳ ゴシック" panose="020B0609070205080204" pitchFamily="49" charset="-128"/>
                <a:ea typeface="ＭＳ ゴシック" panose="020B0609070205080204" pitchFamily="49" charset="-128"/>
              </a:rPr>
              <a:t>PIXTA(</a:t>
            </a:r>
            <a:r>
              <a:rPr lang="ja-JP" altLang="en-US" sz="1400" dirty="0">
                <a:solidFill>
                  <a:prstClr val="black"/>
                </a:solidFill>
                <a:latin typeface="ＭＳ ゴシック" panose="020B0609070205080204" pitchFamily="49" charset="-128"/>
                <a:ea typeface="ＭＳ ゴシック" panose="020B0609070205080204" pitchFamily="49" charset="-128"/>
              </a:rPr>
              <a:t>ピクスタ</a:t>
            </a:r>
            <a:r>
              <a:rPr lang="en-US" altLang="ja-JP" sz="1400" dirty="0">
                <a:solidFill>
                  <a:prstClr val="black"/>
                </a:solidFill>
                <a:latin typeface="ＭＳ ゴシック" panose="020B0609070205080204" pitchFamily="49" charset="-128"/>
                <a:ea typeface="ＭＳ ゴシック" panose="020B0609070205080204" pitchFamily="49" charset="-128"/>
              </a:rPr>
              <a:t>)</a:t>
            </a:r>
            <a:endParaRPr lang="ja-JP" altLang="en-US" sz="1400" dirty="0">
              <a:solidFill>
                <a:prstClr val="black"/>
              </a:solidFill>
              <a:latin typeface="ＭＳ ゴシック" panose="020B0609070205080204" pitchFamily="49" charset="-128"/>
              <a:ea typeface="ＭＳ ゴシック" panose="020B0609070205080204" pitchFamily="49" charset="-128"/>
            </a:endParaRPr>
          </a:p>
        </p:txBody>
      </p:sp>
      <p:pic>
        <p:nvPicPr>
          <p:cNvPr id="10" name="図 9" descr="屋内, 小さい, テーブル, 探す が含まれている画像&#10;&#10;自動的に生成された説明">
            <a:extLst>
              <a:ext uri="{FF2B5EF4-FFF2-40B4-BE49-F238E27FC236}">
                <a16:creationId xmlns:a16="http://schemas.microsoft.com/office/drawing/2014/main" id="{13431FCF-BF9F-1271-23CA-71ED2834F067}"/>
              </a:ext>
            </a:extLst>
          </p:cNvPr>
          <p:cNvPicPr>
            <a:picLocks noChangeAspect="1"/>
          </p:cNvPicPr>
          <p:nvPr/>
        </p:nvPicPr>
        <p:blipFill rotWithShape="1">
          <a:blip r:embed="rId3">
            <a:extLst>
              <a:ext uri="{28A0092B-C50C-407E-A947-70E740481C1C}">
                <a14:useLocalDpi xmlns:a14="http://schemas.microsoft.com/office/drawing/2010/main" val="0"/>
              </a:ext>
            </a:extLst>
          </a:blip>
          <a:srcRect l="21843" t="6505" r="20301" b="6505"/>
          <a:stretch/>
        </p:blipFill>
        <p:spPr>
          <a:xfrm>
            <a:off x="389682" y="112041"/>
            <a:ext cx="4440267" cy="4443917"/>
          </a:xfrm>
          <a:prstGeom prst="rect">
            <a:avLst/>
          </a:prstGeom>
        </p:spPr>
      </p:pic>
      <p:sp>
        <p:nvSpPr>
          <p:cNvPr id="14" name="テキスト ボックス 13">
            <a:extLst>
              <a:ext uri="{FF2B5EF4-FFF2-40B4-BE49-F238E27FC236}">
                <a16:creationId xmlns:a16="http://schemas.microsoft.com/office/drawing/2014/main" id="{1D02C57C-BBE7-7E35-9276-F26987660103}"/>
              </a:ext>
            </a:extLst>
          </p:cNvPr>
          <p:cNvSpPr txBox="1"/>
          <p:nvPr/>
        </p:nvSpPr>
        <p:spPr>
          <a:xfrm>
            <a:off x="10477943" y="6461287"/>
            <a:ext cx="1549153" cy="307777"/>
          </a:xfrm>
          <a:prstGeom prst="rect">
            <a:avLst/>
          </a:prstGeom>
          <a:noFill/>
        </p:spPr>
        <p:txBody>
          <a:bodyPr wrap="square">
            <a:spAutoFit/>
          </a:bodyPr>
          <a:lstStyle/>
          <a:p>
            <a:pPr>
              <a:defRPr/>
            </a:pPr>
            <a:r>
              <a:rPr lang="en-US" altLang="ja-JP" sz="1400" dirty="0">
                <a:solidFill>
                  <a:prstClr val="black"/>
                </a:solidFill>
                <a:latin typeface="ＭＳ ゴシック" panose="020B0609070205080204" pitchFamily="49" charset="-128"/>
                <a:ea typeface="ＭＳ ゴシック" panose="020B0609070205080204" pitchFamily="49" charset="-128"/>
              </a:rPr>
              <a:t>PIXTA(</a:t>
            </a:r>
            <a:r>
              <a:rPr lang="ja-JP" altLang="en-US" sz="1400" dirty="0">
                <a:solidFill>
                  <a:prstClr val="black"/>
                </a:solidFill>
                <a:latin typeface="ＭＳ ゴシック" panose="020B0609070205080204" pitchFamily="49" charset="-128"/>
                <a:ea typeface="ＭＳ ゴシック" panose="020B0609070205080204" pitchFamily="49" charset="-128"/>
              </a:rPr>
              <a:t>ピクスタ</a:t>
            </a:r>
            <a:r>
              <a:rPr lang="en-US" altLang="ja-JP" sz="1400" dirty="0">
                <a:solidFill>
                  <a:prstClr val="black"/>
                </a:solidFill>
                <a:latin typeface="ＭＳ ゴシック" panose="020B0609070205080204" pitchFamily="49" charset="-128"/>
                <a:ea typeface="ＭＳ ゴシック" panose="020B0609070205080204" pitchFamily="49" charset="-128"/>
              </a:rPr>
              <a:t>)</a:t>
            </a:r>
            <a:endParaRPr lang="ja-JP" altLang="en-US" sz="1400" dirty="0">
              <a:solidFill>
                <a:prstClr val="black"/>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666465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956DE-D622-9B39-1353-B2E235C847FB}"/>
            </a:ext>
          </a:extLst>
        </p:cNvPr>
        <p:cNvGrpSpPr/>
        <p:nvPr/>
      </p:nvGrpSpPr>
      <p:grpSpPr>
        <a:xfrm>
          <a:off x="0" y="0"/>
          <a:ext cx="0" cy="0"/>
          <a:chOff x="0" y="0"/>
          <a:chExt cx="0" cy="0"/>
        </a:xfrm>
      </p:grpSpPr>
      <p:pic>
        <p:nvPicPr>
          <p:cNvPr id="3" name="図 2" descr="屋内, 小さい, テーブル, 探す が含まれている画像&#10;&#10;自動的に生成された説明">
            <a:extLst>
              <a:ext uri="{FF2B5EF4-FFF2-40B4-BE49-F238E27FC236}">
                <a16:creationId xmlns:a16="http://schemas.microsoft.com/office/drawing/2014/main" id="{1F30987A-3CC9-6A89-E34F-C97EDCECE219}"/>
              </a:ext>
            </a:extLst>
          </p:cNvPr>
          <p:cNvPicPr>
            <a:picLocks noChangeAspect="1"/>
          </p:cNvPicPr>
          <p:nvPr/>
        </p:nvPicPr>
        <p:blipFill rotWithShape="1">
          <a:blip r:embed="rId3">
            <a:extLst>
              <a:ext uri="{28A0092B-C50C-407E-A947-70E740481C1C}">
                <a14:useLocalDpi xmlns:a14="http://schemas.microsoft.com/office/drawing/2010/main" val="0"/>
              </a:ext>
            </a:extLst>
          </a:blip>
          <a:srcRect l="21843" t="6505" r="20301" b="6505"/>
          <a:stretch/>
        </p:blipFill>
        <p:spPr>
          <a:xfrm>
            <a:off x="389682" y="112041"/>
            <a:ext cx="4440267" cy="4443917"/>
          </a:xfrm>
          <a:prstGeom prst="rect">
            <a:avLst/>
          </a:prstGeom>
        </p:spPr>
      </p:pic>
      <p:pic>
        <p:nvPicPr>
          <p:cNvPr id="8" name="図 7" descr="ボウルに入った果物&#10;&#10;低い精度で自動的に生成された説明">
            <a:extLst>
              <a:ext uri="{FF2B5EF4-FFF2-40B4-BE49-F238E27FC236}">
                <a16:creationId xmlns:a16="http://schemas.microsoft.com/office/drawing/2014/main" id="{8D27D2CA-832A-7B51-2F97-B97E5D07C3A7}"/>
              </a:ext>
            </a:extLst>
          </p:cNvPr>
          <p:cNvPicPr>
            <a:picLocks noChangeAspect="1"/>
          </p:cNvPicPr>
          <p:nvPr/>
        </p:nvPicPr>
        <p:blipFill rotWithShape="1">
          <a:blip r:embed="rId4">
            <a:extLst>
              <a:ext uri="{28A0092B-C50C-407E-A947-70E740481C1C}">
                <a14:useLocalDpi xmlns:a14="http://schemas.microsoft.com/office/drawing/2010/main" val="0"/>
              </a:ext>
            </a:extLst>
          </a:blip>
          <a:srcRect l="34272" t="4341" r="8714" b="1635"/>
          <a:stretch/>
        </p:blipFill>
        <p:spPr>
          <a:xfrm>
            <a:off x="7501743" y="1395011"/>
            <a:ext cx="4300575" cy="4720748"/>
          </a:xfrm>
          <a:prstGeom prst="rect">
            <a:avLst/>
          </a:prstGeom>
        </p:spPr>
      </p:pic>
      <p:sp>
        <p:nvSpPr>
          <p:cNvPr id="9" name="テキスト ボックス 8">
            <a:extLst>
              <a:ext uri="{FF2B5EF4-FFF2-40B4-BE49-F238E27FC236}">
                <a16:creationId xmlns:a16="http://schemas.microsoft.com/office/drawing/2014/main" id="{15C8A1D1-87B7-73C6-43DF-9BDE1DE4C8F3}"/>
              </a:ext>
            </a:extLst>
          </p:cNvPr>
          <p:cNvSpPr txBox="1"/>
          <p:nvPr/>
        </p:nvSpPr>
        <p:spPr>
          <a:xfrm>
            <a:off x="406091" y="4562900"/>
            <a:ext cx="7095652" cy="113877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子どもの口の中に</a:t>
            </a:r>
            <a:r>
              <a:rPr kumimoji="1" lang="en-US" altLang="ja-JP" sz="3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HPV</a:t>
            </a:r>
            <a:r>
              <a:rPr kumimoji="1" lang="ja-JP" altLang="en-US" sz="3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がいるなら</a:t>
            </a:r>
            <a:endParaRPr kumimoji="1" lang="en-US" altLang="ja-JP" sz="3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0" name="テキスト ボックス 9">
            <a:extLst>
              <a:ext uri="{FF2B5EF4-FFF2-40B4-BE49-F238E27FC236}">
                <a16:creationId xmlns:a16="http://schemas.microsoft.com/office/drawing/2014/main" id="{93FD7A8D-B03B-6D75-F6DC-3111175FC85B}"/>
              </a:ext>
            </a:extLst>
          </p:cNvPr>
          <p:cNvSpPr txBox="1"/>
          <p:nvPr/>
        </p:nvSpPr>
        <p:spPr>
          <a:xfrm>
            <a:off x="6096000" y="303332"/>
            <a:ext cx="4698722" cy="107721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空中にカビの菌がお餅に</a:t>
            </a:r>
            <a:endParaRPr kumimoji="1" lang="en-US" altLang="ja-JP" sz="3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付着してカビが生えます</a:t>
            </a:r>
            <a:endParaRPr kumimoji="1" lang="en-US" altLang="ja-JP" sz="3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1" name="テキスト ボックス 10">
            <a:extLst>
              <a:ext uri="{FF2B5EF4-FFF2-40B4-BE49-F238E27FC236}">
                <a16:creationId xmlns:a16="http://schemas.microsoft.com/office/drawing/2014/main" id="{7766F05F-3ED7-933E-0740-DBFF08A364DD}"/>
              </a:ext>
            </a:extLst>
          </p:cNvPr>
          <p:cNvSpPr txBox="1"/>
          <p:nvPr/>
        </p:nvSpPr>
        <p:spPr>
          <a:xfrm>
            <a:off x="10477943" y="6461287"/>
            <a:ext cx="1549153"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PIXTA(</a:t>
            </a:r>
            <a:r>
              <a:rPr kumimoji="0"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ピクスタ</a:t>
            </a:r>
            <a:r>
              <a:rPr kumimoji="0"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0"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Tree>
    <p:extLst>
      <p:ext uri="{BB962C8B-B14F-4D97-AF65-F5344CB8AC3E}">
        <p14:creationId xmlns:p14="http://schemas.microsoft.com/office/powerpoint/2010/main" val="3088182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屋内, 小さい, テーブル, 探す が含まれている画像&#10;&#10;自動的に生成された説明">
            <a:extLst>
              <a:ext uri="{FF2B5EF4-FFF2-40B4-BE49-F238E27FC236}">
                <a16:creationId xmlns:a16="http://schemas.microsoft.com/office/drawing/2014/main" id="{C298C73F-7085-ABA8-3F4E-ED461E8DCB03}"/>
              </a:ext>
            </a:extLst>
          </p:cNvPr>
          <p:cNvPicPr>
            <a:picLocks noChangeAspect="1"/>
          </p:cNvPicPr>
          <p:nvPr/>
        </p:nvPicPr>
        <p:blipFill rotWithShape="1">
          <a:blip r:embed="rId3">
            <a:extLst>
              <a:ext uri="{28A0092B-C50C-407E-A947-70E740481C1C}">
                <a14:useLocalDpi xmlns:a14="http://schemas.microsoft.com/office/drawing/2010/main" val="0"/>
              </a:ext>
            </a:extLst>
          </a:blip>
          <a:srcRect l="21843" t="6505" r="20301" b="6505"/>
          <a:stretch/>
        </p:blipFill>
        <p:spPr>
          <a:xfrm>
            <a:off x="389682" y="112041"/>
            <a:ext cx="4440267" cy="4443917"/>
          </a:xfrm>
          <a:prstGeom prst="rect">
            <a:avLst/>
          </a:prstGeom>
        </p:spPr>
      </p:pic>
      <p:pic>
        <p:nvPicPr>
          <p:cNvPr id="8" name="図 7" descr="ボウルに入った果物&#10;&#10;低い精度で自動的に生成された説明">
            <a:extLst>
              <a:ext uri="{FF2B5EF4-FFF2-40B4-BE49-F238E27FC236}">
                <a16:creationId xmlns:a16="http://schemas.microsoft.com/office/drawing/2014/main" id="{7ED9CA0C-62F7-F4AD-27F2-E30D828D8C72}"/>
              </a:ext>
            </a:extLst>
          </p:cNvPr>
          <p:cNvPicPr>
            <a:picLocks noChangeAspect="1"/>
          </p:cNvPicPr>
          <p:nvPr/>
        </p:nvPicPr>
        <p:blipFill rotWithShape="1">
          <a:blip r:embed="rId4">
            <a:extLst>
              <a:ext uri="{28A0092B-C50C-407E-A947-70E740481C1C}">
                <a14:useLocalDpi xmlns:a14="http://schemas.microsoft.com/office/drawing/2010/main" val="0"/>
              </a:ext>
            </a:extLst>
          </a:blip>
          <a:srcRect l="34272" t="4341" r="8714" b="1635"/>
          <a:stretch/>
        </p:blipFill>
        <p:spPr>
          <a:xfrm>
            <a:off x="7501743" y="1395011"/>
            <a:ext cx="4300575" cy="4720748"/>
          </a:xfrm>
          <a:prstGeom prst="rect">
            <a:avLst/>
          </a:prstGeom>
        </p:spPr>
      </p:pic>
      <p:sp>
        <p:nvSpPr>
          <p:cNvPr id="9" name="テキスト ボックス 8">
            <a:extLst>
              <a:ext uri="{FF2B5EF4-FFF2-40B4-BE49-F238E27FC236}">
                <a16:creationId xmlns:a16="http://schemas.microsoft.com/office/drawing/2014/main" id="{138FE1AC-0FC8-5643-A2F1-6B98AAF251E2}"/>
              </a:ext>
            </a:extLst>
          </p:cNvPr>
          <p:cNvSpPr txBox="1"/>
          <p:nvPr/>
        </p:nvSpPr>
        <p:spPr>
          <a:xfrm>
            <a:off x="406091" y="4562900"/>
            <a:ext cx="7095652" cy="1692771"/>
          </a:xfrm>
          <a:prstGeom prst="rect">
            <a:avLst/>
          </a:prstGeom>
          <a:noFill/>
        </p:spPr>
        <p:txBody>
          <a:bodyPr wrap="square" rtlCol="0">
            <a:spAutoFit/>
          </a:bodyPr>
          <a:lstStyle/>
          <a:p>
            <a:pPr>
              <a:defRPr/>
            </a:pPr>
            <a:r>
              <a:rPr kumimoji="1" lang="ja-JP" altLang="en-US" sz="3600" dirty="0">
                <a:solidFill>
                  <a:prstClr val="black"/>
                </a:solidFill>
                <a:latin typeface="ＭＳ ゴシック" panose="020B0609070205080204" pitchFamily="49" charset="-128"/>
                <a:ea typeface="ＭＳ ゴシック" panose="020B0609070205080204" pitchFamily="49" charset="-128"/>
              </a:rPr>
              <a:t>子どもの口の中に</a:t>
            </a:r>
            <a:r>
              <a:rPr kumimoji="1" lang="en-US" altLang="ja-JP" sz="3600" dirty="0">
                <a:solidFill>
                  <a:prstClr val="black"/>
                </a:solidFill>
                <a:latin typeface="ＭＳ ゴシック" panose="020B0609070205080204" pitchFamily="49" charset="-128"/>
                <a:ea typeface="ＭＳ ゴシック" panose="020B0609070205080204" pitchFamily="49" charset="-128"/>
              </a:rPr>
              <a:t>HPV</a:t>
            </a:r>
            <a:r>
              <a:rPr kumimoji="1" lang="ja-JP" altLang="en-US" sz="3600" dirty="0">
                <a:solidFill>
                  <a:prstClr val="black"/>
                </a:solidFill>
                <a:latin typeface="ＭＳ ゴシック" panose="020B0609070205080204" pitchFamily="49" charset="-128"/>
                <a:ea typeface="ＭＳ ゴシック" panose="020B0609070205080204" pitchFamily="49" charset="-128"/>
              </a:rPr>
              <a:t>がいるなら</a:t>
            </a:r>
            <a:endParaRPr kumimoji="1" lang="en-US" altLang="ja-JP" sz="3600" dirty="0">
              <a:solidFill>
                <a:prstClr val="black"/>
              </a:solidFill>
              <a:latin typeface="ＭＳ ゴシック" panose="020B0609070205080204" pitchFamily="49" charset="-128"/>
              <a:ea typeface="ＭＳ ゴシック" panose="020B0609070205080204" pitchFamily="49" charset="-128"/>
            </a:endParaRPr>
          </a:p>
          <a:p>
            <a:pPr>
              <a:defRPr/>
            </a:pPr>
            <a:r>
              <a:rPr kumimoji="1" lang="ja-JP" altLang="en-US" sz="3600" dirty="0">
                <a:solidFill>
                  <a:prstClr val="black"/>
                </a:solidFill>
                <a:latin typeface="ＭＳ ゴシック" panose="020B0609070205080204" pitchFamily="49" charset="-128"/>
                <a:ea typeface="ＭＳ ゴシック" panose="020B0609070205080204" pitchFamily="49" charset="-128"/>
              </a:rPr>
              <a:t>子どもも子宮頸がんになる？</a:t>
            </a:r>
            <a:endParaRPr kumimoji="1" lang="en-US" altLang="ja-JP" sz="3600" dirty="0">
              <a:solidFill>
                <a:prstClr val="black"/>
              </a:solidFill>
              <a:latin typeface="ＭＳ ゴシック" panose="020B0609070205080204" pitchFamily="49" charset="-128"/>
              <a:ea typeface="ＭＳ ゴシック" panose="020B0609070205080204" pitchFamily="49" charset="-128"/>
            </a:endParaRPr>
          </a:p>
          <a:p>
            <a:pPr>
              <a:defRPr/>
            </a:pPr>
            <a:endParaRPr kumimoji="1" lang="en-US" altLang="ja-JP" sz="3200" dirty="0">
              <a:solidFill>
                <a:prstClr val="black"/>
              </a:solidFill>
              <a:latin typeface="ＭＳ ゴシック" panose="020B0609070205080204" pitchFamily="49" charset="-128"/>
              <a:ea typeface="ＭＳ ゴシック" panose="020B0609070205080204" pitchFamily="49" charset="-128"/>
            </a:endParaRPr>
          </a:p>
        </p:txBody>
      </p:sp>
      <p:sp>
        <p:nvSpPr>
          <p:cNvPr id="10" name="テキスト ボックス 9">
            <a:extLst>
              <a:ext uri="{FF2B5EF4-FFF2-40B4-BE49-F238E27FC236}">
                <a16:creationId xmlns:a16="http://schemas.microsoft.com/office/drawing/2014/main" id="{A0BFDF9F-73B8-247F-0B85-2A5E23095C15}"/>
              </a:ext>
            </a:extLst>
          </p:cNvPr>
          <p:cNvSpPr txBox="1"/>
          <p:nvPr/>
        </p:nvSpPr>
        <p:spPr>
          <a:xfrm>
            <a:off x="6096000" y="303332"/>
            <a:ext cx="4698722" cy="1077218"/>
          </a:xfrm>
          <a:prstGeom prst="rect">
            <a:avLst/>
          </a:prstGeom>
          <a:noFill/>
        </p:spPr>
        <p:txBody>
          <a:bodyPr wrap="none" rtlCol="0">
            <a:spAutoFit/>
          </a:bodyPr>
          <a:lstStyle/>
          <a:p>
            <a:pPr>
              <a:defRPr/>
            </a:pPr>
            <a:r>
              <a:rPr kumimoji="1" lang="ja-JP" altLang="en-US" sz="3200" dirty="0">
                <a:solidFill>
                  <a:prstClr val="black"/>
                </a:solidFill>
                <a:latin typeface="ＭＳ ゴシック" panose="020B0609070205080204" pitchFamily="49" charset="-128"/>
                <a:ea typeface="ＭＳ ゴシック" panose="020B0609070205080204" pitchFamily="49" charset="-128"/>
              </a:rPr>
              <a:t>空中にカビの菌がお餅に</a:t>
            </a:r>
            <a:endParaRPr kumimoji="1" lang="en-US" altLang="ja-JP" sz="3200" dirty="0">
              <a:solidFill>
                <a:prstClr val="black"/>
              </a:solidFill>
              <a:latin typeface="ＭＳ ゴシック" panose="020B0609070205080204" pitchFamily="49" charset="-128"/>
              <a:ea typeface="ＭＳ ゴシック" panose="020B0609070205080204" pitchFamily="49" charset="-128"/>
            </a:endParaRPr>
          </a:p>
          <a:p>
            <a:pPr>
              <a:defRPr/>
            </a:pPr>
            <a:r>
              <a:rPr kumimoji="1" lang="ja-JP" altLang="en-US" sz="3200" dirty="0">
                <a:solidFill>
                  <a:prstClr val="black"/>
                </a:solidFill>
                <a:latin typeface="ＭＳ ゴシック" panose="020B0609070205080204" pitchFamily="49" charset="-128"/>
                <a:ea typeface="ＭＳ ゴシック" panose="020B0609070205080204" pitchFamily="49" charset="-128"/>
              </a:rPr>
              <a:t>付着してカビが生えます</a:t>
            </a:r>
            <a:endParaRPr kumimoji="1" lang="en-US" altLang="ja-JP" sz="3200" dirty="0">
              <a:solidFill>
                <a:prstClr val="black"/>
              </a:solidFill>
              <a:latin typeface="ＭＳ ゴシック" panose="020B0609070205080204" pitchFamily="49" charset="-128"/>
              <a:ea typeface="ＭＳ ゴシック" panose="020B0609070205080204" pitchFamily="49" charset="-128"/>
            </a:endParaRPr>
          </a:p>
        </p:txBody>
      </p:sp>
      <p:sp>
        <p:nvSpPr>
          <p:cNvPr id="11" name="テキスト ボックス 10">
            <a:extLst>
              <a:ext uri="{FF2B5EF4-FFF2-40B4-BE49-F238E27FC236}">
                <a16:creationId xmlns:a16="http://schemas.microsoft.com/office/drawing/2014/main" id="{345788A6-83ED-81B7-E6A9-77C30AA09B22}"/>
              </a:ext>
            </a:extLst>
          </p:cNvPr>
          <p:cNvSpPr txBox="1"/>
          <p:nvPr/>
        </p:nvSpPr>
        <p:spPr>
          <a:xfrm>
            <a:off x="10477943" y="6461287"/>
            <a:ext cx="1549153" cy="307777"/>
          </a:xfrm>
          <a:prstGeom prst="rect">
            <a:avLst/>
          </a:prstGeom>
          <a:noFill/>
        </p:spPr>
        <p:txBody>
          <a:bodyPr wrap="square">
            <a:spAutoFit/>
          </a:bodyPr>
          <a:lstStyle/>
          <a:p>
            <a:pPr>
              <a:defRPr/>
            </a:pPr>
            <a:r>
              <a:rPr lang="en-US" altLang="ja-JP" sz="1400" dirty="0">
                <a:solidFill>
                  <a:prstClr val="black"/>
                </a:solidFill>
                <a:latin typeface="ＭＳ ゴシック" panose="020B0609070205080204" pitchFamily="49" charset="-128"/>
                <a:ea typeface="ＭＳ ゴシック" panose="020B0609070205080204" pitchFamily="49" charset="-128"/>
              </a:rPr>
              <a:t>PIXTA(</a:t>
            </a:r>
            <a:r>
              <a:rPr lang="ja-JP" altLang="en-US" sz="1400" dirty="0">
                <a:solidFill>
                  <a:prstClr val="black"/>
                </a:solidFill>
                <a:latin typeface="ＭＳ ゴシック" panose="020B0609070205080204" pitchFamily="49" charset="-128"/>
                <a:ea typeface="ＭＳ ゴシック" panose="020B0609070205080204" pitchFamily="49" charset="-128"/>
              </a:rPr>
              <a:t>ピクスタ</a:t>
            </a:r>
            <a:r>
              <a:rPr lang="en-US" altLang="ja-JP" sz="1400" dirty="0">
                <a:solidFill>
                  <a:prstClr val="black"/>
                </a:solidFill>
                <a:latin typeface="ＭＳ ゴシック" panose="020B0609070205080204" pitchFamily="49" charset="-128"/>
                <a:ea typeface="ＭＳ ゴシック" panose="020B0609070205080204" pitchFamily="49" charset="-128"/>
              </a:rPr>
              <a:t>)</a:t>
            </a:r>
            <a:endParaRPr lang="ja-JP" altLang="en-US" sz="1400" dirty="0">
              <a:solidFill>
                <a:prstClr val="black"/>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775403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DA0C280-A754-DFA9-967C-AF296F07B778}"/>
              </a:ext>
            </a:extLst>
          </p:cNvPr>
          <p:cNvSpPr txBox="1"/>
          <p:nvPr/>
        </p:nvSpPr>
        <p:spPr>
          <a:xfrm>
            <a:off x="10477943" y="6461287"/>
            <a:ext cx="1549153" cy="307777"/>
          </a:xfrm>
          <a:prstGeom prst="rect">
            <a:avLst/>
          </a:prstGeom>
          <a:noFill/>
        </p:spPr>
        <p:txBody>
          <a:bodyPr wrap="square">
            <a:spAutoFit/>
          </a:bodyPr>
          <a:lstStyle/>
          <a:p>
            <a:pPr>
              <a:defRPr/>
            </a:pPr>
            <a:r>
              <a:rPr lang="en-US" altLang="ja-JP" sz="1400" dirty="0">
                <a:solidFill>
                  <a:prstClr val="black"/>
                </a:solidFill>
                <a:latin typeface="ＭＳ ゴシック" panose="020B0609070205080204" pitchFamily="49" charset="-128"/>
                <a:ea typeface="ＭＳ ゴシック" panose="020B0609070205080204" pitchFamily="49" charset="-128"/>
              </a:rPr>
              <a:t>PIXTA(</a:t>
            </a:r>
            <a:r>
              <a:rPr lang="ja-JP" altLang="en-US" sz="1400" dirty="0">
                <a:solidFill>
                  <a:prstClr val="black"/>
                </a:solidFill>
                <a:latin typeface="ＭＳ ゴシック" panose="020B0609070205080204" pitchFamily="49" charset="-128"/>
                <a:ea typeface="ＭＳ ゴシック" panose="020B0609070205080204" pitchFamily="49" charset="-128"/>
              </a:rPr>
              <a:t>ピクスタ</a:t>
            </a:r>
            <a:r>
              <a:rPr lang="en-US" altLang="ja-JP" sz="1400" dirty="0">
                <a:solidFill>
                  <a:prstClr val="black"/>
                </a:solidFill>
                <a:latin typeface="ＭＳ ゴシック" panose="020B0609070205080204" pitchFamily="49" charset="-128"/>
                <a:ea typeface="ＭＳ ゴシック" panose="020B0609070205080204" pitchFamily="49" charset="-128"/>
              </a:rPr>
              <a:t>)</a:t>
            </a:r>
            <a:endParaRPr lang="ja-JP" altLang="en-US" sz="1400" dirty="0">
              <a:solidFill>
                <a:prstClr val="black"/>
              </a:solidFill>
              <a:latin typeface="ＭＳ ゴシック" panose="020B0609070205080204" pitchFamily="49" charset="-128"/>
              <a:ea typeface="ＭＳ ゴシック" panose="020B0609070205080204" pitchFamily="49" charset="-128"/>
            </a:endParaRPr>
          </a:p>
        </p:txBody>
      </p:sp>
      <p:pic>
        <p:nvPicPr>
          <p:cNvPr id="3" name="図 2" descr="屋内, 小さい, テーブル, 探す が含まれている画像&#10;&#10;自動的に生成された説明">
            <a:extLst>
              <a:ext uri="{FF2B5EF4-FFF2-40B4-BE49-F238E27FC236}">
                <a16:creationId xmlns:a16="http://schemas.microsoft.com/office/drawing/2014/main" id="{489361A3-6E6F-61C7-D51A-81619BA692DD}"/>
              </a:ext>
            </a:extLst>
          </p:cNvPr>
          <p:cNvPicPr>
            <a:picLocks noChangeAspect="1"/>
          </p:cNvPicPr>
          <p:nvPr/>
        </p:nvPicPr>
        <p:blipFill rotWithShape="1">
          <a:blip r:embed="rId3">
            <a:extLst>
              <a:ext uri="{28A0092B-C50C-407E-A947-70E740481C1C}">
                <a14:useLocalDpi xmlns:a14="http://schemas.microsoft.com/office/drawing/2010/main" val="0"/>
              </a:ext>
            </a:extLst>
          </a:blip>
          <a:srcRect l="21843" t="6505" r="20301" b="6505"/>
          <a:stretch/>
        </p:blipFill>
        <p:spPr>
          <a:xfrm>
            <a:off x="389682" y="112041"/>
            <a:ext cx="4440267" cy="4443917"/>
          </a:xfrm>
          <a:prstGeom prst="rect">
            <a:avLst/>
          </a:prstGeom>
        </p:spPr>
      </p:pic>
      <p:pic>
        <p:nvPicPr>
          <p:cNvPr id="4" name="図 3" descr="ボウルに入った果物&#10;&#10;低い精度で自動的に生成された説明">
            <a:extLst>
              <a:ext uri="{FF2B5EF4-FFF2-40B4-BE49-F238E27FC236}">
                <a16:creationId xmlns:a16="http://schemas.microsoft.com/office/drawing/2014/main" id="{D3EDEA6B-5AA2-38D2-414B-91946463BCC1}"/>
              </a:ext>
            </a:extLst>
          </p:cNvPr>
          <p:cNvPicPr>
            <a:picLocks noChangeAspect="1"/>
          </p:cNvPicPr>
          <p:nvPr/>
        </p:nvPicPr>
        <p:blipFill rotWithShape="1">
          <a:blip r:embed="rId4">
            <a:extLst>
              <a:ext uri="{28A0092B-C50C-407E-A947-70E740481C1C}">
                <a14:useLocalDpi xmlns:a14="http://schemas.microsoft.com/office/drawing/2010/main" val="0"/>
              </a:ext>
            </a:extLst>
          </a:blip>
          <a:srcRect l="34272" t="4341" r="8714" b="1635"/>
          <a:stretch/>
        </p:blipFill>
        <p:spPr>
          <a:xfrm>
            <a:off x="7501743" y="1395011"/>
            <a:ext cx="4300575" cy="4720748"/>
          </a:xfrm>
          <a:prstGeom prst="rect">
            <a:avLst/>
          </a:prstGeom>
        </p:spPr>
      </p:pic>
      <p:sp>
        <p:nvSpPr>
          <p:cNvPr id="9" name="テキスト ボックス 8">
            <a:extLst>
              <a:ext uri="{FF2B5EF4-FFF2-40B4-BE49-F238E27FC236}">
                <a16:creationId xmlns:a16="http://schemas.microsoft.com/office/drawing/2014/main" id="{1F10CBA4-5F31-2866-29EA-74A19E7CC9B2}"/>
              </a:ext>
            </a:extLst>
          </p:cNvPr>
          <p:cNvSpPr txBox="1"/>
          <p:nvPr/>
        </p:nvSpPr>
        <p:spPr>
          <a:xfrm>
            <a:off x="406091" y="4562900"/>
            <a:ext cx="7095652" cy="2308324"/>
          </a:xfrm>
          <a:prstGeom prst="rect">
            <a:avLst/>
          </a:prstGeom>
          <a:noFill/>
        </p:spPr>
        <p:txBody>
          <a:bodyPr wrap="square" rtlCol="0">
            <a:spAutoFit/>
          </a:bodyPr>
          <a:lstStyle/>
          <a:p>
            <a:pPr>
              <a:defRPr/>
            </a:pPr>
            <a:r>
              <a:rPr kumimoji="1" lang="ja-JP" altLang="en-US" sz="3600" dirty="0">
                <a:solidFill>
                  <a:prstClr val="black"/>
                </a:solidFill>
                <a:latin typeface="ＭＳ ゴシック" panose="020B0609070205080204" pitchFamily="49" charset="-128"/>
                <a:ea typeface="ＭＳ ゴシック" panose="020B0609070205080204" pitchFamily="49" charset="-128"/>
              </a:rPr>
              <a:t>子どもの口の中に</a:t>
            </a:r>
            <a:r>
              <a:rPr kumimoji="1" lang="en-US" altLang="ja-JP" sz="3600" dirty="0">
                <a:solidFill>
                  <a:prstClr val="black"/>
                </a:solidFill>
                <a:latin typeface="ＭＳ ゴシック" panose="020B0609070205080204" pitchFamily="49" charset="-128"/>
                <a:ea typeface="ＭＳ ゴシック" panose="020B0609070205080204" pitchFamily="49" charset="-128"/>
              </a:rPr>
              <a:t>HPV</a:t>
            </a:r>
            <a:r>
              <a:rPr kumimoji="1" lang="ja-JP" altLang="en-US" sz="3600" dirty="0">
                <a:solidFill>
                  <a:prstClr val="black"/>
                </a:solidFill>
                <a:latin typeface="ＭＳ ゴシック" panose="020B0609070205080204" pitchFamily="49" charset="-128"/>
                <a:ea typeface="ＭＳ ゴシック" panose="020B0609070205080204" pitchFamily="49" charset="-128"/>
              </a:rPr>
              <a:t>がいるなら</a:t>
            </a:r>
            <a:endParaRPr kumimoji="1" lang="en-US" altLang="ja-JP" sz="3600" dirty="0">
              <a:solidFill>
                <a:prstClr val="black"/>
              </a:solidFill>
              <a:latin typeface="ＭＳ ゴシック" panose="020B0609070205080204" pitchFamily="49" charset="-128"/>
              <a:ea typeface="ＭＳ ゴシック" panose="020B0609070205080204" pitchFamily="49" charset="-128"/>
            </a:endParaRPr>
          </a:p>
          <a:p>
            <a:pPr>
              <a:defRPr/>
            </a:pPr>
            <a:r>
              <a:rPr kumimoji="1" lang="ja-JP" altLang="en-US" sz="3600" dirty="0">
                <a:solidFill>
                  <a:prstClr val="black"/>
                </a:solidFill>
                <a:latin typeface="ＭＳ ゴシック" panose="020B0609070205080204" pitchFamily="49" charset="-128"/>
                <a:ea typeface="ＭＳ ゴシック" panose="020B0609070205080204" pitchFamily="49" charset="-128"/>
              </a:rPr>
              <a:t>子どもも子宮頸がんになる？</a:t>
            </a:r>
            <a:endParaRPr kumimoji="1" lang="en-US" altLang="ja-JP" sz="3600" dirty="0">
              <a:solidFill>
                <a:prstClr val="black"/>
              </a:solidFill>
              <a:latin typeface="ＭＳ ゴシック" panose="020B0609070205080204" pitchFamily="49" charset="-128"/>
              <a:ea typeface="ＭＳ ゴシック" panose="020B0609070205080204" pitchFamily="49" charset="-128"/>
            </a:endParaRPr>
          </a:p>
          <a:p>
            <a:pPr>
              <a:defRPr/>
            </a:pPr>
            <a:r>
              <a:rPr kumimoji="1" lang="ja-JP" altLang="en-US" sz="3600" b="1" dirty="0">
                <a:solidFill>
                  <a:srgbClr val="FF0000"/>
                </a:solidFill>
                <a:latin typeface="ＭＳ ゴシック" panose="020B0609070205080204" pitchFamily="49" charset="-128"/>
                <a:ea typeface="ＭＳ ゴシック" panose="020B0609070205080204" pitchFamily="49" charset="-128"/>
              </a:rPr>
              <a:t>性体験を経るまで子宮頸がんにはなりません</a:t>
            </a:r>
            <a:r>
              <a:rPr kumimoji="1" lang="ja-JP" altLang="en-US" sz="3600" dirty="0">
                <a:solidFill>
                  <a:prstClr val="black"/>
                </a:solidFill>
                <a:latin typeface="ＭＳ ゴシック" panose="020B0609070205080204" pitchFamily="49" charset="-128"/>
                <a:ea typeface="ＭＳ ゴシック" panose="020B0609070205080204" pitchFamily="49" charset="-128"/>
              </a:rPr>
              <a:t>。</a:t>
            </a:r>
            <a:endParaRPr kumimoji="1" lang="en-US" altLang="ja-JP" sz="3600" dirty="0">
              <a:solidFill>
                <a:prstClr val="black"/>
              </a:solidFill>
              <a:latin typeface="ＭＳ ゴシック" panose="020B0609070205080204" pitchFamily="49" charset="-128"/>
              <a:ea typeface="ＭＳ ゴシック" panose="020B0609070205080204" pitchFamily="49" charset="-128"/>
            </a:endParaRPr>
          </a:p>
        </p:txBody>
      </p:sp>
      <p:sp>
        <p:nvSpPr>
          <p:cNvPr id="10" name="テキスト ボックス 9">
            <a:extLst>
              <a:ext uri="{FF2B5EF4-FFF2-40B4-BE49-F238E27FC236}">
                <a16:creationId xmlns:a16="http://schemas.microsoft.com/office/drawing/2014/main" id="{B304C744-AD2E-EEC5-5A25-3B44FD907FCF}"/>
              </a:ext>
            </a:extLst>
          </p:cNvPr>
          <p:cNvSpPr txBox="1"/>
          <p:nvPr/>
        </p:nvSpPr>
        <p:spPr>
          <a:xfrm>
            <a:off x="6096000" y="303332"/>
            <a:ext cx="4698722" cy="1077218"/>
          </a:xfrm>
          <a:prstGeom prst="rect">
            <a:avLst/>
          </a:prstGeom>
          <a:noFill/>
        </p:spPr>
        <p:txBody>
          <a:bodyPr wrap="none" rtlCol="0">
            <a:spAutoFit/>
          </a:bodyPr>
          <a:lstStyle/>
          <a:p>
            <a:pPr>
              <a:defRPr/>
            </a:pPr>
            <a:r>
              <a:rPr kumimoji="1" lang="ja-JP" altLang="en-US" sz="3200" dirty="0">
                <a:solidFill>
                  <a:prstClr val="black"/>
                </a:solidFill>
                <a:latin typeface="ＭＳ ゴシック" panose="020B0609070205080204" pitchFamily="49" charset="-128"/>
                <a:ea typeface="ＭＳ ゴシック" panose="020B0609070205080204" pitchFamily="49" charset="-128"/>
              </a:rPr>
              <a:t>空中にカビの菌がお餅に</a:t>
            </a:r>
            <a:endParaRPr kumimoji="1" lang="en-US" altLang="ja-JP" sz="3200" dirty="0">
              <a:solidFill>
                <a:prstClr val="black"/>
              </a:solidFill>
              <a:latin typeface="ＭＳ ゴシック" panose="020B0609070205080204" pitchFamily="49" charset="-128"/>
              <a:ea typeface="ＭＳ ゴシック" panose="020B0609070205080204" pitchFamily="49" charset="-128"/>
            </a:endParaRPr>
          </a:p>
          <a:p>
            <a:pPr>
              <a:defRPr/>
            </a:pPr>
            <a:r>
              <a:rPr kumimoji="1" lang="ja-JP" altLang="en-US" sz="3200" dirty="0">
                <a:solidFill>
                  <a:prstClr val="black"/>
                </a:solidFill>
                <a:latin typeface="ＭＳ ゴシック" panose="020B0609070205080204" pitchFamily="49" charset="-128"/>
                <a:ea typeface="ＭＳ ゴシック" panose="020B0609070205080204" pitchFamily="49" charset="-128"/>
              </a:rPr>
              <a:t>付着してカビが生えます</a:t>
            </a:r>
            <a:endParaRPr kumimoji="1" lang="en-US" altLang="ja-JP" sz="3200" dirty="0">
              <a:solidFill>
                <a:prstClr val="black"/>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517970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カップに入った飲み物&#10;&#10;低い精度で自動的に生成された説明">
            <a:extLst>
              <a:ext uri="{FF2B5EF4-FFF2-40B4-BE49-F238E27FC236}">
                <a16:creationId xmlns:a16="http://schemas.microsoft.com/office/drawing/2014/main" id="{61979C6B-99A7-EFE8-A6A4-5B8EF4B6596D}"/>
              </a:ext>
            </a:extLst>
          </p:cNvPr>
          <p:cNvPicPr>
            <a:picLocks noChangeAspect="1"/>
          </p:cNvPicPr>
          <p:nvPr/>
        </p:nvPicPr>
        <p:blipFill rotWithShape="1">
          <a:blip r:embed="rId3">
            <a:extLst>
              <a:ext uri="{28A0092B-C50C-407E-A947-70E740481C1C}">
                <a14:useLocalDpi xmlns:a14="http://schemas.microsoft.com/office/drawing/2010/main" val="0"/>
              </a:ext>
            </a:extLst>
          </a:blip>
          <a:srcRect l="1751" r="318" b="23382"/>
          <a:stretch/>
        </p:blipFill>
        <p:spPr>
          <a:xfrm>
            <a:off x="1657166" y="187038"/>
            <a:ext cx="5459766" cy="3044435"/>
          </a:xfrm>
          <a:prstGeom prst="rect">
            <a:avLst/>
          </a:prstGeom>
        </p:spPr>
      </p:pic>
      <p:sp>
        <p:nvSpPr>
          <p:cNvPr id="2" name="テキスト ボックス 1">
            <a:extLst>
              <a:ext uri="{FF2B5EF4-FFF2-40B4-BE49-F238E27FC236}">
                <a16:creationId xmlns:a16="http://schemas.microsoft.com/office/drawing/2014/main" id="{107530D3-3491-D66D-A65C-A15213095F95}"/>
              </a:ext>
            </a:extLst>
          </p:cNvPr>
          <p:cNvSpPr txBox="1"/>
          <p:nvPr/>
        </p:nvSpPr>
        <p:spPr>
          <a:xfrm>
            <a:off x="208550" y="3429000"/>
            <a:ext cx="11678652" cy="3046988"/>
          </a:xfrm>
          <a:prstGeom prst="rect">
            <a:avLst/>
          </a:prstGeom>
          <a:noFill/>
        </p:spPr>
        <p:txBody>
          <a:bodyPr wrap="square" rtlCol="0">
            <a:spAutoFit/>
          </a:bodyPr>
          <a:lstStyle/>
          <a:p>
            <a:pPr>
              <a:defRPr/>
            </a:pPr>
            <a:r>
              <a:rPr kumimoji="1" lang="ja-JP" altLang="en-US" sz="3200" dirty="0">
                <a:solidFill>
                  <a:prstClr val="black"/>
                </a:solidFill>
                <a:latin typeface="ＭＳ ゴシック" panose="020B0609070205080204" pitchFamily="49" charset="-128"/>
                <a:ea typeface="ＭＳ ゴシック" panose="020B0609070205080204" pitchFamily="49" charset="-128"/>
              </a:rPr>
              <a:t>トウモロコシの缶詰があります。缶の周囲の空気中や缶の表面にカビや細菌が付着していたとしても、未開封の缶の中のトウモロコシにカビの菌や細菌が付着することはありません。</a:t>
            </a:r>
            <a:endParaRPr kumimoji="1" lang="en-US" altLang="ja-JP" sz="3200" dirty="0">
              <a:solidFill>
                <a:prstClr val="black"/>
              </a:solidFill>
              <a:latin typeface="ＭＳ ゴシック" panose="020B0609070205080204" pitchFamily="49" charset="-128"/>
              <a:ea typeface="ＭＳ ゴシック" panose="020B0609070205080204" pitchFamily="49" charset="-128"/>
            </a:endParaRPr>
          </a:p>
          <a:p>
            <a:pPr>
              <a:defRPr/>
            </a:pPr>
            <a:r>
              <a:rPr kumimoji="1" lang="ja-JP" altLang="en-US" sz="3200" dirty="0">
                <a:solidFill>
                  <a:prstClr val="black"/>
                </a:solidFill>
                <a:latin typeface="ＭＳ ゴシック" panose="020B0609070205080204" pitchFamily="49" charset="-128"/>
                <a:ea typeface="ＭＳ ゴシック" panose="020B0609070205080204" pitchFamily="49" charset="-128"/>
              </a:rPr>
              <a:t>中身が腐ったり、カビが生えたりしません。</a:t>
            </a:r>
            <a:endParaRPr kumimoji="1" lang="en-US" altLang="ja-JP" sz="3200" dirty="0">
              <a:solidFill>
                <a:prstClr val="black"/>
              </a:solidFill>
              <a:latin typeface="ＭＳ ゴシック" panose="020B0609070205080204" pitchFamily="49" charset="-128"/>
              <a:ea typeface="ＭＳ ゴシック" panose="020B0609070205080204" pitchFamily="49" charset="-128"/>
            </a:endParaRPr>
          </a:p>
          <a:p>
            <a:pPr>
              <a:defRPr/>
            </a:pPr>
            <a:endParaRPr kumimoji="1" lang="en-US" altLang="ja-JP" sz="3200" dirty="0">
              <a:solidFill>
                <a:prstClr val="black"/>
              </a:solidFill>
              <a:latin typeface="ＭＳ ゴシック" panose="020B0609070205080204" pitchFamily="49" charset="-128"/>
              <a:ea typeface="ＭＳ ゴシック" panose="020B0609070205080204" pitchFamily="49" charset="-128"/>
            </a:endParaRPr>
          </a:p>
          <a:p>
            <a:pPr>
              <a:defRPr/>
            </a:pPr>
            <a:r>
              <a:rPr kumimoji="1" lang="ja-JP" altLang="en-US" sz="3200" dirty="0">
                <a:solidFill>
                  <a:prstClr val="black"/>
                </a:solidFill>
                <a:latin typeface="ＭＳ ゴシック" panose="020B0609070205080204" pitchFamily="49" charset="-128"/>
                <a:ea typeface="ＭＳ ゴシック" panose="020B0609070205080204" pitchFamily="49" charset="-128"/>
              </a:rPr>
              <a:t>中のトウモロコシは病気になりません。</a:t>
            </a:r>
            <a:endParaRPr kumimoji="1" lang="en-US" altLang="ja-JP" sz="3200" dirty="0">
              <a:solidFill>
                <a:prstClr val="black"/>
              </a:solidFill>
              <a:latin typeface="ＭＳ ゴシック" panose="020B0609070205080204" pitchFamily="49" charset="-128"/>
              <a:ea typeface="ＭＳ ゴシック" panose="020B0609070205080204" pitchFamily="49" charset="-128"/>
            </a:endParaRPr>
          </a:p>
        </p:txBody>
      </p:sp>
      <p:pic>
        <p:nvPicPr>
          <p:cNvPr id="3" name="図 2" descr="ダイアグラム&#10;&#10;自動的に生成された説明">
            <a:extLst>
              <a:ext uri="{FF2B5EF4-FFF2-40B4-BE49-F238E27FC236}">
                <a16:creationId xmlns:a16="http://schemas.microsoft.com/office/drawing/2014/main" id="{E2DBA723-72B0-73B2-F479-59342AEBC166}"/>
              </a:ext>
            </a:extLst>
          </p:cNvPr>
          <p:cNvPicPr>
            <a:picLocks noChangeAspect="1"/>
          </p:cNvPicPr>
          <p:nvPr/>
        </p:nvPicPr>
        <p:blipFill rotWithShape="1">
          <a:blip r:embed="rId4">
            <a:extLst>
              <a:ext uri="{28A0092B-C50C-407E-A947-70E740481C1C}">
                <a14:useLocalDpi xmlns:a14="http://schemas.microsoft.com/office/drawing/2010/main" val="0"/>
              </a:ext>
            </a:extLst>
          </a:blip>
          <a:srcRect l="41390" r="31237" b="74393"/>
          <a:stretch/>
        </p:blipFill>
        <p:spPr>
          <a:xfrm>
            <a:off x="6686368" y="2376090"/>
            <a:ext cx="550415" cy="514904"/>
          </a:xfrm>
          <a:prstGeom prst="rect">
            <a:avLst/>
          </a:prstGeom>
        </p:spPr>
      </p:pic>
      <p:pic>
        <p:nvPicPr>
          <p:cNvPr id="4" name="図 3" descr="ダイアグラム&#10;&#10;自動的に生成された説明">
            <a:extLst>
              <a:ext uri="{FF2B5EF4-FFF2-40B4-BE49-F238E27FC236}">
                <a16:creationId xmlns:a16="http://schemas.microsoft.com/office/drawing/2014/main" id="{5126CC7F-0907-B48C-4D5D-B256B9D642F0}"/>
              </a:ext>
            </a:extLst>
          </p:cNvPr>
          <p:cNvPicPr>
            <a:picLocks noChangeAspect="1"/>
          </p:cNvPicPr>
          <p:nvPr/>
        </p:nvPicPr>
        <p:blipFill rotWithShape="1">
          <a:blip r:embed="rId4">
            <a:extLst>
              <a:ext uri="{28A0092B-C50C-407E-A947-70E740481C1C}">
                <a14:useLocalDpi xmlns:a14="http://schemas.microsoft.com/office/drawing/2010/main" val="0"/>
              </a:ext>
            </a:extLst>
          </a:blip>
          <a:srcRect l="41390" r="31237" b="74393"/>
          <a:stretch/>
        </p:blipFill>
        <p:spPr>
          <a:xfrm>
            <a:off x="3195963" y="26633"/>
            <a:ext cx="398015" cy="372336"/>
          </a:xfrm>
          <a:prstGeom prst="rect">
            <a:avLst/>
          </a:prstGeom>
        </p:spPr>
      </p:pic>
      <p:pic>
        <p:nvPicPr>
          <p:cNvPr id="7" name="図 6" descr="ダイアグラム&#10;&#10;自動的に生成された説明">
            <a:extLst>
              <a:ext uri="{FF2B5EF4-FFF2-40B4-BE49-F238E27FC236}">
                <a16:creationId xmlns:a16="http://schemas.microsoft.com/office/drawing/2014/main" id="{B00E9F2A-3AD7-81A5-DD40-3213BDC4C80D}"/>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500" b="25500" l="44100" r="66000">
                        <a14:foregroundMark x1="49100" y1="25500" x2="51700" y2="25500"/>
                      </a14:backgroundRemoval>
                    </a14:imgEffect>
                  </a14:imgLayer>
                </a14:imgProps>
              </a:ext>
              <a:ext uri="{28A0092B-C50C-407E-A947-70E740481C1C}">
                <a14:useLocalDpi xmlns:a14="http://schemas.microsoft.com/office/drawing/2010/main" val="0"/>
              </a:ext>
            </a:extLst>
          </a:blip>
          <a:srcRect l="41390" r="31237" b="74393"/>
          <a:stretch/>
        </p:blipFill>
        <p:spPr>
          <a:xfrm>
            <a:off x="3812225" y="2447275"/>
            <a:ext cx="383948" cy="359177"/>
          </a:xfrm>
          <a:prstGeom prst="rect">
            <a:avLst/>
          </a:prstGeom>
        </p:spPr>
      </p:pic>
      <p:pic>
        <p:nvPicPr>
          <p:cNvPr id="8" name="図 7" descr="ダイアグラム&#10;&#10;自動的に生成された説明">
            <a:extLst>
              <a:ext uri="{FF2B5EF4-FFF2-40B4-BE49-F238E27FC236}">
                <a16:creationId xmlns:a16="http://schemas.microsoft.com/office/drawing/2014/main" id="{6AF4AA19-74FA-9AB9-E988-9A5BDE1D64FE}"/>
              </a:ext>
            </a:extLst>
          </p:cNvPr>
          <p:cNvPicPr>
            <a:picLocks noChangeAspect="1"/>
          </p:cNvPicPr>
          <p:nvPr/>
        </p:nvPicPr>
        <p:blipFill rotWithShape="1">
          <a:blip r:embed="rId4">
            <a:extLst>
              <a:ext uri="{28A0092B-C50C-407E-A947-70E740481C1C}">
                <a14:useLocalDpi xmlns:a14="http://schemas.microsoft.com/office/drawing/2010/main" val="0"/>
              </a:ext>
            </a:extLst>
          </a:blip>
          <a:srcRect l="41390" r="31237" b="74393"/>
          <a:stretch/>
        </p:blipFill>
        <p:spPr>
          <a:xfrm>
            <a:off x="4978894" y="154409"/>
            <a:ext cx="398015" cy="372336"/>
          </a:xfrm>
          <a:prstGeom prst="rect">
            <a:avLst/>
          </a:prstGeom>
        </p:spPr>
      </p:pic>
      <p:pic>
        <p:nvPicPr>
          <p:cNvPr id="9" name="図 8" descr="ダイアグラム&#10;&#10;自動的に生成された説明">
            <a:extLst>
              <a:ext uri="{FF2B5EF4-FFF2-40B4-BE49-F238E27FC236}">
                <a16:creationId xmlns:a16="http://schemas.microsoft.com/office/drawing/2014/main" id="{BB98FF0A-8D1A-9EAC-3381-74F8A894FF8B}"/>
              </a:ext>
            </a:extLst>
          </p:cNvPr>
          <p:cNvPicPr>
            <a:picLocks noChangeAspect="1"/>
          </p:cNvPicPr>
          <p:nvPr/>
        </p:nvPicPr>
        <p:blipFill rotWithShape="1">
          <a:blip r:embed="rId4">
            <a:extLst>
              <a:ext uri="{28A0092B-C50C-407E-A947-70E740481C1C}">
                <a14:useLocalDpi xmlns:a14="http://schemas.microsoft.com/office/drawing/2010/main" val="0"/>
              </a:ext>
            </a:extLst>
          </a:blip>
          <a:srcRect l="41390" r="31237" b="74393"/>
          <a:stretch/>
        </p:blipFill>
        <p:spPr>
          <a:xfrm>
            <a:off x="7102137" y="304802"/>
            <a:ext cx="550415" cy="514904"/>
          </a:xfrm>
          <a:prstGeom prst="rect">
            <a:avLst/>
          </a:prstGeom>
        </p:spPr>
      </p:pic>
      <p:pic>
        <p:nvPicPr>
          <p:cNvPr id="10" name="図 9" descr="ダイアグラム&#10;&#10;自動的に生成された説明">
            <a:extLst>
              <a:ext uri="{FF2B5EF4-FFF2-40B4-BE49-F238E27FC236}">
                <a16:creationId xmlns:a16="http://schemas.microsoft.com/office/drawing/2014/main" id="{1E300B43-E908-A592-C48B-375F84BD41D7}"/>
              </a:ext>
            </a:extLst>
          </p:cNvPr>
          <p:cNvPicPr>
            <a:picLocks noChangeAspect="1"/>
          </p:cNvPicPr>
          <p:nvPr/>
        </p:nvPicPr>
        <p:blipFill rotWithShape="1">
          <a:blip r:embed="rId7">
            <a:extLst>
              <a:ext uri="{BEBA8EAE-BF5A-486C-A8C5-ECC9F3942E4B}">
                <a14:imgProps xmlns:a14="http://schemas.microsoft.com/office/drawing/2010/main">
                  <a14:imgLayer r:embed="rId6">
                    <a14:imgEffect>
                      <a14:backgroundRemoval t="400" b="25000" l="44100" r="68700">
                        <a14:foregroundMark x1="49800" y1="25900" x2="51200" y2="2000"/>
                        <a14:foregroundMark x1="51200" y1="2000" x2="68700" y2="20500"/>
                        <a14:foregroundMark x1="68700" y1="20500" x2="51500" y2="25000"/>
                        <a14:foregroundMark x1="51500" y1="25000" x2="55400" y2="400"/>
                        <a14:foregroundMark x1="55400" y1="400" x2="52900" y2="24600"/>
                        <a14:foregroundMark x1="52900" y1="24600" x2="50700" y2="24600"/>
                      </a14:backgroundRemoval>
                    </a14:imgEffect>
                  </a14:imgLayer>
                </a14:imgProps>
              </a:ext>
              <a:ext uri="{28A0092B-C50C-407E-A947-70E740481C1C}">
                <a14:useLocalDpi xmlns:a14="http://schemas.microsoft.com/office/drawing/2010/main" val="0"/>
              </a:ext>
            </a:extLst>
          </a:blip>
          <a:srcRect l="41390" r="31237" b="74393"/>
          <a:stretch/>
        </p:blipFill>
        <p:spPr>
          <a:xfrm rot="6001074">
            <a:off x="2158088" y="2118638"/>
            <a:ext cx="550415" cy="514904"/>
          </a:xfrm>
          <a:prstGeom prst="rect">
            <a:avLst/>
          </a:prstGeom>
        </p:spPr>
      </p:pic>
      <p:sp>
        <p:nvSpPr>
          <p:cNvPr id="11" name="テキスト ボックス 10">
            <a:extLst>
              <a:ext uri="{FF2B5EF4-FFF2-40B4-BE49-F238E27FC236}">
                <a16:creationId xmlns:a16="http://schemas.microsoft.com/office/drawing/2014/main" id="{A78BF024-246A-7DD0-30F5-DE9115F558B3}"/>
              </a:ext>
            </a:extLst>
          </p:cNvPr>
          <p:cNvSpPr txBox="1"/>
          <p:nvPr/>
        </p:nvSpPr>
        <p:spPr>
          <a:xfrm>
            <a:off x="1524000" y="6458235"/>
            <a:ext cx="1584664" cy="369332"/>
          </a:xfrm>
          <a:prstGeom prst="rect">
            <a:avLst/>
          </a:prstGeom>
          <a:noFill/>
        </p:spPr>
        <p:txBody>
          <a:bodyPr wrap="square">
            <a:spAutoFit/>
          </a:bodyPr>
          <a:lstStyle/>
          <a:p>
            <a:pPr>
              <a:defRPr/>
            </a:pPr>
            <a:r>
              <a:rPr lang="en-US" altLang="ja-JP" dirty="0">
                <a:solidFill>
                  <a:prstClr val="black"/>
                </a:solidFill>
                <a:latin typeface="Calibri" panose="020F0502020204030204"/>
                <a:ea typeface="游ゴシック" panose="020B0400000000000000" pitchFamily="50" charset="-128"/>
              </a:rPr>
              <a:t> © 123RF.com</a:t>
            </a:r>
            <a:endParaRPr lang="ja-JP" altLang="en-US" dirty="0">
              <a:solidFill>
                <a:prstClr val="black"/>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368884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白いバックグラウンドの缶&#10;&#10;低い精度で自動的に生成された説明">
            <a:extLst>
              <a:ext uri="{FF2B5EF4-FFF2-40B4-BE49-F238E27FC236}">
                <a16:creationId xmlns:a16="http://schemas.microsoft.com/office/drawing/2014/main" id="{1BF4BA07-6AEE-5830-C6E2-CFC7C877F2E2}"/>
              </a:ext>
            </a:extLst>
          </p:cNvPr>
          <p:cNvPicPr>
            <a:picLocks noChangeAspect="1"/>
          </p:cNvPicPr>
          <p:nvPr/>
        </p:nvPicPr>
        <p:blipFill rotWithShape="1">
          <a:blip r:embed="rId3">
            <a:extLst>
              <a:ext uri="{28A0092B-C50C-407E-A947-70E740481C1C}">
                <a14:useLocalDpi xmlns:a14="http://schemas.microsoft.com/office/drawing/2010/main" val="0"/>
              </a:ext>
            </a:extLst>
          </a:blip>
          <a:srcRect l="24564" t="1824" r="22426" b="3351"/>
          <a:stretch/>
        </p:blipFill>
        <p:spPr>
          <a:xfrm>
            <a:off x="7765437" y="1821324"/>
            <a:ext cx="4098875" cy="4894628"/>
          </a:xfrm>
          <a:prstGeom prst="rect">
            <a:avLst/>
          </a:prstGeom>
        </p:spPr>
      </p:pic>
      <p:pic>
        <p:nvPicPr>
          <p:cNvPr id="5" name="図 4" descr="カップに入った飲み物&#10;&#10;低い精度で自動的に生成された説明">
            <a:extLst>
              <a:ext uri="{FF2B5EF4-FFF2-40B4-BE49-F238E27FC236}">
                <a16:creationId xmlns:a16="http://schemas.microsoft.com/office/drawing/2014/main" id="{61979C6B-99A7-EFE8-A6A4-5B8EF4B6596D}"/>
              </a:ext>
            </a:extLst>
          </p:cNvPr>
          <p:cNvPicPr>
            <a:picLocks noChangeAspect="1"/>
          </p:cNvPicPr>
          <p:nvPr/>
        </p:nvPicPr>
        <p:blipFill rotWithShape="1">
          <a:blip r:embed="rId4">
            <a:extLst>
              <a:ext uri="{28A0092B-C50C-407E-A947-70E740481C1C}">
                <a14:useLocalDpi xmlns:a14="http://schemas.microsoft.com/office/drawing/2010/main" val="0"/>
              </a:ext>
            </a:extLst>
          </a:blip>
          <a:srcRect l="1751" r="318" b="23382"/>
          <a:stretch/>
        </p:blipFill>
        <p:spPr>
          <a:xfrm>
            <a:off x="1657166" y="187038"/>
            <a:ext cx="5459766" cy="3044435"/>
          </a:xfrm>
          <a:prstGeom prst="rect">
            <a:avLst/>
          </a:prstGeom>
        </p:spPr>
      </p:pic>
      <p:sp>
        <p:nvSpPr>
          <p:cNvPr id="2" name="テキスト ボックス 1">
            <a:extLst>
              <a:ext uri="{FF2B5EF4-FFF2-40B4-BE49-F238E27FC236}">
                <a16:creationId xmlns:a16="http://schemas.microsoft.com/office/drawing/2014/main" id="{E0DE4EDF-DE75-E6FF-EA52-12B5B91B7F68}"/>
              </a:ext>
            </a:extLst>
          </p:cNvPr>
          <p:cNvSpPr txBox="1"/>
          <p:nvPr/>
        </p:nvSpPr>
        <p:spPr>
          <a:xfrm>
            <a:off x="8039476" y="493451"/>
            <a:ext cx="2749471" cy="707886"/>
          </a:xfrm>
          <a:prstGeom prst="rect">
            <a:avLst/>
          </a:prstGeom>
          <a:noFill/>
        </p:spPr>
        <p:txBody>
          <a:bodyPr wrap="none" rtlCol="0">
            <a:spAutoFit/>
          </a:bodyPr>
          <a:lstStyle/>
          <a:p>
            <a:pPr>
              <a:defRPr/>
            </a:pPr>
            <a:r>
              <a:rPr kumimoji="1" lang="ja-JP" altLang="en-US" sz="4000" dirty="0">
                <a:solidFill>
                  <a:prstClr val="black"/>
                </a:solidFill>
                <a:latin typeface="ＭＳ ゴシック" panose="020B0609070205080204" pitchFamily="49" charset="-128"/>
                <a:ea typeface="ＭＳ ゴシック" panose="020B0609070205080204" pitchFamily="49" charset="-128"/>
              </a:rPr>
              <a:t>缶を開けて</a:t>
            </a:r>
            <a:endParaRPr kumimoji="1" lang="en-US" altLang="ja-JP" sz="4000" dirty="0">
              <a:solidFill>
                <a:prstClr val="black"/>
              </a:solidFill>
              <a:latin typeface="ＭＳ ゴシック" panose="020B0609070205080204" pitchFamily="49" charset="-128"/>
              <a:ea typeface="ＭＳ ゴシック" panose="020B0609070205080204" pitchFamily="49" charset="-128"/>
            </a:endParaRPr>
          </a:p>
        </p:txBody>
      </p:sp>
      <p:pic>
        <p:nvPicPr>
          <p:cNvPr id="3" name="図 2" descr="ダイアグラム&#10;&#10;自動的に生成された説明">
            <a:extLst>
              <a:ext uri="{FF2B5EF4-FFF2-40B4-BE49-F238E27FC236}">
                <a16:creationId xmlns:a16="http://schemas.microsoft.com/office/drawing/2014/main" id="{001D684B-252F-404A-0F49-F18537A55AB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500" b="25500" l="44100" r="66000">
                        <a14:foregroundMark x1="49100" y1="25500" x2="51700" y2="25500"/>
                      </a14:backgroundRemoval>
                    </a14:imgEffect>
                  </a14:imgLayer>
                </a14:imgProps>
              </a:ext>
              <a:ext uri="{28A0092B-C50C-407E-A947-70E740481C1C}">
                <a14:useLocalDpi xmlns:a14="http://schemas.microsoft.com/office/drawing/2010/main" val="0"/>
              </a:ext>
            </a:extLst>
          </a:blip>
          <a:srcRect l="41390" r="31237" b="74393"/>
          <a:stretch/>
        </p:blipFill>
        <p:spPr>
          <a:xfrm>
            <a:off x="3812225" y="2447275"/>
            <a:ext cx="383948" cy="359177"/>
          </a:xfrm>
          <a:prstGeom prst="rect">
            <a:avLst/>
          </a:prstGeom>
        </p:spPr>
      </p:pic>
      <p:pic>
        <p:nvPicPr>
          <p:cNvPr id="4" name="図 3" descr="ダイアグラム&#10;&#10;自動的に生成された説明">
            <a:extLst>
              <a:ext uri="{FF2B5EF4-FFF2-40B4-BE49-F238E27FC236}">
                <a16:creationId xmlns:a16="http://schemas.microsoft.com/office/drawing/2014/main" id="{BCB9B35B-9953-01DD-1E61-6D708A68A457}"/>
              </a:ext>
            </a:extLst>
          </p:cNvPr>
          <p:cNvPicPr>
            <a:picLocks noChangeAspect="1"/>
          </p:cNvPicPr>
          <p:nvPr/>
        </p:nvPicPr>
        <p:blipFill rotWithShape="1">
          <a:blip r:embed="rId7">
            <a:extLst>
              <a:ext uri="{28A0092B-C50C-407E-A947-70E740481C1C}">
                <a14:useLocalDpi xmlns:a14="http://schemas.microsoft.com/office/drawing/2010/main" val="0"/>
              </a:ext>
            </a:extLst>
          </a:blip>
          <a:srcRect l="41390" r="31237" b="74393"/>
          <a:stretch/>
        </p:blipFill>
        <p:spPr>
          <a:xfrm>
            <a:off x="3195963" y="26633"/>
            <a:ext cx="398015" cy="372336"/>
          </a:xfrm>
          <a:prstGeom prst="rect">
            <a:avLst/>
          </a:prstGeom>
        </p:spPr>
      </p:pic>
      <p:pic>
        <p:nvPicPr>
          <p:cNvPr id="8" name="図 7" descr="ダイアグラム&#10;&#10;自動的に生成された説明">
            <a:extLst>
              <a:ext uri="{FF2B5EF4-FFF2-40B4-BE49-F238E27FC236}">
                <a16:creationId xmlns:a16="http://schemas.microsoft.com/office/drawing/2014/main" id="{9822E6AB-992F-89C1-AB29-13CDC098FCEB}"/>
              </a:ext>
            </a:extLst>
          </p:cNvPr>
          <p:cNvPicPr>
            <a:picLocks noChangeAspect="1"/>
          </p:cNvPicPr>
          <p:nvPr/>
        </p:nvPicPr>
        <p:blipFill rotWithShape="1">
          <a:blip r:embed="rId7">
            <a:extLst>
              <a:ext uri="{28A0092B-C50C-407E-A947-70E740481C1C}">
                <a14:useLocalDpi xmlns:a14="http://schemas.microsoft.com/office/drawing/2010/main" val="0"/>
              </a:ext>
            </a:extLst>
          </a:blip>
          <a:srcRect l="41390" r="31237" b="74393"/>
          <a:stretch/>
        </p:blipFill>
        <p:spPr>
          <a:xfrm>
            <a:off x="4978894" y="154409"/>
            <a:ext cx="398015" cy="372336"/>
          </a:xfrm>
          <a:prstGeom prst="rect">
            <a:avLst/>
          </a:prstGeom>
        </p:spPr>
      </p:pic>
      <p:pic>
        <p:nvPicPr>
          <p:cNvPr id="9" name="図 8" descr="ダイアグラム&#10;&#10;自動的に生成された説明">
            <a:extLst>
              <a:ext uri="{FF2B5EF4-FFF2-40B4-BE49-F238E27FC236}">
                <a16:creationId xmlns:a16="http://schemas.microsoft.com/office/drawing/2014/main" id="{CE6BDF74-CBFA-B0E2-081E-BF5BA199E6DE}"/>
              </a:ext>
            </a:extLst>
          </p:cNvPr>
          <p:cNvPicPr>
            <a:picLocks noChangeAspect="1"/>
          </p:cNvPicPr>
          <p:nvPr/>
        </p:nvPicPr>
        <p:blipFill rotWithShape="1">
          <a:blip r:embed="rId7">
            <a:extLst>
              <a:ext uri="{28A0092B-C50C-407E-A947-70E740481C1C}">
                <a14:useLocalDpi xmlns:a14="http://schemas.microsoft.com/office/drawing/2010/main" val="0"/>
              </a:ext>
            </a:extLst>
          </a:blip>
          <a:srcRect l="41390" r="31237" b="74393"/>
          <a:stretch/>
        </p:blipFill>
        <p:spPr>
          <a:xfrm>
            <a:off x="7102137" y="304802"/>
            <a:ext cx="550415" cy="514904"/>
          </a:xfrm>
          <a:prstGeom prst="rect">
            <a:avLst/>
          </a:prstGeom>
        </p:spPr>
      </p:pic>
      <p:pic>
        <p:nvPicPr>
          <p:cNvPr id="10" name="図 9" descr="ダイアグラム&#10;&#10;自動的に生成された説明">
            <a:extLst>
              <a:ext uri="{FF2B5EF4-FFF2-40B4-BE49-F238E27FC236}">
                <a16:creationId xmlns:a16="http://schemas.microsoft.com/office/drawing/2014/main" id="{1CCBC06B-9049-D9BC-DAFB-BD57869F6FC1}"/>
              </a:ext>
            </a:extLst>
          </p:cNvPr>
          <p:cNvPicPr>
            <a:picLocks noChangeAspect="1"/>
          </p:cNvPicPr>
          <p:nvPr/>
        </p:nvPicPr>
        <p:blipFill rotWithShape="1">
          <a:blip r:embed="rId7">
            <a:extLst>
              <a:ext uri="{28A0092B-C50C-407E-A947-70E740481C1C}">
                <a14:useLocalDpi xmlns:a14="http://schemas.microsoft.com/office/drawing/2010/main" val="0"/>
              </a:ext>
            </a:extLst>
          </a:blip>
          <a:srcRect l="41390" r="31237" b="74393"/>
          <a:stretch/>
        </p:blipFill>
        <p:spPr>
          <a:xfrm>
            <a:off x="6686368" y="2376090"/>
            <a:ext cx="550415" cy="514904"/>
          </a:xfrm>
          <a:prstGeom prst="rect">
            <a:avLst/>
          </a:prstGeom>
        </p:spPr>
      </p:pic>
      <p:pic>
        <p:nvPicPr>
          <p:cNvPr id="11" name="図 10" descr="ダイアグラム&#10;&#10;自動的に生成された説明">
            <a:extLst>
              <a:ext uri="{FF2B5EF4-FFF2-40B4-BE49-F238E27FC236}">
                <a16:creationId xmlns:a16="http://schemas.microsoft.com/office/drawing/2014/main" id="{3A5590B9-4E5A-EC92-5450-90E885D7F92B}"/>
              </a:ext>
            </a:extLst>
          </p:cNvPr>
          <p:cNvPicPr>
            <a:picLocks noChangeAspect="1"/>
          </p:cNvPicPr>
          <p:nvPr/>
        </p:nvPicPr>
        <p:blipFill rotWithShape="1">
          <a:blip r:embed="rId8">
            <a:extLst>
              <a:ext uri="{BEBA8EAE-BF5A-486C-A8C5-ECC9F3942E4B}">
                <a14:imgProps xmlns:a14="http://schemas.microsoft.com/office/drawing/2010/main">
                  <a14:imgLayer r:embed="rId6">
                    <a14:imgEffect>
                      <a14:backgroundRemoval t="400" b="25000" l="44100" r="68700">
                        <a14:foregroundMark x1="49800" y1="25900" x2="51200" y2="2000"/>
                        <a14:foregroundMark x1="51200" y1="2000" x2="68700" y2="20500"/>
                        <a14:foregroundMark x1="68700" y1="20500" x2="51500" y2="25000"/>
                        <a14:foregroundMark x1="51500" y1="25000" x2="55400" y2="400"/>
                        <a14:foregroundMark x1="55400" y1="400" x2="52900" y2="24600"/>
                        <a14:foregroundMark x1="52900" y1="24600" x2="50700" y2="24600"/>
                      </a14:backgroundRemoval>
                    </a14:imgEffect>
                  </a14:imgLayer>
                </a14:imgProps>
              </a:ext>
              <a:ext uri="{28A0092B-C50C-407E-A947-70E740481C1C}">
                <a14:useLocalDpi xmlns:a14="http://schemas.microsoft.com/office/drawing/2010/main" val="0"/>
              </a:ext>
            </a:extLst>
          </a:blip>
          <a:srcRect l="41390" r="31237" b="74393"/>
          <a:stretch/>
        </p:blipFill>
        <p:spPr>
          <a:xfrm rot="6001074">
            <a:off x="2158088" y="2118638"/>
            <a:ext cx="550415" cy="514904"/>
          </a:xfrm>
          <a:prstGeom prst="rect">
            <a:avLst/>
          </a:prstGeom>
        </p:spPr>
      </p:pic>
      <p:pic>
        <p:nvPicPr>
          <p:cNvPr id="12" name="図 11" descr="ダイアグラム&#10;&#10;自動的に生成された説明">
            <a:extLst>
              <a:ext uri="{FF2B5EF4-FFF2-40B4-BE49-F238E27FC236}">
                <a16:creationId xmlns:a16="http://schemas.microsoft.com/office/drawing/2014/main" id="{04FFE092-BFF6-CC47-2531-19E3CB6933C3}"/>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500" b="25500" l="44100" r="66000">
                        <a14:foregroundMark x1="49100" y1="25500" x2="51700" y2="25500"/>
                      </a14:backgroundRemoval>
                    </a14:imgEffect>
                  </a14:imgLayer>
                </a14:imgProps>
              </a:ext>
              <a:ext uri="{28A0092B-C50C-407E-A947-70E740481C1C}">
                <a14:useLocalDpi xmlns:a14="http://schemas.microsoft.com/office/drawing/2010/main" val="0"/>
              </a:ext>
            </a:extLst>
          </a:blip>
          <a:srcRect l="41390" r="31237" b="74393"/>
          <a:stretch/>
        </p:blipFill>
        <p:spPr>
          <a:xfrm>
            <a:off x="8039476" y="6005372"/>
            <a:ext cx="383948" cy="359177"/>
          </a:xfrm>
          <a:prstGeom prst="rect">
            <a:avLst/>
          </a:prstGeom>
        </p:spPr>
      </p:pic>
      <p:sp>
        <p:nvSpPr>
          <p:cNvPr id="13" name="テキスト ボックス 12">
            <a:extLst>
              <a:ext uri="{FF2B5EF4-FFF2-40B4-BE49-F238E27FC236}">
                <a16:creationId xmlns:a16="http://schemas.microsoft.com/office/drawing/2014/main" id="{710DC5C8-E37F-3731-4922-788EF03D2A98}"/>
              </a:ext>
            </a:extLst>
          </p:cNvPr>
          <p:cNvSpPr txBox="1"/>
          <p:nvPr/>
        </p:nvSpPr>
        <p:spPr>
          <a:xfrm>
            <a:off x="1524000" y="6458235"/>
            <a:ext cx="1584664" cy="369332"/>
          </a:xfrm>
          <a:prstGeom prst="rect">
            <a:avLst/>
          </a:prstGeom>
          <a:noFill/>
        </p:spPr>
        <p:txBody>
          <a:bodyPr wrap="square">
            <a:spAutoFit/>
          </a:bodyPr>
          <a:lstStyle/>
          <a:p>
            <a:pPr>
              <a:defRPr/>
            </a:pPr>
            <a:r>
              <a:rPr lang="en-US" altLang="ja-JP" dirty="0">
                <a:solidFill>
                  <a:prstClr val="black"/>
                </a:solidFill>
                <a:latin typeface="Calibri" panose="020F0502020204030204"/>
                <a:ea typeface="游ゴシック" panose="020B0400000000000000" pitchFamily="50" charset="-128"/>
              </a:rPr>
              <a:t> © 123RF.com</a:t>
            </a:r>
            <a:endParaRPr lang="ja-JP" altLang="en-US" dirty="0">
              <a:solidFill>
                <a:prstClr val="black"/>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4226084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白いバックグラウンドの缶&#10;&#10;低い精度で自動的に生成された説明">
            <a:extLst>
              <a:ext uri="{FF2B5EF4-FFF2-40B4-BE49-F238E27FC236}">
                <a16:creationId xmlns:a16="http://schemas.microsoft.com/office/drawing/2014/main" id="{1BF4BA07-6AEE-5830-C6E2-CFC7C877F2E2}"/>
              </a:ext>
            </a:extLst>
          </p:cNvPr>
          <p:cNvPicPr>
            <a:picLocks noChangeAspect="1"/>
          </p:cNvPicPr>
          <p:nvPr/>
        </p:nvPicPr>
        <p:blipFill rotWithShape="1">
          <a:blip r:embed="rId3">
            <a:extLst>
              <a:ext uri="{28A0092B-C50C-407E-A947-70E740481C1C}">
                <a14:useLocalDpi xmlns:a14="http://schemas.microsoft.com/office/drawing/2010/main" val="0"/>
              </a:ext>
            </a:extLst>
          </a:blip>
          <a:srcRect l="24564" t="1824" r="22426" b="3351"/>
          <a:stretch/>
        </p:blipFill>
        <p:spPr>
          <a:xfrm>
            <a:off x="7765426" y="1821324"/>
            <a:ext cx="4098875" cy="4894628"/>
          </a:xfrm>
          <a:prstGeom prst="rect">
            <a:avLst/>
          </a:prstGeom>
        </p:spPr>
      </p:pic>
      <p:pic>
        <p:nvPicPr>
          <p:cNvPr id="5" name="図 4" descr="カップに入った飲み物&#10;&#10;低い精度で自動的に生成された説明">
            <a:extLst>
              <a:ext uri="{FF2B5EF4-FFF2-40B4-BE49-F238E27FC236}">
                <a16:creationId xmlns:a16="http://schemas.microsoft.com/office/drawing/2014/main" id="{61979C6B-99A7-EFE8-A6A4-5B8EF4B6596D}"/>
              </a:ext>
            </a:extLst>
          </p:cNvPr>
          <p:cNvPicPr>
            <a:picLocks noChangeAspect="1"/>
          </p:cNvPicPr>
          <p:nvPr/>
        </p:nvPicPr>
        <p:blipFill rotWithShape="1">
          <a:blip r:embed="rId4">
            <a:extLst>
              <a:ext uri="{28A0092B-C50C-407E-A947-70E740481C1C}">
                <a14:useLocalDpi xmlns:a14="http://schemas.microsoft.com/office/drawing/2010/main" val="0"/>
              </a:ext>
            </a:extLst>
          </a:blip>
          <a:srcRect l="1751" r="318" b="23382"/>
          <a:stretch/>
        </p:blipFill>
        <p:spPr>
          <a:xfrm>
            <a:off x="1657166" y="187038"/>
            <a:ext cx="5459766" cy="3044435"/>
          </a:xfrm>
          <a:prstGeom prst="rect">
            <a:avLst/>
          </a:prstGeom>
        </p:spPr>
      </p:pic>
      <p:pic>
        <p:nvPicPr>
          <p:cNvPr id="3" name="図 2" descr="カップに入った飲み物&#10;&#10;中程度の精度で自動的に生成された説明">
            <a:extLst>
              <a:ext uri="{FF2B5EF4-FFF2-40B4-BE49-F238E27FC236}">
                <a16:creationId xmlns:a16="http://schemas.microsoft.com/office/drawing/2014/main" id="{72A022D2-4398-99B7-D18C-E6EE9ACE0D7F}"/>
              </a:ext>
            </a:extLst>
          </p:cNvPr>
          <p:cNvPicPr>
            <a:picLocks noChangeAspect="1"/>
          </p:cNvPicPr>
          <p:nvPr/>
        </p:nvPicPr>
        <p:blipFill rotWithShape="1">
          <a:blip r:embed="rId5">
            <a:extLst>
              <a:ext uri="{28A0092B-C50C-407E-A947-70E740481C1C}">
                <a14:useLocalDpi xmlns:a14="http://schemas.microsoft.com/office/drawing/2010/main" val="0"/>
              </a:ext>
            </a:extLst>
          </a:blip>
          <a:srcRect l="15330" t="8026" r="10773" b="7185"/>
          <a:stretch/>
        </p:blipFill>
        <p:spPr>
          <a:xfrm>
            <a:off x="3429829" y="3102744"/>
            <a:ext cx="2098044" cy="3684233"/>
          </a:xfrm>
          <a:prstGeom prst="rect">
            <a:avLst/>
          </a:prstGeom>
        </p:spPr>
      </p:pic>
      <p:pic>
        <p:nvPicPr>
          <p:cNvPr id="2" name="図 1" descr="ダイアグラム&#10;&#10;自動的に生成された説明">
            <a:extLst>
              <a:ext uri="{FF2B5EF4-FFF2-40B4-BE49-F238E27FC236}">
                <a16:creationId xmlns:a16="http://schemas.microsoft.com/office/drawing/2014/main" id="{18D7A818-1E0F-2F4A-69B0-B6F4DC9DF2CF}"/>
              </a:ext>
            </a:extLst>
          </p:cNvPr>
          <p:cNvPicPr>
            <a:picLocks noChangeAspect="1"/>
          </p:cNvPicPr>
          <p:nvPr/>
        </p:nvPicPr>
        <p:blipFill rotWithShape="1">
          <a:blip r:embed="rId6">
            <a:alphaModFix amt="35000"/>
            <a:extLst>
              <a:ext uri="{BEBA8EAE-BF5A-486C-A8C5-ECC9F3942E4B}">
                <a14:imgProps xmlns:a14="http://schemas.microsoft.com/office/drawing/2010/main">
                  <a14:imgLayer r:embed="rId7">
                    <a14:imgEffect>
                      <a14:backgroundRemoval t="2500" b="25500" l="44100" r="66000">
                        <a14:foregroundMark x1="49100" y1="25500" x2="51700" y2="25500"/>
                      </a14:backgroundRemoval>
                    </a14:imgEffect>
                  </a14:imgLayer>
                </a14:imgProps>
              </a:ext>
              <a:ext uri="{28A0092B-C50C-407E-A947-70E740481C1C}">
                <a14:useLocalDpi xmlns:a14="http://schemas.microsoft.com/office/drawing/2010/main" val="0"/>
              </a:ext>
            </a:extLst>
          </a:blip>
          <a:srcRect l="41390" r="31237" b="74393"/>
          <a:stretch/>
        </p:blipFill>
        <p:spPr>
          <a:xfrm>
            <a:off x="3795067" y="6147179"/>
            <a:ext cx="383948" cy="359177"/>
          </a:xfrm>
          <a:prstGeom prst="rect">
            <a:avLst/>
          </a:prstGeom>
        </p:spPr>
      </p:pic>
      <p:pic>
        <p:nvPicPr>
          <p:cNvPr id="4" name="図 3" descr="ダイアグラム&#10;&#10;自動的に生成された説明">
            <a:extLst>
              <a:ext uri="{FF2B5EF4-FFF2-40B4-BE49-F238E27FC236}">
                <a16:creationId xmlns:a16="http://schemas.microsoft.com/office/drawing/2014/main" id="{D3320145-8BF9-90D4-2B8B-2C66EBC7AF20}"/>
              </a:ext>
            </a:extLst>
          </p:cNvPr>
          <p:cNvPicPr>
            <a:picLocks noChangeAspect="1"/>
          </p:cNvPicPr>
          <p:nvPr/>
        </p:nvPicPr>
        <p:blipFill rotWithShape="1">
          <a:blip r:embed="rId6">
            <a:alphaModFix amt="35000"/>
            <a:extLst>
              <a:ext uri="{BEBA8EAE-BF5A-486C-A8C5-ECC9F3942E4B}">
                <a14:imgProps xmlns:a14="http://schemas.microsoft.com/office/drawing/2010/main">
                  <a14:imgLayer r:embed="rId7">
                    <a14:imgEffect>
                      <a14:backgroundRemoval t="2500" b="25500" l="44100" r="66000">
                        <a14:foregroundMark x1="49100" y1="25500" x2="51700" y2="25500"/>
                      </a14:backgroundRemoval>
                    </a14:imgEffect>
                  </a14:imgLayer>
                </a14:imgProps>
              </a:ext>
              <a:ext uri="{28A0092B-C50C-407E-A947-70E740481C1C}">
                <a14:useLocalDpi xmlns:a14="http://schemas.microsoft.com/office/drawing/2010/main" val="0"/>
              </a:ext>
            </a:extLst>
          </a:blip>
          <a:srcRect l="41390" r="31237" b="74393"/>
          <a:stretch/>
        </p:blipFill>
        <p:spPr>
          <a:xfrm>
            <a:off x="4631048" y="6219677"/>
            <a:ext cx="383948" cy="359177"/>
          </a:xfrm>
          <a:prstGeom prst="rect">
            <a:avLst/>
          </a:prstGeom>
        </p:spPr>
      </p:pic>
      <p:pic>
        <p:nvPicPr>
          <p:cNvPr id="8" name="図 7" descr="ダイアグラム&#10;&#10;自動的に生成された説明">
            <a:extLst>
              <a:ext uri="{FF2B5EF4-FFF2-40B4-BE49-F238E27FC236}">
                <a16:creationId xmlns:a16="http://schemas.microsoft.com/office/drawing/2014/main" id="{4FA2061E-2B2D-5D40-ABBC-A5A52D1758AB}"/>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2500" b="25500" l="44100" r="66000">
                        <a14:foregroundMark x1="49100" y1="25500" x2="51700" y2="25500"/>
                      </a14:backgroundRemoval>
                    </a14:imgEffect>
                  </a14:imgLayer>
                </a14:imgProps>
              </a:ext>
              <a:ext uri="{28A0092B-C50C-407E-A947-70E740481C1C}">
                <a14:useLocalDpi xmlns:a14="http://schemas.microsoft.com/office/drawing/2010/main" val="0"/>
              </a:ext>
            </a:extLst>
          </a:blip>
          <a:srcRect l="41390" r="31237" b="74393"/>
          <a:stretch/>
        </p:blipFill>
        <p:spPr>
          <a:xfrm>
            <a:off x="3812225" y="2447275"/>
            <a:ext cx="383948" cy="359177"/>
          </a:xfrm>
          <a:prstGeom prst="rect">
            <a:avLst/>
          </a:prstGeom>
        </p:spPr>
      </p:pic>
      <p:pic>
        <p:nvPicPr>
          <p:cNvPr id="10" name="図 9" descr="ダイアグラム&#10;&#10;自動的に生成された説明">
            <a:extLst>
              <a:ext uri="{FF2B5EF4-FFF2-40B4-BE49-F238E27FC236}">
                <a16:creationId xmlns:a16="http://schemas.microsoft.com/office/drawing/2014/main" id="{7EDE1F7E-E7D2-D5F2-8437-759883908CF8}"/>
              </a:ext>
            </a:extLst>
          </p:cNvPr>
          <p:cNvPicPr>
            <a:picLocks noChangeAspect="1"/>
          </p:cNvPicPr>
          <p:nvPr/>
        </p:nvPicPr>
        <p:blipFill rotWithShape="1">
          <a:blip r:embed="rId8">
            <a:extLst>
              <a:ext uri="{28A0092B-C50C-407E-A947-70E740481C1C}">
                <a14:useLocalDpi xmlns:a14="http://schemas.microsoft.com/office/drawing/2010/main" val="0"/>
              </a:ext>
            </a:extLst>
          </a:blip>
          <a:srcRect l="41390" r="31237" b="74393"/>
          <a:stretch/>
        </p:blipFill>
        <p:spPr>
          <a:xfrm>
            <a:off x="3195963" y="26633"/>
            <a:ext cx="398015" cy="372336"/>
          </a:xfrm>
          <a:prstGeom prst="rect">
            <a:avLst/>
          </a:prstGeom>
        </p:spPr>
      </p:pic>
      <p:pic>
        <p:nvPicPr>
          <p:cNvPr id="11" name="図 10" descr="ダイアグラム&#10;&#10;自動的に生成された説明">
            <a:extLst>
              <a:ext uri="{FF2B5EF4-FFF2-40B4-BE49-F238E27FC236}">
                <a16:creationId xmlns:a16="http://schemas.microsoft.com/office/drawing/2014/main" id="{C96CFCAC-CD1B-8FF1-D61E-62659797A34A}"/>
              </a:ext>
            </a:extLst>
          </p:cNvPr>
          <p:cNvPicPr>
            <a:picLocks noChangeAspect="1"/>
          </p:cNvPicPr>
          <p:nvPr/>
        </p:nvPicPr>
        <p:blipFill rotWithShape="1">
          <a:blip r:embed="rId8">
            <a:extLst>
              <a:ext uri="{28A0092B-C50C-407E-A947-70E740481C1C}">
                <a14:useLocalDpi xmlns:a14="http://schemas.microsoft.com/office/drawing/2010/main" val="0"/>
              </a:ext>
            </a:extLst>
          </a:blip>
          <a:srcRect l="41390" r="31237" b="74393"/>
          <a:stretch/>
        </p:blipFill>
        <p:spPr>
          <a:xfrm>
            <a:off x="4978894" y="154409"/>
            <a:ext cx="398015" cy="372336"/>
          </a:xfrm>
          <a:prstGeom prst="rect">
            <a:avLst/>
          </a:prstGeom>
        </p:spPr>
      </p:pic>
      <p:pic>
        <p:nvPicPr>
          <p:cNvPr id="12" name="図 11" descr="ダイアグラム&#10;&#10;自動的に生成された説明">
            <a:extLst>
              <a:ext uri="{FF2B5EF4-FFF2-40B4-BE49-F238E27FC236}">
                <a16:creationId xmlns:a16="http://schemas.microsoft.com/office/drawing/2014/main" id="{524ED1F4-2400-5CE4-56C4-1106BD8932D9}"/>
              </a:ext>
            </a:extLst>
          </p:cNvPr>
          <p:cNvPicPr>
            <a:picLocks noChangeAspect="1"/>
          </p:cNvPicPr>
          <p:nvPr/>
        </p:nvPicPr>
        <p:blipFill rotWithShape="1">
          <a:blip r:embed="rId8">
            <a:extLst>
              <a:ext uri="{28A0092B-C50C-407E-A947-70E740481C1C}">
                <a14:useLocalDpi xmlns:a14="http://schemas.microsoft.com/office/drawing/2010/main" val="0"/>
              </a:ext>
            </a:extLst>
          </a:blip>
          <a:srcRect l="41390" r="31237" b="74393"/>
          <a:stretch/>
        </p:blipFill>
        <p:spPr>
          <a:xfrm>
            <a:off x="7102137" y="304802"/>
            <a:ext cx="550415" cy="514904"/>
          </a:xfrm>
          <a:prstGeom prst="rect">
            <a:avLst/>
          </a:prstGeom>
        </p:spPr>
      </p:pic>
      <p:pic>
        <p:nvPicPr>
          <p:cNvPr id="13" name="図 12" descr="ダイアグラム&#10;&#10;自動的に生成された説明">
            <a:extLst>
              <a:ext uri="{FF2B5EF4-FFF2-40B4-BE49-F238E27FC236}">
                <a16:creationId xmlns:a16="http://schemas.microsoft.com/office/drawing/2014/main" id="{AD54DB4D-E119-48A5-EEB0-3C890436AFCC}"/>
              </a:ext>
            </a:extLst>
          </p:cNvPr>
          <p:cNvPicPr>
            <a:picLocks noChangeAspect="1"/>
          </p:cNvPicPr>
          <p:nvPr/>
        </p:nvPicPr>
        <p:blipFill rotWithShape="1">
          <a:blip r:embed="rId8">
            <a:extLst>
              <a:ext uri="{28A0092B-C50C-407E-A947-70E740481C1C}">
                <a14:useLocalDpi xmlns:a14="http://schemas.microsoft.com/office/drawing/2010/main" val="0"/>
              </a:ext>
            </a:extLst>
          </a:blip>
          <a:srcRect l="41390" r="31237" b="74393"/>
          <a:stretch/>
        </p:blipFill>
        <p:spPr>
          <a:xfrm>
            <a:off x="6686368" y="2376090"/>
            <a:ext cx="550415" cy="514904"/>
          </a:xfrm>
          <a:prstGeom prst="rect">
            <a:avLst/>
          </a:prstGeom>
        </p:spPr>
      </p:pic>
      <p:pic>
        <p:nvPicPr>
          <p:cNvPr id="14" name="図 13" descr="ダイアグラム&#10;&#10;自動的に生成された説明">
            <a:extLst>
              <a:ext uri="{FF2B5EF4-FFF2-40B4-BE49-F238E27FC236}">
                <a16:creationId xmlns:a16="http://schemas.microsoft.com/office/drawing/2014/main" id="{D008CA68-CC62-30EE-E7A8-2730C2B48554}"/>
              </a:ext>
            </a:extLst>
          </p:cNvPr>
          <p:cNvPicPr>
            <a:picLocks noChangeAspect="1"/>
          </p:cNvPicPr>
          <p:nvPr/>
        </p:nvPicPr>
        <p:blipFill rotWithShape="1">
          <a:blip r:embed="rId9">
            <a:extLst>
              <a:ext uri="{BEBA8EAE-BF5A-486C-A8C5-ECC9F3942E4B}">
                <a14:imgProps xmlns:a14="http://schemas.microsoft.com/office/drawing/2010/main">
                  <a14:imgLayer r:embed="rId7">
                    <a14:imgEffect>
                      <a14:backgroundRemoval t="400" b="25000" l="44100" r="68700">
                        <a14:foregroundMark x1="49800" y1="25900" x2="51200" y2="2000"/>
                        <a14:foregroundMark x1="51200" y1="2000" x2="68700" y2="20500"/>
                        <a14:foregroundMark x1="68700" y1="20500" x2="51500" y2="25000"/>
                        <a14:foregroundMark x1="51500" y1="25000" x2="55400" y2="400"/>
                        <a14:foregroundMark x1="55400" y1="400" x2="52900" y2="24600"/>
                        <a14:foregroundMark x1="52900" y1="24600" x2="50700" y2="24600"/>
                      </a14:backgroundRemoval>
                    </a14:imgEffect>
                  </a14:imgLayer>
                </a14:imgProps>
              </a:ext>
              <a:ext uri="{28A0092B-C50C-407E-A947-70E740481C1C}">
                <a14:useLocalDpi xmlns:a14="http://schemas.microsoft.com/office/drawing/2010/main" val="0"/>
              </a:ext>
            </a:extLst>
          </a:blip>
          <a:srcRect l="41390" r="31237" b="74393"/>
          <a:stretch/>
        </p:blipFill>
        <p:spPr>
          <a:xfrm rot="6001074">
            <a:off x="2158088" y="2118638"/>
            <a:ext cx="550415" cy="514904"/>
          </a:xfrm>
          <a:prstGeom prst="rect">
            <a:avLst/>
          </a:prstGeom>
        </p:spPr>
      </p:pic>
      <p:pic>
        <p:nvPicPr>
          <p:cNvPr id="15" name="図 14" descr="ダイアグラム&#10;&#10;自動的に生成された説明">
            <a:extLst>
              <a:ext uri="{FF2B5EF4-FFF2-40B4-BE49-F238E27FC236}">
                <a16:creationId xmlns:a16="http://schemas.microsoft.com/office/drawing/2014/main" id="{F5978317-4EFE-6176-53A2-546B1C691CFC}"/>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2500" b="25500" l="44100" r="66000">
                        <a14:foregroundMark x1="49100" y1="25500" x2="51700" y2="25500"/>
                      </a14:backgroundRemoval>
                    </a14:imgEffect>
                  </a14:imgLayer>
                </a14:imgProps>
              </a:ext>
              <a:ext uri="{28A0092B-C50C-407E-A947-70E740481C1C}">
                <a14:useLocalDpi xmlns:a14="http://schemas.microsoft.com/office/drawing/2010/main" val="0"/>
              </a:ext>
            </a:extLst>
          </a:blip>
          <a:srcRect l="41390" r="31237" b="74393"/>
          <a:stretch/>
        </p:blipFill>
        <p:spPr>
          <a:xfrm>
            <a:off x="8039476" y="6005372"/>
            <a:ext cx="383948" cy="359177"/>
          </a:xfrm>
          <a:prstGeom prst="rect">
            <a:avLst/>
          </a:prstGeom>
        </p:spPr>
      </p:pic>
      <p:sp>
        <p:nvSpPr>
          <p:cNvPr id="16" name="テキスト ボックス 15">
            <a:extLst>
              <a:ext uri="{FF2B5EF4-FFF2-40B4-BE49-F238E27FC236}">
                <a16:creationId xmlns:a16="http://schemas.microsoft.com/office/drawing/2014/main" id="{F735F04A-F06F-51B8-E6FD-84522CBD91D5}"/>
              </a:ext>
            </a:extLst>
          </p:cNvPr>
          <p:cNvSpPr txBox="1"/>
          <p:nvPr/>
        </p:nvSpPr>
        <p:spPr>
          <a:xfrm>
            <a:off x="1524000" y="6458235"/>
            <a:ext cx="1584664" cy="369332"/>
          </a:xfrm>
          <a:prstGeom prst="rect">
            <a:avLst/>
          </a:prstGeom>
          <a:noFill/>
        </p:spPr>
        <p:txBody>
          <a:bodyPr wrap="square">
            <a:spAutoFit/>
          </a:bodyPr>
          <a:lstStyle/>
          <a:p>
            <a:pPr>
              <a:defRPr/>
            </a:pPr>
            <a:r>
              <a:rPr lang="en-US" altLang="ja-JP" dirty="0">
                <a:solidFill>
                  <a:prstClr val="black"/>
                </a:solidFill>
                <a:latin typeface="Calibri" panose="020F0502020204030204"/>
                <a:ea typeface="游ゴシック" panose="020B0400000000000000" pitchFamily="50" charset="-128"/>
              </a:rPr>
              <a:t> © 123RF.com</a:t>
            </a:r>
            <a:endParaRPr lang="ja-JP" altLang="en-US" dirty="0">
              <a:solidFill>
                <a:prstClr val="black"/>
              </a:solidFill>
              <a:latin typeface="Calibri" panose="020F0502020204030204"/>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A73C738E-BB7D-0770-2240-78248AAE2BB4}"/>
              </a:ext>
            </a:extLst>
          </p:cNvPr>
          <p:cNvSpPr txBox="1"/>
          <p:nvPr/>
        </p:nvSpPr>
        <p:spPr>
          <a:xfrm>
            <a:off x="7761660" y="320314"/>
            <a:ext cx="4134465" cy="1384995"/>
          </a:xfrm>
          <a:prstGeom prst="rect">
            <a:avLst/>
          </a:prstGeom>
          <a:noFill/>
        </p:spPr>
        <p:txBody>
          <a:bodyPr wrap="none" rtlCol="0">
            <a:spAutoFit/>
          </a:bodyPr>
          <a:lstStyle/>
          <a:p>
            <a:pPr>
              <a:defRPr/>
            </a:pPr>
            <a:r>
              <a:rPr kumimoji="1" lang="ja-JP" altLang="en-US" sz="2800" dirty="0">
                <a:solidFill>
                  <a:prstClr val="black"/>
                </a:solidFill>
                <a:latin typeface="ＭＳ ゴシック" panose="020B0609070205080204" pitchFamily="49" charset="-128"/>
                <a:ea typeface="ＭＳ ゴシック" panose="020B0609070205080204" pitchFamily="49" charset="-128"/>
              </a:rPr>
              <a:t>舐めたスプーンを奥まで</a:t>
            </a:r>
            <a:endParaRPr kumimoji="1" lang="en-US" altLang="ja-JP" sz="2800" dirty="0">
              <a:solidFill>
                <a:prstClr val="black"/>
              </a:solidFill>
              <a:latin typeface="ＭＳ ゴシック" panose="020B0609070205080204" pitchFamily="49" charset="-128"/>
              <a:ea typeface="ＭＳ ゴシック" panose="020B0609070205080204" pitchFamily="49" charset="-128"/>
            </a:endParaRPr>
          </a:p>
          <a:p>
            <a:pPr>
              <a:defRPr/>
            </a:pPr>
            <a:r>
              <a:rPr kumimoji="1" lang="ja-JP" altLang="en-US" sz="2800" dirty="0">
                <a:solidFill>
                  <a:prstClr val="black"/>
                </a:solidFill>
                <a:latin typeface="ＭＳ ゴシック" panose="020B0609070205080204" pitchFamily="49" charset="-128"/>
                <a:ea typeface="ＭＳ ゴシック" panose="020B0609070205080204" pitchFamily="49" charset="-128"/>
              </a:rPr>
              <a:t>入れると、缶の底まで</a:t>
            </a:r>
            <a:endParaRPr kumimoji="1" lang="en-US" altLang="ja-JP" sz="2800" dirty="0">
              <a:solidFill>
                <a:prstClr val="black"/>
              </a:solidFill>
              <a:latin typeface="ＭＳ ゴシック" panose="020B0609070205080204" pitchFamily="49" charset="-128"/>
              <a:ea typeface="ＭＳ ゴシック" panose="020B0609070205080204" pitchFamily="49" charset="-128"/>
            </a:endParaRPr>
          </a:p>
          <a:p>
            <a:pPr>
              <a:defRPr/>
            </a:pPr>
            <a:r>
              <a:rPr kumimoji="1" lang="ja-JP" altLang="en-US" sz="2800" dirty="0">
                <a:solidFill>
                  <a:prstClr val="black"/>
                </a:solidFill>
                <a:latin typeface="ＭＳ ゴシック" panose="020B0609070205080204" pitchFamily="49" charset="-128"/>
                <a:ea typeface="ＭＳ ゴシック" panose="020B0609070205080204" pitchFamily="49" charset="-128"/>
              </a:rPr>
              <a:t>カビなどの菌が届きます</a:t>
            </a:r>
            <a:endParaRPr kumimoji="1" lang="en-US" altLang="ja-JP" sz="2800" dirty="0">
              <a:solidFill>
                <a:prstClr val="black"/>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183883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白いバックグラウンドの缶&#10;&#10;低い精度で自動的に生成された説明">
            <a:extLst>
              <a:ext uri="{FF2B5EF4-FFF2-40B4-BE49-F238E27FC236}">
                <a16:creationId xmlns:a16="http://schemas.microsoft.com/office/drawing/2014/main" id="{1BF4BA07-6AEE-5830-C6E2-CFC7C877F2E2}"/>
              </a:ext>
            </a:extLst>
          </p:cNvPr>
          <p:cNvPicPr>
            <a:picLocks noChangeAspect="1"/>
          </p:cNvPicPr>
          <p:nvPr/>
        </p:nvPicPr>
        <p:blipFill rotWithShape="1">
          <a:blip r:embed="rId3">
            <a:extLst>
              <a:ext uri="{28A0092B-C50C-407E-A947-70E740481C1C}">
                <a14:useLocalDpi xmlns:a14="http://schemas.microsoft.com/office/drawing/2010/main" val="0"/>
              </a:ext>
            </a:extLst>
          </a:blip>
          <a:srcRect l="24564" t="1824" r="22426" b="3351"/>
          <a:stretch/>
        </p:blipFill>
        <p:spPr>
          <a:xfrm>
            <a:off x="7765429" y="1821324"/>
            <a:ext cx="4098875" cy="4894628"/>
          </a:xfrm>
          <a:prstGeom prst="rect">
            <a:avLst/>
          </a:prstGeom>
        </p:spPr>
      </p:pic>
      <p:pic>
        <p:nvPicPr>
          <p:cNvPr id="5" name="図 4" descr="カップに入った飲み物&#10;&#10;低い精度で自動的に生成された説明">
            <a:extLst>
              <a:ext uri="{FF2B5EF4-FFF2-40B4-BE49-F238E27FC236}">
                <a16:creationId xmlns:a16="http://schemas.microsoft.com/office/drawing/2014/main" id="{61979C6B-99A7-EFE8-A6A4-5B8EF4B6596D}"/>
              </a:ext>
            </a:extLst>
          </p:cNvPr>
          <p:cNvPicPr>
            <a:picLocks noChangeAspect="1"/>
          </p:cNvPicPr>
          <p:nvPr/>
        </p:nvPicPr>
        <p:blipFill rotWithShape="1">
          <a:blip r:embed="rId4">
            <a:extLst>
              <a:ext uri="{28A0092B-C50C-407E-A947-70E740481C1C}">
                <a14:useLocalDpi xmlns:a14="http://schemas.microsoft.com/office/drawing/2010/main" val="0"/>
              </a:ext>
            </a:extLst>
          </a:blip>
          <a:srcRect l="1751" r="318" b="23382"/>
          <a:stretch/>
        </p:blipFill>
        <p:spPr>
          <a:xfrm>
            <a:off x="1657166" y="187038"/>
            <a:ext cx="5459766" cy="3044435"/>
          </a:xfrm>
          <a:prstGeom prst="rect">
            <a:avLst/>
          </a:prstGeom>
        </p:spPr>
      </p:pic>
      <p:pic>
        <p:nvPicPr>
          <p:cNvPr id="3" name="図 2" descr="カップに入った飲み物&#10;&#10;中程度の精度で自動的に生成された説明">
            <a:extLst>
              <a:ext uri="{FF2B5EF4-FFF2-40B4-BE49-F238E27FC236}">
                <a16:creationId xmlns:a16="http://schemas.microsoft.com/office/drawing/2014/main" id="{72A022D2-4398-99B7-D18C-E6EE9ACE0D7F}"/>
              </a:ext>
            </a:extLst>
          </p:cNvPr>
          <p:cNvPicPr>
            <a:picLocks noChangeAspect="1"/>
          </p:cNvPicPr>
          <p:nvPr/>
        </p:nvPicPr>
        <p:blipFill rotWithShape="1">
          <a:blip r:embed="rId5">
            <a:extLst>
              <a:ext uri="{28A0092B-C50C-407E-A947-70E740481C1C}">
                <a14:useLocalDpi xmlns:a14="http://schemas.microsoft.com/office/drawing/2010/main" val="0"/>
              </a:ext>
            </a:extLst>
          </a:blip>
          <a:srcRect l="15330" t="8026" r="10773" b="7185"/>
          <a:stretch/>
        </p:blipFill>
        <p:spPr>
          <a:xfrm>
            <a:off x="3429829" y="3102744"/>
            <a:ext cx="2098044" cy="3684233"/>
          </a:xfrm>
          <a:prstGeom prst="rect">
            <a:avLst/>
          </a:prstGeom>
        </p:spPr>
      </p:pic>
      <p:sp>
        <p:nvSpPr>
          <p:cNvPr id="6" name="テキスト ボックス 5">
            <a:extLst>
              <a:ext uri="{FF2B5EF4-FFF2-40B4-BE49-F238E27FC236}">
                <a16:creationId xmlns:a16="http://schemas.microsoft.com/office/drawing/2014/main" id="{F7A68C6F-927F-7B48-33BF-4126732435D0}"/>
              </a:ext>
            </a:extLst>
          </p:cNvPr>
          <p:cNvSpPr txBox="1"/>
          <p:nvPr/>
        </p:nvSpPr>
        <p:spPr>
          <a:xfrm>
            <a:off x="1524000" y="6458235"/>
            <a:ext cx="1584664" cy="369332"/>
          </a:xfrm>
          <a:prstGeom prst="rect">
            <a:avLst/>
          </a:prstGeom>
          <a:noFill/>
        </p:spPr>
        <p:txBody>
          <a:bodyPr wrap="square">
            <a:spAutoFit/>
          </a:bodyPr>
          <a:lstStyle/>
          <a:p>
            <a:pPr>
              <a:defRPr/>
            </a:pPr>
            <a:r>
              <a:rPr lang="en-US" altLang="ja-JP" dirty="0">
                <a:solidFill>
                  <a:prstClr val="black"/>
                </a:solidFill>
                <a:latin typeface="Calibri" panose="020F0502020204030204"/>
                <a:ea typeface="游ゴシック" panose="020B0400000000000000" pitchFamily="50" charset="-128"/>
              </a:rPr>
              <a:t> © 123RF.com</a:t>
            </a:r>
            <a:endParaRPr lang="ja-JP" altLang="en-US" dirty="0">
              <a:solidFill>
                <a:prstClr val="black"/>
              </a:solidFill>
              <a:latin typeface="Calibri" panose="020F0502020204030204"/>
              <a:ea typeface="游ゴシック" panose="020B0400000000000000" pitchFamily="50" charset="-128"/>
            </a:endParaRPr>
          </a:p>
        </p:txBody>
      </p:sp>
      <p:sp>
        <p:nvSpPr>
          <p:cNvPr id="4" name="テキスト ボックス 3">
            <a:extLst>
              <a:ext uri="{FF2B5EF4-FFF2-40B4-BE49-F238E27FC236}">
                <a16:creationId xmlns:a16="http://schemas.microsoft.com/office/drawing/2014/main" id="{779CE527-1C24-88C1-5983-68ED9B5D8D37}"/>
              </a:ext>
            </a:extLst>
          </p:cNvPr>
          <p:cNvSpPr txBox="1"/>
          <p:nvPr/>
        </p:nvSpPr>
        <p:spPr>
          <a:xfrm>
            <a:off x="5458907" y="4731970"/>
            <a:ext cx="2836984" cy="1938992"/>
          </a:xfrm>
          <a:prstGeom prst="rect">
            <a:avLst/>
          </a:prstGeom>
          <a:noFill/>
        </p:spPr>
        <p:txBody>
          <a:bodyPr wrap="square" rtlCol="0">
            <a:spAutoFit/>
          </a:bodyPr>
          <a:lstStyle/>
          <a:p>
            <a:r>
              <a:rPr kumimoji="1" lang="ja-JP" altLang="en-US" sz="2400" b="1" dirty="0">
                <a:latin typeface="ＭＳ ゴシック" panose="020B0609070205080204" pitchFamily="49" charset="-128"/>
                <a:ea typeface="ＭＳ ゴシック" panose="020B0609070205080204" pitchFamily="49" charset="-128"/>
              </a:rPr>
              <a:t>トウモロコシの</a:t>
            </a:r>
            <a:endParaRPr kumimoji="1" lang="en-US" altLang="ja-JP" sz="2400" b="1" dirty="0">
              <a:latin typeface="ＭＳ ゴシック" panose="020B0609070205080204" pitchFamily="49" charset="-128"/>
              <a:ea typeface="ＭＳ ゴシック" panose="020B0609070205080204" pitchFamily="49" charset="-128"/>
            </a:endParaRPr>
          </a:p>
          <a:p>
            <a:r>
              <a:rPr kumimoji="1" lang="ja-JP" altLang="en-US" sz="2400" b="1" dirty="0">
                <a:latin typeface="ＭＳ ゴシック" panose="020B0609070205080204" pitchFamily="49" charset="-128"/>
                <a:ea typeface="ＭＳ ゴシック" panose="020B0609070205080204" pitchFamily="49" charset="-128"/>
              </a:rPr>
              <a:t>　一つ一つが</a:t>
            </a:r>
            <a:endParaRPr kumimoji="1" lang="en-US" altLang="ja-JP" sz="2400" b="1" dirty="0">
              <a:latin typeface="ＭＳ ゴシック" panose="020B0609070205080204" pitchFamily="49" charset="-128"/>
              <a:ea typeface="ＭＳ ゴシック" panose="020B0609070205080204" pitchFamily="49" charset="-128"/>
            </a:endParaRPr>
          </a:p>
          <a:p>
            <a:r>
              <a:rPr kumimoji="1" lang="ja-JP" altLang="en-US" sz="2400" b="1" dirty="0">
                <a:latin typeface="ＭＳ ゴシック" panose="020B0609070205080204" pitchFamily="49" charset="-128"/>
                <a:ea typeface="ＭＳ ゴシック" panose="020B0609070205080204" pitchFamily="49" charset="-128"/>
              </a:rPr>
              <a:t>　子宮頸部の</a:t>
            </a:r>
            <a:endParaRPr kumimoji="1" lang="en-US" altLang="ja-JP" sz="2400" b="1" dirty="0">
              <a:latin typeface="ＭＳ ゴシック" panose="020B0609070205080204" pitchFamily="49" charset="-128"/>
              <a:ea typeface="ＭＳ ゴシック" panose="020B0609070205080204" pitchFamily="49" charset="-128"/>
            </a:endParaRPr>
          </a:p>
          <a:p>
            <a:r>
              <a:rPr kumimoji="1" lang="ja-JP" altLang="en-US" sz="2400" b="1" dirty="0">
                <a:latin typeface="ＭＳ ゴシック" panose="020B0609070205080204" pitchFamily="49" charset="-128"/>
                <a:ea typeface="ＭＳ ゴシック" panose="020B0609070205080204" pitchFamily="49" charset="-128"/>
              </a:rPr>
              <a:t>　細胞と思って</a:t>
            </a:r>
            <a:endParaRPr kumimoji="1" lang="en-US" altLang="ja-JP" sz="2400" b="1" dirty="0">
              <a:latin typeface="ＭＳ ゴシック" panose="020B0609070205080204" pitchFamily="49" charset="-128"/>
              <a:ea typeface="ＭＳ ゴシック" panose="020B0609070205080204" pitchFamily="49" charset="-128"/>
            </a:endParaRPr>
          </a:p>
          <a:p>
            <a:r>
              <a:rPr kumimoji="1" lang="ja-JP" altLang="en-US" sz="2400" b="1" dirty="0">
                <a:latin typeface="ＭＳ ゴシック" panose="020B0609070205080204" pitchFamily="49" charset="-128"/>
                <a:ea typeface="ＭＳ ゴシック" panose="020B0609070205080204" pitchFamily="49" charset="-128"/>
              </a:rPr>
              <a:t>　下さい。</a:t>
            </a:r>
          </a:p>
        </p:txBody>
      </p:sp>
      <p:sp>
        <p:nvSpPr>
          <p:cNvPr id="8" name="テキスト ボックス 7">
            <a:extLst>
              <a:ext uri="{FF2B5EF4-FFF2-40B4-BE49-F238E27FC236}">
                <a16:creationId xmlns:a16="http://schemas.microsoft.com/office/drawing/2014/main" id="{7F82F388-C179-0F33-736A-88F6D6565B06}"/>
              </a:ext>
            </a:extLst>
          </p:cNvPr>
          <p:cNvSpPr txBox="1"/>
          <p:nvPr/>
        </p:nvSpPr>
        <p:spPr>
          <a:xfrm>
            <a:off x="176463" y="4020541"/>
            <a:ext cx="3253365" cy="2308324"/>
          </a:xfrm>
          <a:prstGeom prst="rect">
            <a:avLst/>
          </a:prstGeom>
          <a:noFill/>
        </p:spPr>
        <p:txBody>
          <a:bodyPr wrap="square" rtlCol="0">
            <a:spAutoFit/>
          </a:bodyPr>
          <a:lstStyle/>
          <a:p>
            <a:r>
              <a:rPr kumimoji="1" lang="ja-JP" altLang="en-US" sz="2400" b="1" dirty="0">
                <a:latin typeface="ＭＳ ゴシック" panose="020B0609070205080204" pitchFamily="49" charset="-128"/>
                <a:ea typeface="ＭＳ ゴシック" panose="020B0609070205080204" pitchFamily="49" charset="-128"/>
              </a:rPr>
              <a:t>舐めたスプーンに付着した菌が缶の底まで届くと、トウモロコシは</a:t>
            </a:r>
            <a:endParaRPr kumimoji="1" lang="en-US" altLang="ja-JP" sz="2400" b="1" dirty="0">
              <a:latin typeface="ＭＳ ゴシック" panose="020B0609070205080204" pitchFamily="49" charset="-128"/>
              <a:ea typeface="ＭＳ ゴシック" panose="020B0609070205080204" pitchFamily="49" charset="-128"/>
            </a:endParaRPr>
          </a:p>
          <a:p>
            <a:r>
              <a:rPr kumimoji="1" lang="ja-JP" altLang="en-US" sz="2400" b="1" dirty="0">
                <a:latin typeface="ＭＳ ゴシック" panose="020B0609070205080204" pitchFamily="49" charset="-128"/>
                <a:ea typeface="ＭＳ ゴシック" panose="020B0609070205080204" pitchFamily="49" charset="-128"/>
              </a:rPr>
              <a:t>無菌状態ではなくなる。</a:t>
            </a:r>
            <a:endParaRPr kumimoji="1" lang="en-US" altLang="ja-JP" sz="2400" b="1" dirty="0">
              <a:latin typeface="ＭＳ ゴシック" panose="020B0609070205080204" pitchFamily="49" charset="-128"/>
              <a:ea typeface="ＭＳ ゴシック" panose="020B0609070205080204" pitchFamily="49" charset="-128"/>
            </a:endParaRPr>
          </a:p>
          <a:p>
            <a:r>
              <a:rPr kumimoji="1" lang="ja-JP" altLang="en-US" sz="2400" b="1" dirty="0">
                <a:latin typeface="ＭＳ ゴシック" panose="020B0609070205080204" pitchFamily="49" charset="-128"/>
                <a:ea typeface="ＭＳ ゴシック" panose="020B0609070205080204" pitchFamily="49" charset="-128"/>
              </a:rPr>
              <a:t>カビが生えたり</a:t>
            </a:r>
            <a:endParaRPr kumimoji="1" lang="en-US" altLang="ja-JP" sz="2400" b="1" dirty="0">
              <a:latin typeface="ＭＳ ゴシック" panose="020B0609070205080204" pitchFamily="49" charset="-128"/>
              <a:ea typeface="ＭＳ ゴシック" panose="020B0609070205080204" pitchFamily="49" charset="-128"/>
            </a:endParaRPr>
          </a:p>
          <a:p>
            <a:r>
              <a:rPr kumimoji="1" lang="ja-JP" altLang="en-US" sz="2400" b="1" dirty="0">
                <a:latin typeface="ＭＳ ゴシック" panose="020B0609070205080204" pitchFamily="49" charset="-128"/>
                <a:ea typeface="ＭＳ ゴシック" panose="020B0609070205080204" pitchFamily="49" charset="-128"/>
              </a:rPr>
              <a:t>腐ったりする。</a:t>
            </a:r>
          </a:p>
        </p:txBody>
      </p:sp>
      <p:sp>
        <p:nvSpPr>
          <p:cNvPr id="9" name="テキスト ボックス 8">
            <a:extLst>
              <a:ext uri="{FF2B5EF4-FFF2-40B4-BE49-F238E27FC236}">
                <a16:creationId xmlns:a16="http://schemas.microsoft.com/office/drawing/2014/main" id="{BA20C1B2-6AB8-5E69-3410-48DBD56AC276}"/>
              </a:ext>
            </a:extLst>
          </p:cNvPr>
          <p:cNvSpPr txBox="1"/>
          <p:nvPr/>
        </p:nvSpPr>
        <p:spPr>
          <a:xfrm>
            <a:off x="7745618" y="320314"/>
            <a:ext cx="4134465" cy="1384995"/>
          </a:xfrm>
          <a:prstGeom prst="rect">
            <a:avLst/>
          </a:prstGeom>
          <a:noFill/>
        </p:spPr>
        <p:txBody>
          <a:bodyPr wrap="none" rtlCol="0">
            <a:spAutoFit/>
          </a:bodyPr>
          <a:lstStyle/>
          <a:p>
            <a:pPr>
              <a:defRPr/>
            </a:pPr>
            <a:r>
              <a:rPr kumimoji="1" lang="ja-JP" altLang="en-US" sz="2800" dirty="0">
                <a:solidFill>
                  <a:prstClr val="black"/>
                </a:solidFill>
                <a:latin typeface="ＭＳ ゴシック" panose="020B0609070205080204" pitchFamily="49" charset="-128"/>
                <a:ea typeface="ＭＳ ゴシック" panose="020B0609070205080204" pitchFamily="49" charset="-128"/>
              </a:rPr>
              <a:t>舐めたスプーンを奥まで</a:t>
            </a:r>
            <a:endParaRPr kumimoji="1" lang="en-US" altLang="ja-JP" sz="2800" dirty="0">
              <a:solidFill>
                <a:prstClr val="black"/>
              </a:solidFill>
              <a:latin typeface="ＭＳ ゴシック" panose="020B0609070205080204" pitchFamily="49" charset="-128"/>
              <a:ea typeface="ＭＳ ゴシック" panose="020B0609070205080204" pitchFamily="49" charset="-128"/>
            </a:endParaRPr>
          </a:p>
          <a:p>
            <a:pPr>
              <a:defRPr/>
            </a:pPr>
            <a:r>
              <a:rPr kumimoji="1" lang="ja-JP" altLang="en-US" sz="2800" dirty="0">
                <a:solidFill>
                  <a:prstClr val="black"/>
                </a:solidFill>
                <a:latin typeface="ＭＳ ゴシック" panose="020B0609070205080204" pitchFamily="49" charset="-128"/>
                <a:ea typeface="ＭＳ ゴシック" panose="020B0609070205080204" pitchFamily="49" charset="-128"/>
              </a:rPr>
              <a:t>入れると、缶の底まで</a:t>
            </a:r>
            <a:endParaRPr kumimoji="1" lang="en-US" altLang="ja-JP" sz="2800" dirty="0">
              <a:solidFill>
                <a:prstClr val="black"/>
              </a:solidFill>
              <a:latin typeface="ＭＳ ゴシック" panose="020B0609070205080204" pitchFamily="49" charset="-128"/>
              <a:ea typeface="ＭＳ ゴシック" panose="020B0609070205080204" pitchFamily="49" charset="-128"/>
            </a:endParaRPr>
          </a:p>
          <a:p>
            <a:pPr>
              <a:defRPr/>
            </a:pPr>
            <a:r>
              <a:rPr kumimoji="1" lang="ja-JP" altLang="en-US" sz="2800" dirty="0">
                <a:solidFill>
                  <a:prstClr val="black"/>
                </a:solidFill>
                <a:latin typeface="ＭＳ ゴシック" panose="020B0609070205080204" pitchFamily="49" charset="-128"/>
                <a:ea typeface="ＭＳ ゴシック" panose="020B0609070205080204" pitchFamily="49" charset="-128"/>
              </a:rPr>
              <a:t>カビなどの菌が届きます</a:t>
            </a:r>
            <a:endParaRPr kumimoji="1" lang="en-US" altLang="ja-JP" sz="2800" dirty="0">
              <a:solidFill>
                <a:prstClr val="black"/>
              </a:solidFill>
              <a:latin typeface="ＭＳ ゴシック" panose="020B0609070205080204" pitchFamily="49" charset="-128"/>
              <a:ea typeface="ＭＳ ゴシック" panose="020B0609070205080204" pitchFamily="49" charset="-128"/>
            </a:endParaRPr>
          </a:p>
        </p:txBody>
      </p:sp>
      <p:pic>
        <p:nvPicPr>
          <p:cNvPr id="2" name="図 1" descr="ダイアグラム&#10;&#10;自動的に生成された説明">
            <a:extLst>
              <a:ext uri="{FF2B5EF4-FFF2-40B4-BE49-F238E27FC236}">
                <a16:creationId xmlns:a16="http://schemas.microsoft.com/office/drawing/2014/main" id="{ECE3A6C5-D584-5EF1-1EEC-6AEAED3E3156}"/>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2500" b="25500" l="44100" r="66000">
                        <a14:foregroundMark x1="49100" y1="25500" x2="51700" y2="25500"/>
                      </a14:backgroundRemoval>
                    </a14:imgEffect>
                  </a14:imgLayer>
                </a14:imgProps>
              </a:ext>
              <a:ext uri="{28A0092B-C50C-407E-A947-70E740481C1C}">
                <a14:useLocalDpi xmlns:a14="http://schemas.microsoft.com/office/drawing/2010/main" val="0"/>
              </a:ext>
            </a:extLst>
          </a:blip>
          <a:srcRect l="41390" r="31237" b="74393"/>
          <a:stretch/>
        </p:blipFill>
        <p:spPr>
          <a:xfrm>
            <a:off x="8039476" y="6005372"/>
            <a:ext cx="383948" cy="359177"/>
          </a:xfrm>
          <a:prstGeom prst="rect">
            <a:avLst/>
          </a:prstGeom>
        </p:spPr>
      </p:pic>
      <p:pic>
        <p:nvPicPr>
          <p:cNvPr id="10" name="図 9" descr="ダイアグラム&#10;&#10;自動的に生成された説明">
            <a:extLst>
              <a:ext uri="{FF2B5EF4-FFF2-40B4-BE49-F238E27FC236}">
                <a16:creationId xmlns:a16="http://schemas.microsoft.com/office/drawing/2014/main" id="{53ED526B-8755-B256-6ED3-A8D04126BF80}"/>
              </a:ext>
            </a:extLst>
          </p:cNvPr>
          <p:cNvPicPr>
            <a:picLocks noChangeAspect="1"/>
          </p:cNvPicPr>
          <p:nvPr/>
        </p:nvPicPr>
        <p:blipFill rotWithShape="1">
          <a:blip r:embed="rId6">
            <a:alphaModFix amt="35000"/>
            <a:extLst>
              <a:ext uri="{BEBA8EAE-BF5A-486C-A8C5-ECC9F3942E4B}">
                <a14:imgProps xmlns:a14="http://schemas.microsoft.com/office/drawing/2010/main">
                  <a14:imgLayer r:embed="rId7">
                    <a14:imgEffect>
                      <a14:backgroundRemoval t="2500" b="25500" l="44100" r="66000">
                        <a14:foregroundMark x1="49100" y1="25500" x2="51700" y2="25500"/>
                      </a14:backgroundRemoval>
                    </a14:imgEffect>
                  </a14:imgLayer>
                </a14:imgProps>
              </a:ext>
              <a:ext uri="{28A0092B-C50C-407E-A947-70E740481C1C}">
                <a14:useLocalDpi xmlns:a14="http://schemas.microsoft.com/office/drawing/2010/main" val="0"/>
              </a:ext>
            </a:extLst>
          </a:blip>
          <a:srcRect l="41390" r="31237" b="74393"/>
          <a:stretch/>
        </p:blipFill>
        <p:spPr>
          <a:xfrm>
            <a:off x="3795067" y="6147179"/>
            <a:ext cx="383948" cy="359177"/>
          </a:xfrm>
          <a:prstGeom prst="rect">
            <a:avLst/>
          </a:prstGeom>
        </p:spPr>
      </p:pic>
      <p:pic>
        <p:nvPicPr>
          <p:cNvPr id="11" name="図 10" descr="ダイアグラム&#10;&#10;自動的に生成された説明">
            <a:extLst>
              <a:ext uri="{FF2B5EF4-FFF2-40B4-BE49-F238E27FC236}">
                <a16:creationId xmlns:a16="http://schemas.microsoft.com/office/drawing/2014/main" id="{09F92606-734C-577D-2113-7E7E4251760A}"/>
              </a:ext>
            </a:extLst>
          </p:cNvPr>
          <p:cNvPicPr>
            <a:picLocks noChangeAspect="1"/>
          </p:cNvPicPr>
          <p:nvPr/>
        </p:nvPicPr>
        <p:blipFill rotWithShape="1">
          <a:blip r:embed="rId6">
            <a:alphaModFix amt="35000"/>
            <a:extLst>
              <a:ext uri="{BEBA8EAE-BF5A-486C-A8C5-ECC9F3942E4B}">
                <a14:imgProps xmlns:a14="http://schemas.microsoft.com/office/drawing/2010/main">
                  <a14:imgLayer r:embed="rId7">
                    <a14:imgEffect>
                      <a14:backgroundRemoval t="2500" b="25500" l="44100" r="66000">
                        <a14:foregroundMark x1="49100" y1="25500" x2="51700" y2="25500"/>
                      </a14:backgroundRemoval>
                    </a14:imgEffect>
                  </a14:imgLayer>
                </a14:imgProps>
              </a:ext>
              <a:ext uri="{28A0092B-C50C-407E-A947-70E740481C1C}">
                <a14:useLocalDpi xmlns:a14="http://schemas.microsoft.com/office/drawing/2010/main" val="0"/>
              </a:ext>
            </a:extLst>
          </a:blip>
          <a:srcRect l="41390" r="31237" b="74393"/>
          <a:stretch/>
        </p:blipFill>
        <p:spPr>
          <a:xfrm>
            <a:off x="4631048" y="6219677"/>
            <a:ext cx="383948" cy="359177"/>
          </a:xfrm>
          <a:prstGeom prst="rect">
            <a:avLst/>
          </a:prstGeom>
        </p:spPr>
      </p:pic>
    </p:spTree>
    <p:extLst>
      <p:ext uri="{BB962C8B-B14F-4D97-AF65-F5344CB8AC3E}">
        <p14:creationId xmlns:p14="http://schemas.microsoft.com/office/powerpoint/2010/main" val="1750677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3DA0E61-D79E-D11E-62F5-C3489AC59B18}"/>
              </a:ext>
            </a:extLst>
          </p:cNvPr>
          <p:cNvSpPr txBox="1"/>
          <p:nvPr/>
        </p:nvSpPr>
        <p:spPr>
          <a:xfrm>
            <a:off x="657726" y="251002"/>
            <a:ext cx="11229474" cy="646331"/>
          </a:xfrm>
          <a:prstGeom prst="rect">
            <a:avLst/>
          </a:prstGeom>
          <a:noFill/>
        </p:spPr>
        <p:txBody>
          <a:bodyPr wrap="square" rtlCol="0">
            <a:spAutoFit/>
          </a:bodyPr>
          <a:lstStyle/>
          <a:p>
            <a:pPr>
              <a:defRPr/>
            </a:pPr>
            <a:r>
              <a:rPr kumimoji="1" lang="en-US" altLang="ja-JP" sz="3600" dirty="0">
                <a:solidFill>
                  <a:prstClr val="black"/>
                </a:solidFill>
                <a:latin typeface="ＭＳ ゴシック" panose="020B0609070205080204" pitchFamily="49" charset="-128"/>
                <a:ea typeface="ＭＳ ゴシック" panose="020B0609070205080204" pitchFamily="49" charset="-128"/>
              </a:rPr>
              <a:t>HPV</a:t>
            </a:r>
            <a:r>
              <a:rPr kumimoji="1" lang="ja-JP" altLang="en-US" sz="2800" dirty="0">
                <a:solidFill>
                  <a:prstClr val="black"/>
                </a:solidFill>
                <a:latin typeface="ＭＳ ゴシック" panose="020B0609070205080204" pitchFamily="49" charset="-128"/>
                <a:ea typeface="ＭＳ ゴシック" panose="020B0609070205080204" pitchFamily="49" charset="-128"/>
              </a:rPr>
              <a:t>（ヒトパピローマウイルス）</a:t>
            </a:r>
            <a:r>
              <a:rPr kumimoji="1" lang="ja-JP" altLang="en-US" sz="3600" dirty="0">
                <a:solidFill>
                  <a:prstClr val="black"/>
                </a:solidFill>
                <a:latin typeface="ＭＳ ゴシック" panose="020B0609070205080204" pitchFamily="49" charset="-128"/>
                <a:ea typeface="ＭＳ ゴシック" panose="020B0609070205080204" pitchFamily="49" charset="-128"/>
              </a:rPr>
              <a:t>はどんなウイルス？</a:t>
            </a:r>
          </a:p>
        </p:txBody>
      </p:sp>
      <p:sp>
        <p:nvSpPr>
          <p:cNvPr id="6" name="テキスト ボックス 5">
            <a:extLst>
              <a:ext uri="{FF2B5EF4-FFF2-40B4-BE49-F238E27FC236}">
                <a16:creationId xmlns:a16="http://schemas.microsoft.com/office/drawing/2014/main" id="{CA386442-E67B-28CD-6F60-C23B143CC0F9}"/>
              </a:ext>
            </a:extLst>
          </p:cNvPr>
          <p:cNvSpPr txBox="1"/>
          <p:nvPr/>
        </p:nvSpPr>
        <p:spPr>
          <a:xfrm>
            <a:off x="3128211" y="1029921"/>
            <a:ext cx="8833281" cy="1815882"/>
          </a:xfrm>
          <a:prstGeom prst="rect">
            <a:avLst/>
          </a:prstGeom>
          <a:noFill/>
        </p:spPr>
        <p:txBody>
          <a:bodyPr wrap="square" rtlCol="0">
            <a:spAutoFit/>
          </a:bodyPr>
          <a:lstStyle/>
          <a:p>
            <a:pPr>
              <a:defRPr/>
            </a:pPr>
            <a:r>
              <a:rPr kumimoji="1" lang="ja-JP" altLang="en-US" sz="2800" b="1" dirty="0">
                <a:latin typeface="ＭＳ ゴシック" panose="020B0609070205080204" pitchFamily="49" charset="-128"/>
                <a:ea typeface="ＭＳ ゴシック" panose="020B0609070205080204" pitchFamily="49" charset="-128"/>
              </a:rPr>
              <a:t>・子宮頸がんの主な原因となる</a:t>
            </a:r>
            <a:endParaRPr kumimoji="1" lang="en-US" altLang="ja-JP" sz="2800" b="1" dirty="0">
              <a:latin typeface="ＭＳ ゴシック" panose="020B0609070205080204" pitchFamily="49" charset="-128"/>
              <a:ea typeface="ＭＳ ゴシック" panose="020B0609070205080204" pitchFamily="49" charset="-128"/>
            </a:endParaRPr>
          </a:p>
          <a:p>
            <a:pPr>
              <a:defRPr/>
            </a:pPr>
            <a:r>
              <a:rPr kumimoji="1" lang="ja-JP" altLang="en-US" sz="2800" b="1" dirty="0">
                <a:latin typeface="ＭＳ ゴシック" panose="020B0609070205080204" pitchFamily="49" charset="-128"/>
                <a:ea typeface="ＭＳ ゴシック" panose="020B0609070205080204" pitchFamily="49" charset="-128"/>
              </a:rPr>
              <a:t>・子どもの口の中にも普通に存在する</a:t>
            </a:r>
            <a:endParaRPr kumimoji="1" lang="en-US" altLang="ja-JP" sz="2800" b="1" dirty="0">
              <a:latin typeface="ＭＳ ゴシック" panose="020B0609070205080204" pitchFamily="49" charset="-128"/>
              <a:ea typeface="ＭＳ ゴシック" panose="020B0609070205080204" pitchFamily="49" charset="-128"/>
            </a:endParaRPr>
          </a:p>
          <a:p>
            <a:pPr>
              <a:defRPr/>
            </a:pPr>
            <a:r>
              <a:rPr kumimoji="1" lang="ja-JP" altLang="en-US" sz="2800" b="1" dirty="0">
                <a:solidFill>
                  <a:srgbClr val="FF0000"/>
                </a:solidFill>
                <a:latin typeface="ＭＳ ゴシック" panose="020B0609070205080204" pitchFamily="49" charset="-128"/>
                <a:ea typeface="ＭＳ ゴシック" panose="020B0609070205080204" pitchFamily="49" charset="-128"/>
              </a:rPr>
              <a:t>・性行為が子宮頸部にウイルスを届ける役目を果たす</a:t>
            </a:r>
          </a:p>
          <a:p>
            <a:pPr>
              <a:defRPr/>
            </a:pPr>
            <a:r>
              <a:rPr kumimoji="1" lang="ja-JP" altLang="en-US" sz="2800" b="1" dirty="0">
                <a:solidFill>
                  <a:srgbClr val="FF0000"/>
                </a:solidFill>
                <a:latin typeface="ＭＳ ゴシック" panose="020B0609070205080204" pitchFamily="49" charset="-128"/>
                <a:ea typeface="ＭＳ ゴシック" panose="020B0609070205080204" pitchFamily="49" charset="-128"/>
              </a:rPr>
              <a:t>　（コンドームでは予防できません）</a:t>
            </a:r>
            <a:endParaRPr kumimoji="1" lang="en-US" altLang="ja-JP" sz="2800" b="1" dirty="0">
              <a:solidFill>
                <a:srgbClr val="FF0000"/>
              </a:solidFill>
              <a:latin typeface="ＭＳ ゴシック" panose="020B0609070205080204" pitchFamily="49" charset="-128"/>
              <a:ea typeface="ＭＳ ゴシック" panose="020B0609070205080204" pitchFamily="49" charset="-128"/>
            </a:endParaRPr>
          </a:p>
        </p:txBody>
      </p:sp>
      <p:pic>
        <p:nvPicPr>
          <p:cNvPr id="7" name="図 6" descr="図形&#10;&#10;自動的に生成された説明">
            <a:extLst>
              <a:ext uri="{FF2B5EF4-FFF2-40B4-BE49-F238E27FC236}">
                <a16:creationId xmlns:a16="http://schemas.microsoft.com/office/drawing/2014/main" id="{45CC4472-5447-657F-A1ED-BA07CE60AC72}"/>
              </a:ext>
            </a:extLst>
          </p:cNvPr>
          <p:cNvPicPr>
            <a:picLocks noChangeAspect="1"/>
          </p:cNvPicPr>
          <p:nvPr/>
        </p:nvPicPr>
        <p:blipFill rotWithShape="1">
          <a:blip r:embed="rId3">
            <a:extLst>
              <a:ext uri="{28A0092B-C50C-407E-A947-70E740481C1C}">
                <a14:useLocalDpi xmlns:a14="http://schemas.microsoft.com/office/drawing/2010/main" val="0"/>
              </a:ext>
            </a:extLst>
          </a:blip>
          <a:srcRect r="13959"/>
          <a:stretch/>
        </p:blipFill>
        <p:spPr>
          <a:xfrm>
            <a:off x="337250" y="1809667"/>
            <a:ext cx="2746363" cy="3191913"/>
          </a:xfrm>
          <a:prstGeom prst="rect">
            <a:avLst/>
          </a:prstGeom>
        </p:spPr>
      </p:pic>
    </p:spTree>
    <p:extLst>
      <p:ext uri="{BB962C8B-B14F-4D97-AF65-F5344CB8AC3E}">
        <p14:creationId xmlns:p14="http://schemas.microsoft.com/office/powerpoint/2010/main" val="42420713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EE63C03-431D-CE73-8834-D412AD4E50B8}"/>
              </a:ext>
            </a:extLst>
          </p:cNvPr>
          <p:cNvSpPr txBox="1"/>
          <p:nvPr/>
        </p:nvSpPr>
        <p:spPr>
          <a:xfrm>
            <a:off x="2025589" y="5485211"/>
            <a:ext cx="8402714" cy="707886"/>
          </a:xfrm>
          <a:prstGeom prst="rect">
            <a:avLst/>
          </a:prstGeom>
          <a:noFill/>
        </p:spPr>
        <p:txBody>
          <a:bodyPr wrap="square">
            <a:spAutoFit/>
          </a:bodyPr>
          <a:lstStyle/>
          <a:p>
            <a:pPr>
              <a:defRPr/>
            </a:pPr>
            <a:r>
              <a:rPr lang="ja-JP" altLang="en-US" sz="4000" dirty="0">
                <a:solidFill>
                  <a:prstClr val="black"/>
                </a:solidFill>
                <a:latin typeface="ＭＳ ゴシック" panose="020B0609070205080204" pitchFamily="49" charset="-128"/>
                <a:ea typeface="ＭＳ ゴシック" panose="020B0609070205080204" pitchFamily="49" charset="-128"/>
              </a:rPr>
              <a:t>性行為で皆が子宮頸がんになるの？</a:t>
            </a:r>
          </a:p>
        </p:txBody>
      </p:sp>
      <p:sp>
        <p:nvSpPr>
          <p:cNvPr id="6" name="テキスト ボックス 5">
            <a:extLst>
              <a:ext uri="{FF2B5EF4-FFF2-40B4-BE49-F238E27FC236}">
                <a16:creationId xmlns:a16="http://schemas.microsoft.com/office/drawing/2014/main" id="{9EC48A5A-2008-3F57-D1A0-70B0A9AEA0D2}"/>
              </a:ext>
            </a:extLst>
          </p:cNvPr>
          <p:cNvSpPr txBox="1"/>
          <p:nvPr/>
        </p:nvSpPr>
        <p:spPr>
          <a:xfrm>
            <a:off x="657726" y="251002"/>
            <a:ext cx="11229474" cy="646331"/>
          </a:xfrm>
          <a:prstGeom prst="rect">
            <a:avLst/>
          </a:prstGeom>
          <a:noFill/>
        </p:spPr>
        <p:txBody>
          <a:bodyPr wrap="square" rtlCol="0">
            <a:spAutoFit/>
          </a:bodyPr>
          <a:lstStyle/>
          <a:p>
            <a:pPr>
              <a:defRPr/>
            </a:pPr>
            <a:r>
              <a:rPr kumimoji="1" lang="en-US" altLang="ja-JP" sz="3600" dirty="0">
                <a:solidFill>
                  <a:prstClr val="black"/>
                </a:solidFill>
                <a:latin typeface="ＭＳ ゴシック" panose="020B0609070205080204" pitchFamily="49" charset="-128"/>
                <a:ea typeface="ＭＳ ゴシック" panose="020B0609070205080204" pitchFamily="49" charset="-128"/>
              </a:rPr>
              <a:t>HPV</a:t>
            </a:r>
            <a:r>
              <a:rPr kumimoji="1" lang="ja-JP" altLang="en-US" sz="2800" dirty="0">
                <a:solidFill>
                  <a:prstClr val="black"/>
                </a:solidFill>
                <a:latin typeface="ＭＳ ゴシック" panose="020B0609070205080204" pitchFamily="49" charset="-128"/>
                <a:ea typeface="ＭＳ ゴシック" panose="020B0609070205080204" pitchFamily="49" charset="-128"/>
              </a:rPr>
              <a:t>（ヒトパピローマウイルス）</a:t>
            </a:r>
            <a:r>
              <a:rPr kumimoji="1" lang="ja-JP" altLang="en-US" sz="3600" dirty="0">
                <a:solidFill>
                  <a:prstClr val="black"/>
                </a:solidFill>
                <a:latin typeface="ＭＳ ゴシック" panose="020B0609070205080204" pitchFamily="49" charset="-128"/>
                <a:ea typeface="ＭＳ ゴシック" panose="020B0609070205080204" pitchFamily="49" charset="-128"/>
              </a:rPr>
              <a:t>はどんなウイルス？</a:t>
            </a:r>
          </a:p>
        </p:txBody>
      </p:sp>
      <p:sp>
        <p:nvSpPr>
          <p:cNvPr id="7" name="テキスト ボックス 6">
            <a:extLst>
              <a:ext uri="{FF2B5EF4-FFF2-40B4-BE49-F238E27FC236}">
                <a16:creationId xmlns:a16="http://schemas.microsoft.com/office/drawing/2014/main" id="{7655427F-F7FC-72CD-5478-A2CDEB1B2171}"/>
              </a:ext>
            </a:extLst>
          </p:cNvPr>
          <p:cNvSpPr txBox="1"/>
          <p:nvPr/>
        </p:nvSpPr>
        <p:spPr>
          <a:xfrm>
            <a:off x="3128211" y="1029921"/>
            <a:ext cx="8833281" cy="1815882"/>
          </a:xfrm>
          <a:prstGeom prst="rect">
            <a:avLst/>
          </a:prstGeom>
          <a:noFill/>
        </p:spPr>
        <p:txBody>
          <a:bodyPr wrap="square" rtlCol="0">
            <a:spAutoFit/>
          </a:bodyPr>
          <a:lstStyle/>
          <a:p>
            <a:pPr>
              <a:defRPr/>
            </a:pPr>
            <a:r>
              <a:rPr kumimoji="1" lang="ja-JP" altLang="en-US" sz="2800" b="1" dirty="0">
                <a:latin typeface="ＭＳ ゴシック" panose="020B0609070205080204" pitchFamily="49" charset="-128"/>
                <a:ea typeface="ＭＳ ゴシック" panose="020B0609070205080204" pitchFamily="49" charset="-128"/>
              </a:rPr>
              <a:t>・子宮頸がんの主な原因となる</a:t>
            </a:r>
            <a:endParaRPr kumimoji="1" lang="en-US" altLang="ja-JP" sz="2800" b="1" dirty="0">
              <a:latin typeface="ＭＳ ゴシック" panose="020B0609070205080204" pitchFamily="49" charset="-128"/>
              <a:ea typeface="ＭＳ ゴシック" panose="020B0609070205080204" pitchFamily="49" charset="-128"/>
            </a:endParaRPr>
          </a:p>
          <a:p>
            <a:pPr>
              <a:defRPr/>
            </a:pPr>
            <a:r>
              <a:rPr kumimoji="1" lang="ja-JP" altLang="en-US" sz="2800" b="1" dirty="0">
                <a:latin typeface="ＭＳ ゴシック" panose="020B0609070205080204" pitchFamily="49" charset="-128"/>
                <a:ea typeface="ＭＳ ゴシック" panose="020B0609070205080204" pitchFamily="49" charset="-128"/>
              </a:rPr>
              <a:t>・子どもの口の中にも普通に存在する</a:t>
            </a:r>
            <a:endParaRPr kumimoji="1" lang="en-US" altLang="ja-JP" sz="2800" b="1" dirty="0">
              <a:latin typeface="ＭＳ ゴシック" panose="020B0609070205080204" pitchFamily="49" charset="-128"/>
              <a:ea typeface="ＭＳ ゴシック" panose="020B0609070205080204" pitchFamily="49" charset="-128"/>
            </a:endParaRPr>
          </a:p>
          <a:p>
            <a:pPr>
              <a:defRPr/>
            </a:pPr>
            <a:r>
              <a:rPr kumimoji="1" lang="ja-JP" altLang="en-US" sz="2800" b="1" dirty="0">
                <a:solidFill>
                  <a:srgbClr val="FF0000"/>
                </a:solidFill>
                <a:latin typeface="ＭＳ ゴシック" panose="020B0609070205080204" pitchFamily="49" charset="-128"/>
                <a:ea typeface="ＭＳ ゴシック" panose="020B0609070205080204" pitchFamily="49" charset="-128"/>
              </a:rPr>
              <a:t>・性行為が子宮頸部にウイルスを届ける役目を果たす</a:t>
            </a:r>
          </a:p>
          <a:p>
            <a:pPr>
              <a:defRPr/>
            </a:pPr>
            <a:r>
              <a:rPr kumimoji="1" lang="ja-JP" altLang="en-US" sz="2800" b="1" dirty="0">
                <a:solidFill>
                  <a:srgbClr val="FF0000"/>
                </a:solidFill>
                <a:latin typeface="ＭＳ ゴシック" panose="020B0609070205080204" pitchFamily="49" charset="-128"/>
                <a:ea typeface="ＭＳ ゴシック" panose="020B0609070205080204" pitchFamily="49" charset="-128"/>
              </a:rPr>
              <a:t>　（コンドームでは予防できません）</a:t>
            </a:r>
            <a:endParaRPr kumimoji="1" lang="en-US" altLang="ja-JP" sz="2800" b="1" dirty="0">
              <a:solidFill>
                <a:srgbClr val="FF0000"/>
              </a:solidFill>
              <a:latin typeface="ＭＳ ゴシック" panose="020B0609070205080204" pitchFamily="49" charset="-128"/>
              <a:ea typeface="ＭＳ ゴシック" panose="020B0609070205080204" pitchFamily="49" charset="-128"/>
            </a:endParaRPr>
          </a:p>
        </p:txBody>
      </p:sp>
      <p:pic>
        <p:nvPicPr>
          <p:cNvPr id="8" name="図 7" descr="図形&#10;&#10;自動的に生成された説明">
            <a:extLst>
              <a:ext uri="{FF2B5EF4-FFF2-40B4-BE49-F238E27FC236}">
                <a16:creationId xmlns:a16="http://schemas.microsoft.com/office/drawing/2014/main" id="{F5740996-758F-9DCE-994D-92EE1CA78E7B}"/>
              </a:ext>
            </a:extLst>
          </p:cNvPr>
          <p:cNvPicPr>
            <a:picLocks noChangeAspect="1"/>
          </p:cNvPicPr>
          <p:nvPr/>
        </p:nvPicPr>
        <p:blipFill rotWithShape="1">
          <a:blip r:embed="rId3">
            <a:extLst>
              <a:ext uri="{28A0092B-C50C-407E-A947-70E740481C1C}">
                <a14:useLocalDpi xmlns:a14="http://schemas.microsoft.com/office/drawing/2010/main" val="0"/>
              </a:ext>
            </a:extLst>
          </a:blip>
          <a:srcRect r="13959"/>
          <a:stretch/>
        </p:blipFill>
        <p:spPr>
          <a:xfrm>
            <a:off x="337250" y="1809667"/>
            <a:ext cx="2746363" cy="3191913"/>
          </a:xfrm>
          <a:prstGeom prst="rect">
            <a:avLst/>
          </a:prstGeom>
        </p:spPr>
      </p:pic>
    </p:spTree>
    <p:extLst>
      <p:ext uri="{BB962C8B-B14F-4D97-AF65-F5344CB8AC3E}">
        <p14:creationId xmlns:p14="http://schemas.microsoft.com/office/powerpoint/2010/main" val="149900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5209E-5747-0BB8-F1A8-FB4BFA56B0CF}"/>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9731D7D-9CB9-6E01-AC37-4ADE7B707BC3}"/>
              </a:ext>
            </a:extLst>
          </p:cNvPr>
          <p:cNvSpPr txBox="1"/>
          <p:nvPr/>
        </p:nvSpPr>
        <p:spPr>
          <a:xfrm>
            <a:off x="191547" y="843677"/>
            <a:ext cx="11550218" cy="34163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母親、子ども、父親の生活を脅かす子宮頸がん</a:t>
            </a:r>
            <a:endParaRPr kumimoji="1" lang="en-US" altLang="ja-JP" sz="5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5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身近な危険性への対応　～</a:t>
            </a:r>
            <a:endParaRPr kumimoji="1" lang="en-US" altLang="ja-JP" sz="5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5" name="テキスト ボックス 4">
            <a:extLst>
              <a:ext uri="{FF2B5EF4-FFF2-40B4-BE49-F238E27FC236}">
                <a16:creationId xmlns:a16="http://schemas.microsoft.com/office/drawing/2014/main" id="{97E920E2-C424-3EBA-498E-590D47229C10}"/>
              </a:ext>
            </a:extLst>
          </p:cNvPr>
          <p:cNvSpPr txBox="1"/>
          <p:nvPr/>
        </p:nvSpPr>
        <p:spPr>
          <a:xfrm>
            <a:off x="8582299" y="5987118"/>
            <a:ext cx="315946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3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2025</a:t>
            </a:r>
            <a:r>
              <a:rPr kumimoji="1" lang="ja-JP" altLang="en-US" sz="3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a:t>
            </a:r>
            <a:r>
              <a:rPr kumimoji="1" lang="en-US" altLang="ja-JP" sz="3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8</a:t>
            </a:r>
            <a:r>
              <a:rPr kumimoji="1" lang="ja-JP" altLang="en-US" sz="3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月作製</a:t>
            </a:r>
            <a:endParaRPr kumimoji="1" lang="en-US" altLang="ja-JP" sz="3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 name="テキスト ボックス 2">
            <a:extLst>
              <a:ext uri="{FF2B5EF4-FFF2-40B4-BE49-F238E27FC236}">
                <a16:creationId xmlns:a16="http://schemas.microsoft.com/office/drawing/2014/main" id="{25909AA9-7CB5-097C-18B8-272EB078186F}"/>
              </a:ext>
            </a:extLst>
          </p:cNvPr>
          <p:cNvSpPr txBox="1"/>
          <p:nvPr/>
        </p:nvSpPr>
        <p:spPr>
          <a:xfrm>
            <a:off x="8582299" y="4385997"/>
            <a:ext cx="2759470"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600" dirty="0">
                <a:solidFill>
                  <a:prstClr val="black"/>
                </a:solidFill>
                <a:latin typeface="ＭＳ ゴシック" panose="020B0609070205080204" pitchFamily="49" charset="-128"/>
                <a:ea typeface="ＭＳ ゴシック" panose="020B0609070205080204" pitchFamily="49" charset="-128"/>
              </a:rPr>
              <a:t>●●</a:t>
            </a:r>
            <a:r>
              <a:rPr kumimoji="1" lang="ja-JP" altLang="en-US" sz="3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小児科</a:t>
            </a:r>
            <a:endParaRPr kumimoji="1" lang="en-US" altLang="ja-JP" sz="3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600" dirty="0">
                <a:solidFill>
                  <a:prstClr val="black"/>
                </a:solidFill>
                <a:latin typeface="ＭＳ ゴシック" panose="020B0609070205080204" pitchFamily="49" charset="-128"/>
                <a:ea typeface="ＭＳ ゴシック" panose="020B0609070205080204" pitchFamily="49" charset="-128"/>
              </a:rPr>
              <a:t>（氏名）</a:t>
            </a:r>
            <a:endParaRPr kumimoji="1" lang="en-US" altLang="ja-JP" sz="3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Tree>
    <p:extLst>
      <p:ext uri="{BB962C8B-B14F-4D97-AF65-F5344CB8AC3E}">
        <p14:creationId xmlns:p14="http://schemas.microsoft.com/office/powerpoint/2010/main" val="841932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407F025-AFA9-03E6-8817-7B1D77389DBD}"/>
              </a:ext>
            </a:extLst>
          </p:cNvPr>
          <p:cNvSpPr txBox="1"/>
          <p:nvPr/>
        </p:nvSpPr>
        <p:spPr>
          <a:xfrm>
            <a:off x="3011009" y="6277382"/>
            <a:ext cx="6556159" cy="369332"/>
          </a:xfrm>
          <a:prstGeom prst="rect">
            <a:avLst/>
          </a:prstGeom>
          <a:noFill/>
        </p:spPr>
        <p:txBody>
          <a:bodyPr wrap="square">
            <a:spAutoFit/>
          </a:bodyPr>
          <a:lstStyle/>
          <a:p>
            <a:pPr>
              <a:defRPr/>
            </a:pPr>
            <a:r>
              <a:rPr lang="en-US" altLang="ja-JP" dirty="0">
                <a:solidFill>
                  <a:prstClr val="black"/>
                </a:solidFill>
                <a:latin typeface="Calibri" panose="020F0502020204030204"/>
                <a:ea typeface="游ゴシック" panose="020B0400000000000000" pitchFamily="50" charset="-128"/>
              </a:rPr>
              <a:t>https://www.nobelprize.org/prizes/medicine/2008/press-release/</a:t>
            </a:r>
            <a:endParaRPr lang="ja-JP" altLang="en-US" dirty="0">
              <a:solidFill>
                <a:prstClr val="black"/>
              </a:solidFill>
              <a:latin typeface="Calibri" panose="020F0502020204030204"/>
              <a:ea typeface="游ゴシック" panose="020B0400000000000000" pitchFamily="50" charset="-128"/>
            </a:endParaRPr>
          </a:p>
        </p:txBody>
      </p:sp>
      <p:pic>
        <p:nvPicPr>
          <p:cNvPr id="5" name="図 4">
            <a:extLst>
              <a:ext uri="{FF2B5EF4-FFF2-40B4-BE49-F238E27FC236}">
                <a16:creationId xmlns:a16="http://schemas.microsoft.com/office/drawing/2014/main" id="{62137324-357D-55F9-9533-127052CE6FE8}"/>
              </a:ext>
            </a:extLst>
          </p:cNvPr>
          <p:cNvPicPr>
            <a:picLocks noChangeAspect="1"/>
          </p:cNvPicPr>
          <p:nvPr/>
        </p:nvPicPr>
        <p:blipFill>
          <a:blip r:embed="rId3"/>
          <a:stretch>
            <a:fillRect/>
          </a:stretch>
        </p:blipFill>
        <p:spPr>
          <a:xfrm>
            <a:off x="1932374" y="1508133"/>
            <a:ext cx="7755557" cy="4721321"/>
          </a:xfrm>
          <a:prstGeom prst="rect">
            <a:avLst/>
          </a:prstGeom>
        </p:spPr>
      </p:pic>
      <p:sp>
        <p:nvSpPr>
          <p:cNvPr id="7" name="テキスト ボックス 6">
            <a:extLst>
              <a:ext uri="{FF2B5EF4-FFF2-40B4-BE49-F238E27FC236}">
                <a16:creationId xmlns:a16="http://schemas.microsoft.com/office/drawing/2014/main" id="{EFCCEC5D-D157-BC06-C44A-F9AB79818514}"/>
              </a:ext>
            </a:extLst>
          </p:cNvPr>
          <p:cNvSpPr txBox="1"/>
          <p:nvPr/>
        </p:nvSpPr>
        <p:spPr>
          <a:xfrm>
            <a:off x="1932373" y="123138"/>
            <a:ext cx="8460420" cy="1384995"/>
          </a:xfrm>
          <a:prstGeom prst="rect">
            <a:avLst/>
          </a:prstGeom>
          <a:noFill/>
        </p:spPr>
        <p:txBody>
          <a:bodyPr wrap="square">
            <a:spAutoFit/>
          </a:bodyPr>
          <a:lstStyle/>
          <a:p>
            <a:pPr>
              <a:defRPr/>
            </a:pPr>
            <a:r>
              <a:rPr lang="en-US" altLang="ja-JP" sz="2800" dirty="0">
                <a:solidFill>
                  <a:prstClr val="black"/>
                </a:solidFill>
                <a:latin typeface="Calibri" panose="020F0502020204030204"/>
                <a:ea typeface="游ゴシック" panose="020B0400000000000000" pitchFamily="50" charset="-128"/>
              </a:rPr>
              <a:t>Harald </a:t>
            </a:r>
            <a:r>
              <a:rPr lang="en-US" altLang="ja-JP" sz="2800" dirty="0" err="1">
                <a:solidFill>
                  <a:prstClr val="black"/>
                </a:solidFill>
                <a:latin typeface="Calibri" panose="020F0502020204030204"/>
                <a:ea typeface="游ゴシック" panose="020B0400000000000000" pitchFamily="50" charset="-128"/>
              </a:rPr>
              <a:t>zur</a:t>
            </a:r>
            <a:r>
              <a:rPr lang="en-US" altLang="ja-JP" sz="2800" dirty="0">
                <a:solidFill>
                  <a:prstClr val="black"/>
                </a:solidFill>
                <a:latin typeface="Calibri" panose="020F0502020204030204"/>
                <a:ea typeface="游ゴシック" panose="020B0400000000000000" pitchFamily="50" charset="-128"/>
              </a:rPr>
              <a:t> Hausen</a:t>
            </a:r>
          </a:p>
          <a:p>
            <a:pPr>
              <a:defRPr/>
            </a:pPr>
            <a:r>
              <a:rPr lang="en-US" altLang="ja-JP" sz="2800" dirty="0">
                <a:solidFill>
                  <a:prstClr val="black"/>
                </a:solidFill>
                <a:latin typeface="Calibri" panose="020F0502020204030204"/>
                <a:ea typeface="游ゴシック" panose="020B0400000000000000" pitchFamily="50" charset="-128"/>
              </a:rPr>
              <a:t>for his discovery of “human papilloma viruses causing cervical cancer”</a:t>
            </a:r>
            <a:r>
              <a:rPr lang="ja-JP" altLang="en-US" sz="2800" dirty="0">
                <a:solidFill>
                  <a:prstClr val="black"/>
                </a:solidFill>
                <a:latin typeface="Calibri" panose="020F0502020204030204"/>
                <a:ea typeface="游ゴシック" panose="020B0400000000000000" pitchFamily="50" charset="-128"/>
              </a:rPr>
              <a:t>　</a:t>
            </a:r>
          </a:p>
        </p:txBody>
      </p:sp>
      <p:sp>
        <p:nvSpPr>
          <p:cNvPr id="2" name="正方形/長方形 1">
            <a:extLst>
              <a:ext uri="{FF2B5EF4-FFF2-40B4-BE49-F238E27FC236}">
                <a16:creationId xmlns:a16="http://schemas.microsoft.com/office/drawing/2014/main" id="{7B6B46A6-00A0-BDB7-6F7D-9BCE222E3F90}"/>
              </a:ext>
            </a:extLst>
          </p:cNvPr>
          <p:cNvSpPr/>
          <p:nvPr/>
        </p:nvSpPr>
        <p:spPr>
          <a:xfrm>
            <a:off x="6797336" y="1713390"/>
            <a:ext cx="2890594" cy="234370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a:solidFill>
                <a:prstClr val="white"/>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2653153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407F025-AFA9-03E6-8817-7B1D77389DBD}"/>
              </a:ext>
            </a:extLst>
          </p:cNvPr>
          <p:cNvSpPr txBox="1"/>
          <p:nvPr/>
        </p:nvSpPr>
        <p:spPr>
          <a:xfrm>
            <a:off x="3011009" y="6277382"/>
            <a:ext cx="6556159" cy="369332"/>
          </a:xfrm>
          <a:prstGeom prst="rect">
            <a:avLst/>
          </a:prstGeom>
          <a:noFill/>
        </p:spPr>
        <p:txBody>
          <a:bodyPr wrap="square">
            <a:spAutoFit/>
          </a:bodyPr>
          <a:lstStyle/>
          <a:p>
            <a:pPr>
              <a:defRPr/>
            </a:pPr>
            <a:r>
              <a:rPr lang="en-US" altLang="ja-JP" dirty="0">
                <a:solidFill>
                  <a:prstClr val="black"/>
                </a:solidFill>
                <a:latin typeface="Calibri" panose="020F0502020204030204"/>
                <a:ea typeface="游ゴシック" panose="020B0400000000000000" pitchFamily="50" charset="-128"/>
              </a:rPr>
              <a:t>https://www.nobelprize.org/prizes/medicine/2008/press-release/</a:t>
            </a:r>
            <a:endParaRPr lang="ja-JP" altLang="en-US" dirty="0">
              <a:solidFill>
                <a:prstClr val="black"/>
              </a:solidFill>
              <a:latin typeface="Calibri" panose="020F0502020204030204"/>
              <a:ea typeface="游ゴシック" panose="020B0400000000000000" pitchFamily="50" charset="-128"/>
            </a:endParaRPr>
          </a:p>
        </p:txBody>
      </p:sp>
      <p:pic>
        <p:nvPicPr>
          <p:cNvPr id="5" name="図 4">
            <a:extLst>
              <a:ext uri="{FF2B5EF4-FFF2-40B4-BE49-F238E27FC236}">
                <a16:creationId xmlns:a16="http://schemas.microsoft.com/office/drawing/2014/main" id="{62137324-357D-55F9-9533-127052CE6FE8}"/>
              </a:ext>
            </a:extLst>
          </p:cNvPr>
          <p:cNvPicPr>
            <a:picLocks noChangeAspect="1"/>
          </p:cNvPicPr>
          <p:nvPr/>
        </p:nvPicPr>
        <p:blipFill>
          <a:blip r:embed="rId3"/>
          <a:stretch>
            <a:fillRect/>
          </a:stretch>
        </p:blipFill>
        <p:spPr>
          <a:xfrm>
            <a:off x="1932374" y="1508133"/>
            <a:ext cx="7755557" cy="4721321"/>
          </a:xfrm>
          <a:prstGeom prst="rect">
            <a:avLst/>
          </a:prstGeom>
        </p:spPr>
      </p:pic>
      <p:sp>
        <p:nvSpPr>
          <p:cNvPr id="7" name="テキスト ボックス 6">
            <a:extLst>
              <a:ext uri="{FF2B5EF4-FFF2-40B4-BE49-F238E27FC236}">
                <a16:creationId xmlns:a16="http://schemas.microsoft.com/office/drawing/2014/main" id="{EFCCEC5D-D157-BC06-C44A-F9AB79818514}"/>
              </a:ext>
            </a:extLst>
          </p:cNvPr>
          <p:cNvSpPr txBox="1"/>
          <p:nvPr/>
        </p:nvSpPr>
        <p:spPr>
          <a:xfrm>
            <a:off x="1932373" y="123138"/>
            <a:ext cx="8460420" cy="1384995"/>
          </a:xfrm>
          <a:prstGeom prst="rect">
            <a:avLst/>
          </a:prstGeom>
          <a:noFill/>
        </p:spPr>
        <p:txBody>
          <a:bodyPr wrap="square">
            <a:spAutoFit/>
          </a:bodyPr>
          <a:lstStyle/>
          <a:p>
            <a:pPr>
              <a:defRPr/>
            </a:pPr>
            <a:r>
              <a:rPr lang="en-US" altLang="ja-JP" sz="2800" dirty="0">
                <a:solidFill>
                  <a:prstClr val="black"/>
                </a:solidFill>
                <a:latin typeface="Calibri" panose="020F0502020204030204"/>
                <a:ea typeface="游ゴシック" panose="020B0400000000000000" pitchFamily="50" charset="-128"/>
              </a:rPr>
              <a:t>Harald </a:t>
            </a:r>
            <a:r>
              <a:rPr lang="en-US" altLang="ja-JP" sz="2800" dirty="0" err="1">
                <a:solidFill>
                  <a:prstClr val="black"/>
                </a:solidFill>
                <a:latin typeface="Calibri" panose="020F0502020204030204"/>
                <a:ea typeface="游ゴシック" panose="020B0400000000000000" pitchFamily="50" charset="-128"/>
              </a:rPr>
              <a:t>zur</a:t>
            </a:r>
            <a:r>
              <a:rPr lang="en-US" altLang="ja-JP" sz="2800" dirty="0">
                <a:solidFill>
                  <a:prstClr val="black"/>
                </a:solidFill>
                <a:latin typeface="Calibri" panose="020F0502020204030204"/>
                <a:ea typeface="游ゴシック" panose="020B0400000000000000" pitchFamily="50" charset="-128"/>
              </a:rPr>
              <a:t> Hausen</a:t>
            </a:r>
          </a:p>
          <a:p>
            <a:pPr>
              <a:defRPr/>
            </a:pPr>
            <a:r>
              <a:rPr lang="en-US" altLang="ja-JP" sz="2800" dirty="0">
                <a:solidFill>
                  <a:prstClr val="black"/>
                </a:solidFill>
                <a:latin typeface="Calibri" panose="020F0502020204030204"/>
                <a:ea typeface="游ゴシック" panose="020B0400000000000000" pitchFamily="50" charset="-128"/>
              </a:rPr>
              <a:t>for his discovery of “human papilloma viruses causing cervical cancer”</a:t>
            </a:r>
            <a:r>
              <a:rPr lang="ja-JP" altLang="en-US" sz="2800" dirty="0">
                <a:solidFill>
                  <a:prstClr val="black"/>
                </a:solidFill>
                <a:latin typeface="Calibri" panose="020F0502020204030204"/>
                <a:ea typeface="游ゴシック" panose="020B0400000000000000" pitchFamily="50" charset="-128"/>
              </a:rPr>
              <a:t>　</a:t>
            </a:r>
          </a:p>
        </p:txBody>
      </p:sp>
      <p:sp>
        <p:nvSpPr>
          <p:cNvPr id="2" name="正方形/長方形 1">
            <a:extLst>
              <a:ext uri="{FF2B5EF4-FFF2-40B4-BE49-F238E27FC236}">
                <a16:creationId xmlns:a16="http://schemas.microsoft.com/office/drawing/2014/main" id="{7B6B46A6-00A0-BDB7-6F7D-9BCE222E3F90}"/>
              </a:ext>
            </a:extLst>
          </p:cNvPr>
          <p:cNvSpPr/>
          <p:nvPr/>
        </p:nvSpPr>
        <p:spPr>
          <a:xfrm>
            <a:off x="6797336" y="1713390"/>
            <a:ext cx="2890594" cy="234370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a:solidFill>
                <a:prstClr val="white"/>
              </a:solidFill>
              <a:latin typeface="Calibri" panose="020F0502020204030204"/>
              <a:ea typeface="游ゴシック" panose="020B0400000000000000" pitchFamily="50" charset="-128"/>
            </a:endParaRPr>
          </a:p>
        </p:txBody>
      </p:sp>
      <p:sp>
        <p:nvSpPr>
          <p:cNvPr id="4" name="テキスト ボックス 3">
            <a:extLst>
              <a:ext uri="{FF2B5EF4-FFF2-40B4-BE49-F238E27FC236}">
                <a16:creationId xmlns:a16="http://schemas.microsoft.com/office/drawing/2014/main" id="{5CC8B22F-3633-8659-CC61-5F4A60CF0EE4}"/>
              </a:ext>
            </a:extLst>
          </p:cNvPr>
          <p:cNvSpPr txBox="1"/>
          <p:nvPr/>
        </p:nvSpPr>
        <p:spPr>
          <a:xfrm>
            <a:off x="6617400" y="1410706"/>
            <a:ext cx="3539752" cy="707886"/>
          </a:xfrm>
          <a:prstGeom prst="rect">
            <a:avLst/>
          </a:prstGeom>
          <a:noFill/>
        </p:spPr>
        <p:txBody>
          <a:bodyPr wrap="none" rtlCol="0">
            <a:spAutoFit/>
          </a:bodyPr>
          <a:lstStyle/>
          <a:p>
            <a:pPr>
              <a:defRPr/>
            </a:pPr>
            <a:r>
              <a:rPr kumimoji="1" lang="ja-JP" altLang="en-US" sz="2000" b="1" dirty="0">
                <a:solidFill>
                  <a:srgbClr val="FF0000"/>
                </a:solidFill>
                <a:latin typeface="ＭＳ ゴシック" panose="020B0609070205080204" pitchFamily="49" charset="-128"/>
                <a:ea typeface="ＭＳ ゴシック" panose="020B0609070205080204" pitchFamily="49" charset="-128"/>
              </a:rPr>
              <a:t>１，膣の一番奥の部分にある</a:t>
            </a:r>
            <a:endParaRPr kumimoji="1" lang="en-US" altLang="ja-JP" sz="2000" b="1" dirty="0">
              <a:solidFill>
                <a:srgbClr val="FF0000"/>
              </a:solidFill>
              <a:latin typeface="ＭＳ ゴシック" panose="020B0609070205080204" pitchFamily="49" charset="-128"/>
              <a:ea typeface="ＭＳ ゴシック" panose="020B0609070205080204" pitchFamily="49" charset="-128"/>
            </a:endParaRPr>
          </a:p>
          <a:p>
            <a:pPr>
              <a:defRPr/>
            </a:pPr>
            <a:r>
              <a:rPr kumimoji="1" lang="ja-JP" altLang="en-US" sz="2000" b="1" dirty="0">
                <a:solidFill>
                  <a:srgbClr val="FF0000"/>
                </a:solidFill>
                <a:latin typeface="ＭＳ ゴシック" panose="020B0609070205080204" pitchFamily="49" charset="-128"/>
                <a:ea typeface="ＭＳ ゴシック" panose="020B0609070205080204" pitchFamily="49" charset="-128"/>
              </a:rPr>
              <a:t>　子宮頸部にウイルスが届く</a:t>
            </a:r>
            <a:endParaRPr kumimoji="1" lang="en-US" altLang="ja-JP" sz="2000" b="1" dirty="0">
              <a:solidFill>
                <a:srgbClr val="FF0000"/>
              </a:solidFill>
              <a:latin typeface="ＭＳ ゴシック" panose="020B0609070205080204" pitchFamily="49" charset="-128"/>
              <a:ea typeface="ＭＳ ゴシック" panose="020B0609070205080204" pitchFamily="49" charset="-128"/>
            </a:endParaRPr>
          </a:p>
        </p:txBody>
      </p:sp>
      <p:sp>
        <p:nvSpPr>
          <p:cNvPr id="6" name="矢印: 右 5">
            <a:extLst>
              <a:ext uri="{FF2B5EF4-FFF2-40B4-BE49-F238E27FC236}">
                <a16:creationId xmlns:a16="http://schemas.microsoft.com/office/drawing/2014/main" id="{F4741853-4788-0982-93DF-3FF588430D04}"/>
              </a:ext>
            </a:extLst>
          </p:cNvPr>
          <p:cNvSpPr/>
          <p:nvPr/>
        </p:nvSpPr>
        <p:spPr>
          <a:xfrm rot="8708491">
            <a:off x="3790103" y="2966141"/>
            <a:ext cx="3272017" cy="346668"/>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a:solidFill>
                <a:prstClr val="white"/>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29829533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407F025-AFA9-03E6-8817-7B1D77389DBD}"/>
              </a:ext>
            </a:extLst>
          </p:cNvPr>
          <p:cNvSpPr txBox="1"/>
          <p:nvPr/>
        </p:nvSpPr>
        <p:spPr>
          <a:xfrm>
            <a:off x="3011009" y="6277382"/>
            <a:ext cx="6556159" cy="369332"/>
          </a:xfrm>
          <a:prstGeom prst="rect">
            <a:avLst/>
          </a:prstGeom>
          <a:noFill/>
        </p:spPr>
        <p:txBody>
          <a:bodyPr wrap="square">
            <a:spAutoFit/>
          </a:bodyPr>
          <a:lstStyle/>
          <a:p>
            <a:pPr>
              <a:defRPr/>
            </a:pPr>
            <a:r>
              <a:rPr lang="en-US" altLang="ja-JP" dirty="0">
                <a:solidFill>
                  <a:prstClr val="black"/>
                </a:solidFill>
                <a:latin typeface="Calibri" panose="020F0502020204030204"/>
                <a:ea typeface="游ゴシック" panose="020B0400000000000000" pitchFamily="50" charset="-128"/>
              </a:rPr>
              <a:t>https://www.nobelprize.org/prizes/medicine/2008/press-release/</a:t>
            </a:r>
            <a:endParaRPr lang="ja-JP" altLang="en-US" dirty="0">
              <a:solidFill>
                <a:prstClr val="black"/>
              </a:solidFill>
              <a:latin typeface="Calibri" panose="020F0502020204030204"/>
              <a:ea typeface="游ゴシック" panose="020B0400000000000000" pitchFamily="50" charset="-128"/>
            </a:endParaRPr>
          </a:p>
        </p:txBody>
      </p:sp>
      <p:pic>
        <p:nvPicPr>
          <p:cNvPr id="5" name="図 4">
            <a:extLst>
              <a:ext uri="{FF2B5EF4-FFF2-40B4-BE49-F238E27FC236}">
                <a16:creationId xmlns:a16="http://schemas.microsoft.com/office/drawing/2014/main" id="{62137324-357D-55F9-9533-127052CE6FE8}"/>
              </a:ext>
            </a:extLst>
          </p:cNvPr>
          <p:cNvPicPr>
            <a:picLocks noChangeAspect="1"/>
          </p:cNvPicPr>
          <p:nvPr/>
        </p:nvPicPr>
        <p:blipFill>
          <a:blip r:embed="rId3"/>
          <a:stretch>
            <a:fillRect/>
          </a:stretch>
        </p:blipFill>
        <p:spPr>
          <a:xfrm>
            <a:off x="1932374" y="1508133"/>
            <a:ext cx="7755557" cy="4721321"/>
          </a:xfrm>
          <a:prstGeom prst="rect">
            <a:avLst/>
          </a:prstGeom>
        </p:spPr>
      </p:pic>
      <p:sp>
        <p:nvSpPr>
          <p:cNvPr id="7" name="テキスト ボックス 6">
            <a:extLst>
              <a:ext uri="{FF2B5EF4-FFF2-40B4-BE49-F238E27FC236}">
                <a16:creationId xmlns:a16="http://schemas.microsoft.com/office/drawing/2014/main" id="{EFCCEC5D-D157-BC06-C44A-F9AB79818514}"/>
              </a:ext>
            </a:extLst>
          </p:cNvPr>
          <p:cNvSpPr txBox="1"/>
          <p:nvPr/>
        </p:nvSpPr>
        <p:spPr>
          <a:xfrm>
            <a:off x="1932373" y="123138"/>
            <a:ext cx="8460420" cy="1384995"/>
          </a:xfrm>
          <a:prstGeom prst="rect">
            <a:avLst/>
          </a:prstGeom>
          <a:noFill/>
        </p:spPr>
        <p:txBody>
          <a:bodyPr wrap="square">
            <a:spAutoFit/>
          </a:bodyPr>
          <a:lstStyle/>
          <a:p>
            <a:pPr>
              <a:defRPr/>
            </a:pPr>
            <a:r>
              <a:rPr lang="en-US" altLang="ja-JP" sz="2800" dirty="0">
                <a:solidFill>
                  <a:prstClr val="black"/>
                </a:solidFill>
                <a:latin typeface="Calibri" panose="020F0502020204030204"/>
                <a:ea typeface="游ゴシック" panose="020B0400000000000000" pitchFamily="50" charset="-128"/>
              </a:rPr>
              <a:t>Harald </a:t>
            </a:r>
            <a:r>
              <a:rPr lang="en-US" altLang="ja-JP" sz="2800" dirty="0" err="1">
                <a:solidFill>
                  <a:prstClr val="black"/>
                </a:solidFill>
                <a:latin typeface="Calibri" panose="020F0502020204030204"/>
                <a:ea typeface="游ゴシック" panose="020B0400000000000000" pitchFamily="50" charset="-128"/>
              </a:rPr>
              <a:t>zur</a:t>
            </a:r>
            <a:r>
              <a:rPr lang="en-US" altLang="ja-JP" sz="2800" dirty="0">
                <a:solidFill>
                  <a:prstClr val="black"/>
                </a:solidFill>
                <a:latin typeface="Calibri" panose="020F0502020204030204"/>
                <a:ea typeface="游ゴシック" panose="020B0400000000000000" pitchFamily="50" charset="-128"/>
              </a:rPr>
              <a:t> Hausen</a:t>
            </a:r>
          </a:p>
          <a:p>
            <a:pPr>
              <a:defRPr/>
            </a:pPr>
            <a:r>
              <a:rPr lang="en-US" altLang="ja-JP" sz="2800" dirty="0">
                <a:solidFill>
                  <a:prstClr val="black"/>
                </a:solidFill>
                <a:latin typeface="Calibri" panose="020F0502020204030204"/>
                <a:ea typeface="游ゴシック" panose="020B0400000000000000" pitchFamily="50" charset="-128"/>
              </a:rPr>
              <a:t>for his discovery of “human papilloma viruses causing cervical cancer”</a:t>
            </a:r>
            <a:r>
              <a:rPr lang="ja-JP" altLang="en-US" sz="2800" dirty="0">
                <a:solidFill>
                  <a:prstClr val="black"/>
                </a:solidFill>
                <a:latin typeface="Calibri" panose="020F0502020204030204"/>
                <a:ea typeface="游ゴシック" panose="020B0400000000000000" pitchFamily="50" charset="-128"/>
              </a:rPr>
              <a:t>　</a:t>
            </a:r>
          </a:p>
        </p:txBody>
      </p:sp>
      <p:sp>
        <p:nvSpPr>
          <p:cNvPr id="2" name="正方形/長方形 1">
            <a:extLst>
              <a:ext uri="{FF2B5EF4-FFF2-40B4-BE49-F238E27FC236}">
                <a16:creationId xmlns:a16="http://schemas.microsoft.com/office/drawing/2014/main" id="{7B6B46A6-00A0-BDB7-6F7D-9BCE222E3F90}"/>
              </a:ext>
            </a:extLst>
          </p:cNvPr>
          <p:cNvSpPr/>
          <p:nvPr/>
        </p:nvSpPr>
        <p:spPr>
          <a:xfrm>
            <a:off x="6797336" y="1713390"/>
            <a:ext cx="2890594" cy="234370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a:solidFill>
                <a:prstClr val="white"/>
              </a:solidFill>
              <a:latin typeface="Calibri" panose="020F0502020204030204"/>
              <a:ea typeface="游ゴシック" panose="020B0400000000000000" pitchFamily="50" charset="-128"/>
            </a:endParaRPr>
          </a:p>
        </p:txBody>
      </p:sp>
      <p:sp>
        <p:nvSpPr>
          <p:cNvPr id="4" name="テキスト ボックス 3">
            <a:extLst>
              <a:ext uri="{FF2B5EF4-FFF2-40B4-BE49-F238E27FC236}">
                <a16:creationId xmlns:a16="http://schemas.microsoft.com/office/drawing/2014/main" id="{5CC8B22F-3633-8659-CC61-5F4A60CF0EE4}"/>
              </a:ext>
            </a:extLst>
          </p:cNvPr>
          <p:cNvSpPr txBox="1"/>
          <p:nvPr/>
        </p:nvSpPr>
        <p:spPr>
          <a:xfrm>
            <a:off x="6617401" y="1410707"/>
            <a:ext cx="4055919" cy="1323439"/>
          </a:xfrm>
          <a:prstGeom prst="rect">
            <a:avLst/>
          </a:prstGeom>
          <a:noFill/>
        </p:spPr>
        <p:txBody>
          <a:bodyPr wrap="none" rtlCol="0">
            <a:spAutoFit/>
          </a:bodyPr>
          <a:lstStyle/>
          <a:p>
            <a:pPr>
              <a:defRPr/>
            </a:pPr>
            <a:r>
              <a:rPr kumimoji="1" lang="ja-JP" altLang="en-US" sz="2000" b="1" dirty="0">
                <a:solidFill>
                  <a:srgbClr val="FF0000"/>
                </a:solidFill>
                <a:latin typeface="ＭＳ ゴシック" panose="020B0609070205080204" pitchFamily="49" charset="-128"/>
                <a:ea typeface="ＭＳ ゴシック" panose="020B0609070205080204" pitchFamily="49" charset="-128"/>
              </a:rPr>
              <a:t>１，膣の一番奥の部分にある</a:t>
            </a:r>
            <a:endParaRPr kumimoji="1" lang="en-US" altLang="ja-JP" sz="2000" b="1" dirty="0">
              <a:solidFill>
                <a:srgbClr val="FF0000"/>
              </a:solidFill>
              <a:latin typeface="ＭＳ ゴシック" panose="020B0609070205080204" pitchFamily="49" charset="-128"/>
              <a:ea typeface="ＭＳ ゴシック" panose="020B0609070205080204" pitchFamily="49" charset="-128"/>
            </a:endParaRPr>
          </a:p>
          <a:p>
            <a:pPr>
              <a:defRPr/>
            </a:pPr>
            <a:r>
              <a:rPr kumimoji="1" lang="ja-JP" altLang="en-US" sz="2000" b="1" dirty="0">
                <a:solidFill>
                  <a:srgbClr val="FF0000"/>
                </a:solidFill>
                <a:latin typeface="ＭＳ ゴシック" panose="020B0609070205080204" pitchFamily="49" charset="-128"/>
                <a:ea typeface="ＭＳ ゴシック" panose="020B0609070205080204" pitchFamily="49" charset="-128"/>
              </a:rPr>
              <a:t>　子宮頸部にウイルスが届く</a:t>
            </a:r>
            <a:endParaRPr kumimoji="1" lang="en-US" altLang="ja-JP" sz="2000" b="1" dirty="0">
              <a:solidFill>
                <a:srgbClr val="FF0000"/>
              </a:solidFill>
              <a:latin typeface="ＭＳ ゴシック" panose="020B0609070205080204" pitchFamily="49" charset="-128"/>
              <a:ea typeface="ＭＳ ゴシック" panose="020B0609070205080204" pitchFamily="49" charset="-128"/>
            </a:endParaRPr>
          </a:p>
          <a:p>
            <a:pPr>
              <a:defRPr/>
            </a:pPr>
            <a:endParaRPr kumimoji="1" lang="en-US" altLang="ja-JP" sz="2000" b="1" dirty="0">
              <a:solidFill>
                <a:srgbClr val="FF0000"/>
              </a:solidFill>
              <a:latin typeface="ＭＳ ゴシック" panose="020B0609070205080204" pitchFamily="49" charset="-128"/>
              <a:ea typeface="ＭＳ ゴシック" panose="020B0609070205080204" pitchFamily="49" charset="-128"/>
            </a:endParaRPr>
          </a:p>
          <a:p>
            <a:pPr>
              <a:defRPr/>
            </a:pPr>
            <a:r>
              <a:rPr kumimoji="1" lang="ja-JP" altLang="en-US" sz="2000" b="1" dirty="0">
                <a:solidFill>
                  <a:srgbClr val="FF0000"/>
                </a:solidFill>
                <a:latin typeface="ＭＳ ゴシック" panose="020B0609070205080204" pitchFamily="49" charset="-128"/>
                <a:ea typeface="ＭＳ ゴシック" panose="020B0609070205080204" pitchFamily="49" charset="-128"/>
              </a:rPr>
              <a:t>２，</a:t>
            </a:r>
            <a:r>
              <a:rPr kumimoji="1" lang="en-US" altLang="ja-JP" sz="2000" b="1" dirty="0">
                <a:solidFill>
                  <a:srgbClr val="FF0000"/>
                </a:solidFill>
                <a:latin typeface="ＭＳ ゴシック" panose="020B0609070205080204" pitchFamily="49" charset="-128"/>
                <a:ea typeface="ＭＳ ゴシック" panose="020B0609070205080204" pitchFamily="49" charset="-128"/>
              </a:rPr>
              <a:t>90</a:t>
            </a:r>
            <a:r>
              <a:rPr kumimoji="1" lang="ja-JP" altLang="en-US" sz="2000" b="1" dirty="0">
                <a:solidFill>
                  <a:srgbClr val="FF0000"/>
                </a:solidFill>
                <a:latin typeface="ＭＳ ゴシック" panose="020B0609070205080204" pitchFamily="49" charset="-128"/>
                <a:ea typeface="ＭＳ ゴシック" panose="020B0609070205080204" pitchFamily="49" charset="-128"/>
              </a:rPr>
              <a:t>％ぐらいは</a:t>
            </a:r>
            <a:r>
              <a:rPr kumimoji="1" lang="en-US" altLang="ja-JP" sz="2000" b="1" dirty="0">
                <a:solidFill>
                  <a:srgbClr val="FF0000"/>
                </a:solidFill>
                <a:latin typeface="ＭＳ ゴシック" panose="020B0609070205080204" pitchFamily="49" charset="-128"/>
                <a:ea typeface="ＭＳ ゴシック" panose="020B0609070205080204" pitchFamily="49" charset="-128"/>
              </a:rPr>
              <a:t>2</a:t>
            </a:r>
            <a:r>
              <a:rPr kumimoji="1" lang="ja-JP" altLang="en-US" sz="2000" b="1" dirty="0">
                <a:solidFill>
                  <a:srgbClr val="FF0000"/>
                </a:solidFill>
                <a:latin typeface="ＭＳ ゴシック" panose="020B0609070205080204" pitchFamily="49" charset="-128"/>
                <a:ea typeface="ＭＳ ゴシック" panose="020B0609070205080204" pitchFamily="49" charset="-128"/>
              </a:rPr>
              <a:t>年以内に治る</a:t>
            </a:r>
          </a:p>
        </p:txBody>
      </p:sp>
      <p:sp>
        <p:nvSpPr>
          <p:cNvPr id="6" name="矢印: 右 5">
            <a:extLst>
              <a:ext uri="{FF2B5EF4-FFF2-40B4-BE49-F238E27FC236}">
                <a16:creationId xmlns:a16="http://schemas.microsoft.com/office/drawing/2014/main" id="{F4741853-4788-0982-93DF-3FF588430D04}"/>
              </a:ext>
            </a:extLst>
          </p:cNvPr>
          <p:cNvSpPr/>
          <p:nvPr/>
        </p:nvSpPr>
        <p:spPr>
          <a:xfrm rot="7360847">
            <a:off x="6790428" y="3230984"/>
            <a:ext cx="1363840" cy="338135"/>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a:solidFill>
                <a:prstClr val="white"/>
              </a:solidFill>
              <a:latin typeface="Calibri" panose="020F0502020204030204"/>
              <a:ea typeface="游ゴシック" panose="020B0400000000000000" pitchFamily="50" charset="-128"/>
            </a:endParaRPr>
          </a:p>
        </p:txBody>
      </p:sp>
      <p:sp>
        <p:nvSpPr>
          <p:cNvPr id="8" name="四角形: 角を丸くする 7">
            <a:extLst>
              <a:ext uri="{FF2B5EF4-FFF2-40B4-BE49-F238E27FC236}">
                <a16:creationId xmlns:a16="http://schemas.microsoft.com/office/drawing/2014/main" id="{6FF8A8BF-31E9-DFBA-2066-B9840F3A2C61}"/>
              </a:ext>
            </a:extLst>
          </p:cNvPr>
          <p:cNvSpPr/>
          <p:nvPr/>
        </p:nvSpPr>
        <p:spPr>
          <a:xfrm>
            <a:off x="6300187" y="4021714"/>
            <a:ext cx="1447061" cy="470387"/>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82256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407F025-AFA9-03E6-8817-7B1D77389DBD}"/>
              </a:ext>
            </a:extLst>
          </p:cNvPr>
          <p:cNvSpPr txBox="1"/>
          <p:nvPr/>
        </p:nvSpPr>
        <p:spPr>
          <a:xfrm>
            <a:off x="3011009" y="6277382"/>
            <a:ext cx="6556159" cy="369332"/>
          </a:xfrm>
          <a:prstGeom prst="rect">
            <a:avLst/>
          </a:prstGeom>
          <a:noFill/>
        </p:spPr>
        <p:txBody>
          <a:bodyPr wrap="square">
            <a:spAutoFit/>
          </a:bodyPr>
          <a:lstStyle/>
          <a:p>
            <a:pPr>
              <a:defRPr/>
            </a:pPr>
            <a:r>
              <a:rPr lang="en-US" altLang="ja-JP" dirty="0">
                <a:solidFill>
                  <a:prstClr val="black"/>
                </a:solidFill>
                <a:latin typeface="Calibri" panose="020F0502020204030204"/>
                <a:ea typeface="游ゴシック" panose="020B0400000000000000" pitchFamily="50" charset="-128"/>
              </a:rPr>
              <a:t>https://www.nobelprize.org/prizes/medicine/2008/press-release/</a:t>
            </a:r>
            <a:endParaRPr lang="ja-JP" altLang="en-US" dirty="0">
              <a:solidFill>
                <a:prstClr val="black"/>
              </a:solidFill>
              <a:latin typeface="Calibri" panose="020F0502020204030204"/>
              <a:ea typeface="游ゴシック" panose="020B0400000000000000" pitchFamily="50" charset="-128"/>
            </a:endParaRPr>
          </a:p>
        </p:txBody>
      </p:sp>
      <p:pic>
        <p:nvPicPr>
          <p:cNvPr id="5" name="図 4">
            <a:extLst>
              <a:ext uri="{FF2B5EF4-FFF2-40B4-BE49-F238E27FC236}">
                <a16:creationId xmlns:a16="http://schemas.microsoft.com/office/drawing/2014/main" id="{62137324-357D-55F9-9533-127052CE6FE8}"/>
              </a:ext>
            </a:extLst>
          </p:cNvPr>
          <p:cNvPicPr>
            <a:picLocks noChangeAspect="1"/>
          </p:cNvPicPr>
          <p:nvPr/>
        </p:nvPicPr>
        <p:blipFill>
          <a:blip r:embed="rId3"/>
          <a:stretch>
            <a:fillRect/>
          </a:stretch>
        </p:blipFill>
        <p:spPr>
          <a:xfrm>
            <a:off x="1932374" y="1508133"/>
            <a:ext cx="7755557" cy="4721321"/>
          </a:xfrm>
          <a:prstGeom prst="rect">
            <a:avLst/>
          </a:prstGeom>
        </p:spPr>
      </p:pic>
      <p:sp>
        <p:nvSpPr>
          <p:cNvPr id="7" name="テキスト ボックス 6">
            <a:extLst>
              <a:ext uri="{FF2B5EF4-FFF2-40B4-BE49-F238E27FC236}">
                <a16:creationId xmlns:a16="http://schemas.microsoft.com/office/drawing/2014/main" id="{EFCCEC5D-D157-BC06-C44A-F9AB79818514}"/>
              </a:ext>
            </a:extLst>
          </p:cNvPr>
          <p:cNvSpPr txBox="1"/>
          <p:nvPr/>
        </p:nvSpPr>
        <p:spPr>
          <a:xfrm>
            <a:off x="1932373" y="123138"/>
            <a:ext cx="8460420" cy="1384995"/>
          </a:xfrm>
          <a:prstGeom prst="rect">
            <a:avLst/>
          </a:prstGeom>
          <a:noFill/>
        </p:spPr>
        <p:txBody>
          <a:bodyPr wrap="square">
            <a:spAutoFit/>
          </a:bodyPr>
          <a:lstStyle/>
          <a:p>
            <a:pPr>
              <a:defRPr/>
            </a:pPr>
            <a:r>
              <a:rPr lang="en-US" altLang="ja-JP" sz="2800" dirty="0">
                <a:solidFill>
                  <a:prstClr val="black"/>
                </a:solidFill>
                <a:latin typeface="Calibri" panose="020F0502020204030204"/>
                <a:ea typeface="游ゴシック" panose="020B0400000000000000" pitchFamily="50" charset="-128"/>
              </a:rPr>
              <a:t>Harald </a:t>
            </a:r>
            <a:r>
              <a:rPr lang="en-US" altLang="ja-JP" sz="2800" dirty="0" err="1">
                <a:solidFill>
                  <a:prstClr val="black"/>
                </a:solidFill>
                <a:latin typeface="Calibri" panose="020F0502020204030204"/>
                <a:ea typeface="游ゴシック" panose="020B0400000000000000" pitchFamily="50" charset="-128"/>
              </a:rPr>
              <a:t>zur</a:t>
            </a:r>
            <a:r>
              <a:rPr lang="en-US" altLang="ja-JP" sz="2800" dirty="0">
                <a:solidFill>
                  <a:prstClr val="black"/>
                </a:solidFill>
                <a:latin typeface="Calibri" panose="020F0502020204030204"/>
                <a:ea typeface="游ゴシック" panose="020B0400000000000000" pitchFamily="50" charset="-128"/>
              </a:rPr>
              <a:t> Hausen</a:t>
            </a:r>
          </a:p>
          <a:p>
            <a:pPr>
              <a:defRPr/>
            </a:pPr>
            <a:r>
              <a:rPr lang="en-US" altLang="ja-JP" sz="2800" dirty="0">
                <a:solidFill>
                  <a:prstClr val="black"/>
                </a:solidFill>
                <a:latin typeface="Calibri" panose="020F0502020204030204"/>
                <a:ea typeface="游ゴシック" panose="020B0400000000000000" pitchFamily="50" charset="-128"/>
              </a:rPr>
              <a:t>for his discovery of “human papilloma viruses causing cervical cancer”</a:t>
            </a:r>
            <a:r>
              <a:rPr lang="ja-JP" altLang="en-US" sz="2800" dirty="0">
                <a:solidFill>
                  <a:prstClr val="black"/>
                </a:solidFill>
                <a:latin typeface="Calibri" panose="020F0502020204030204"/>
                <a:ea typeface="游ゴシック" panose="020B0400000000000000" pitchFamily="50" charset="-128"/>
              </a:rPr>
              <a:t>　</a:t>
            </a:r>
          </a:p>
        </p:txBody>
      </p:sp>
      <p:sp>
        <p:nvSpPr>
          <p:cNvPr id="2" name="正方形/長方形 1">
            <a:extLst>
              <a:ext uri="{FF2B5EF4-FFF2-40B4-BE49-F238E27FC236}">
                <a16:creationId xmlns:a16="http://schemas.microsoft.com/office/drawing/2014/main" id="{7B6B46A6-00A0-BDB7-6F7D-9BCE222E3F90}"/>
              </a:ext>
            </a:extLst>
          </p:cNvPr>
          <p:cNvSpPr/>
          <p:nvPr/>
        </p:nvSpPr>
        <p:spPr>
          <a:xfrm>
            <a:off x="6797336" y="1713390"/>
            <a:ext cx="2890594" cy="234370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a:solidFill>
                <a:prstClr val="white"/>
              </a:solidFill>
              <a:latin typeface="Calibri" panose="020F0502020204030204"/>
              <a:ea typeface="游ゴシック" panose="020B0400000000000000" pitchFamily="50" charset="-128"/>
            </a:endParaRPr>
          </a:p>
        </p:txBody>
      </p:sp>
      <p:sp>
        <p:nvSpPr>
          <p:cNvPr id="4" name="テキスト ボックス 3">
            <a:extLst>
              <a:ext uri="{FF2B5EF4-FFF2-40B4-BE49-F238E27FC236}">
                <a16:creationId xmlns:a16="http://schemas.microsoft.com/office/drawing/2014/main" id="{5CC8B22F-3633-8659-CC61-5F4A60CF0EE4}"/>
              </a:ext>
            </a:extLst>
          </p:cNvPr>
          <p:cNvSpPr txBox="1"/>
          <p:nvPr/>
        </p:nvSpPr>
        <p:spPr>
          <a:xfrm>
            <a:off x="6617401" y="1410706"/>
            <a:ext cx="4055919" cy="1938992"/>
          </a:xfrm>
          <a:prstGeom prst="rect">
            <a:avLst/>
          </a:prstGeom>
          <a:noFill/>
        </p:spPr>
        <p:txBody>
          <a:bodyPr wrap="none" rtlCol="0">
            <a:spAutoFit/>
          </a:bodyPr>
          <a:lstStyle/>
          <a:p>
            <a:pPr>
              <a:defRPr/>
            </a:pPr>
            <a:r>
              <a:rPr kumimoji="1" lang="ja-JP" altLang="en-US" sz="2000" b="1" dirty="0">
                <a:solidFill>
                  <a:srgbClr val="FF0000"/>
                </a:solidFill>
                <a:latin typeface="ＭＳ ゴシック" panose="020B0609070205080204" pitchFamily="49" charset="-128"/>
                <a:ea typeface="ＭＳ ゴシック" panose="020B0609070205080204" pitchFamily="49" charset="-128"/>
              </a:rPr>
              <a:t>１，膣</a:t>
            </a:r>
            <a:r>
              <a:rPr kumimoji="1" lang="ja-JP" altLang="en-US" sz="2000" b="1">
                <a:solidFill>
                  <a:srgbClr val="FF0000"/>
                </a:solidFill>
                <a:latin typeface="ＭＳ ゴシック" panose="020B0609070205080204" pitchFamily="49" charset="-128"/>
                <a:ea typeface="ＭＳ ゴシック" panose="020B0609070205080204" pitchFamily="49" charset="-128"/>
              </a:rPr>
              <a:t>の一番奥の</a:t>
            </a:r>
            <a:r>
              <a:rPr kumimoji="1" lang="ja-JP" altLang="en-US" sz="2000" b="1" dirty="0">
                <a:solidFill>
                  <a:srgbClr val="FF0000"/>
                </a:solidFill>
                <a:latin typeface="ＭＳ ゴシック" panose="020B0609070205080204" pitchFamily="49" charset="-128"/>
                <a:ea typeface="ＭＳ ゴシック" panose="020B0609070205080204" pitchFamily="49" charset="-128"/>
              </a:rPr>
              <a:t>部分にある</a:t>
            </a:r>
            <a:endParaRPr kumimoji="1" lang="en-US" altLang="ja-JP" sz="2000" b="1" dirty="0">
              <a:solidFill>
                <a:srgbClr val="FF0000"/>
              </a:solidFill>
              <a:latin typeface="ＭＳ ゴシック" panose="020B0609070205080204" pitchFamily="49" charset="-128"/>
              <a:ea typeface="ＭＳ ゴシック" panose="020B0609070205080204" pitchFamily="49" charset="-128"/>
            </a:endParaRPr>
          </a:p>
          <a:p>
            <a:pPr>
              <a:defRPr/>
            </a:pPr>
            <a:r>
              <a:rPr kumimoji="1" lang="ja-JP" altLang="en-US" sz="2000" b="1" dirty="0">
                <a:solidFill>
                  <a:srgbClr val="FF0000"/>
                </a:solidFill>
                <a:latin typeface="ＭＳ ゴシック" panose="020B0609070205080204" pitchFamily="49" charset="-128"/>
                <a:ea typeface="ＭＳ ゴシック" panose="020B0609070205080204" pitchFamily="49" charset="-128"/>
              </a:rPr>
              <a:t>　子宮頸部にウイルスが届く</a:t>
            </a:r>
            <a:endParaRPr kumimoji="1" lang="en-US" altLang="ja-JP" sz="2000" b="1" dirty="0">
              <a:solidFill>
                <a:srgbClr val="FF0000"/>
              </a:solidFill>
              <a:latin typeface="ＭＳ ゴシック" panose="020B0609070205080204" pitchFamily="49" charset="-128"/>
              <a:ea typeface="ＭＳ ゴシック" panose="020B0609070205080204" pitchFamily="49" charset="-128"/>
            </a:endParaRPr>
          </a:p>
          <a:p>
            <a:pPr>
              <a:defRPr/>
            </a:pPr>
            <a:endParaRPr kumimoji="1" lang="en-US" altLang="ja-JP" sz="2000" b="1" dirty="0">
              <a:solidFill>
                <a:srgbClr val="FF0000"/>
              </a:solidFill>
              <a:latin typeface="ＭＳ ゴシック" panose="020B0609070205080204" pitchFamily="49" charset="-128"/>
              <a:ea typeface="ＭＳ ゴシック" panose="020B0609070205080204" pitchFamily="49" charset="-128"/>
            </a:endParaRPr>
          </a:p>
          <a:p>
            <a:pPr>
              <a:defRPr/>
            </a:pPr>
            <a:r>
              <a:rPr kumimoji="1" lang="ja-JP" altLang="en-US" sz="2000" b="1" dirty="0">
                <a:solidFill>
                  <a:srgbClr val="FF0000"/>
                </a:solidFill>
                <a:latin typeface="ＭＳ ゴシック" panose="020B0609070205080204" pitchFamily="49" charset="-128"/>
                <a:ea typeface="ＭＳ ゴシック" panose="020B0609070205080204" pitchFamily="49" charset="-128"/>
              </a:rPr>
              <a:t>２，</a:t>
            </a:r>
            <a:r>
              <a:rPr kumimoji="1" lang="en-US" altLang="ja-JP" sz="2000" b="1" dirty="0">
                <a:solidFill>
                  <a:srgbClr val="FF0000"/>
                </a:solidFill>
                <a:latin typeface="ＭＳ ゴシック" panose="020B0609070205080204" pitchFamily="49" charset="-128"/>
                <a:ea typeface="ＭＳ ゴシック" panose="020B0609070205080204" pitchFamily="49" charset="-128"/>
              </a:rPr>
              <a:t>90</a:t>
            </a:r>
            <a:r>
              <a:rPr kumimoji="1" lang="ja-JP" altLang="en-US" sz="2000" b="1" dirty="0">
                <a:solidFill>
                  <a:srgbClr val="FF0000"/>
                </a:solidFill>
                <a:latin typeface="ＭＳ ゴシック" panose="020B0609070205080204" pitchFamily="49" charset="-128"/>
                <a:ea typeface="ＭＳ ゴシック" panose="020B0609070205080204" pitchFamily="49" charset="-128"/>
              </a:rPr>
              <a:t>％ぐらいは</a:t>
            </a:r>
            <a:r>
              <a:rPr kumimoji="1" lang="en-US" altLang="ja-JP" sz="2000" b="1" dirty="0">
                <a:solidFill>
                  <a:srgbClr val="FF0000"/>
                </a:solidFill>
                <a:latin typeface="ＭＳ ゴシック" panose="020B0609070205080204" pitchFamily="49" charset="-128"/>
                <a:ea typeface="ＭＳ ゴシック" panose="020B0609070205080204" pitchFamily="49" charset="-128"/>
              </a:rPr>
              <a:t>2</a:t>
            </a:r>
            <a:r>
              <a:rPr kumimoji="1" lang="ja-JP" altLang="en-US" sz="2000" b="1" dirty="0">
                <a:solidFill>
                  <a:srgbClr val="FF0000"/>
                </a:solidFill>
                <a:latin typeface="ＭＳ ゴシック" panose="020B0609070205080204" pitchFamily="49" charset="-128"/>
                <a:ea typeface="ＭＳ ゴシック" panose="020B0609070205080204" pitchFamily="49" charset="-128"/>
              </a:rPr>
              <a:t>年以内に治る</a:t>
            </a:r>
            <a:endParaRPr kumimoji="1" lang="en-US" altLang="ja-JP" sz="2000" b="1" dirty="0">
              <a:solidFill>
                <a:srgbClr val="FF0000"/>
              </a:solidFill>
              <a:latin typeface="ＭＳ ゴシック" panose="020B0609070205080204" pitchFamily="49" charset="-128"/>
              <a:ea typeface="ＭＳ ゴシック" panose="020B0609070205080204" pitchFamily="49" charset="-128"/>
            </a:endParaRPr>
          </a:p>
          <a:p>
            <a:pPr>
              <a:defRPr/>
            </a:pPr>
            <a:endParaRPr kumimoji="1" lang="en-US" altLang="ja-JP" sz="2000" b="1" dirty="0">
              <a:solidFill>
                <a:srgbClr val="FF0000"/>
              </a:solidFill>
              <a:latin typeface="ＭＳ ゴシック" panose="020B0609070205080204" pitchFamily="49" charset="-128"/>
              <a:ea typeface="ＭＳ ゴシック" panose="020B0609070205080204" pitchFamily="49" charset="-128"/>
            </a:endParaRPr>
          </a:p>
          <a:p>
            <a:pPr>
              <a:defRPr/>
            </a:pPr>
            <a:r>
              <a:rPr kumimoji="1" lang="ja-JP" altLang="en-US" sz="2000" b="1" dirty="0">
                <a:solidFill>
                  <a:srgbClr val="FF0000"/>
                </a:solidFill>
                <a:latin typeface="ＭＳ ゴシック" panose="020B0609070205080204" pitchFamily="49" charset="-128"/>
                <a:ea typeface="ＭＳ ゴシック" panose="020B0609070205080204" pitchFamily="49" charset="-128"/>
              </a:rPr>
              <a:t>３，</a:t>
            </a:r>
            <a:r>
              <a:rPr kumimoji="1" lang="en-US" altLang="ja-JP" sz="2000" b="1" dirty="0">
                <a:solidFill>
                  <a:srgbClr val="FF0000"/>
                </a:solidFill>
                <a:latin typeface="ＭＳ ゴシック" panose="020B0609070205080204" pitchFamily="49" charset="-128"/>
                <a:ea typeface="ＭＳ ゴシック" panose="020B0609070205080204" pitchFamily="49" charset="-128"/>
              </a:rPr>
              <a:t>10</a:t>
            </a:r>
            <a:r>
              <a:rPr kumimoji="1" lang="ja-JP" altLang="en-US" sz="2000" b="1" dirty="0">
                <a:solidFill>
                  <a:srgbClr val="FF0000"/>
                </a:solidFill>
                <a:latin typeface="ＭＳ ゴシック" panose="020B0609070205080204" pitchFamily="49" charset="-128"/>
                <a:ea typeface="ＭＳ ゴシック" panose="020B0609070205080204" pitchFamily="49" charset="-128"/>
              </a:rPr>
              <a:t>～</a:t>
            </a:r>
            <a:r>
              <a:rPr kumimoji="1" lang="en-US" altLang="ja-JP" sz="2000" b="1" dirty="0">
                <a:solidFill>
                  <a:srgbClr val="FF0000"/>
                </a:solidFill>
                <a:latin typeface="ＭＳ ゴシック" panose="020B0609070205080204" pitchFamily="49" charset="-128"/>
                <a:ea typeface="ＭＳ ゴシック" panose="020B0609070205080204" pitchFamily="49" charset="-128"/>
              </a:rPr>
              <a:t>30</a:t>
            </a:r>
            <a:r>
              <a:rPr kumimoji="1" lang="ja-JP" altLang="en-US" sz="2000" b="1" dirty="0">
                <a:solidFill>
                  <a:srgbClr val="FF0000"/>
                </a:solidFill>
                <a:latin typeface="ＭＳ ゴシック" panose="020B0609070205080204" pitchFamily="49" charset="-128"/>
                <a:ea typeface="ＭＳ ゴシック" panose="020B0609070205080204" pitchFamily="49" charset="-128"/>
              </a:rPr>
              <a:t>年で</a:t>
            </a:r>
            <a:r>
              <a:rPr kumimoji="1" lang="en-US" altLang="ja-JP" sz="2000" b="1" dirty="0">
                <a:solidFill>
                  <a:srgbClr val="FF0000"/>
                </a:solidFill>
                <a:latin typeface="ＭＳ ゴシック" panose="020B0609070205080204" pitchFamily="49" charset="-128"/>
                <a:ea typeface="ＭＳ ゴシック" panose="020B0609070205080204" pitchFamily="49" charset="-128"/>
              </a:rPr>
              <a:t>0.8%</a:t>
            </a:r>
            <a:r>
              <a:rPr kumimoji="1" lang="ja-JP" altLang="en-US" sz="2000" b="1" dirty="0">
                <a:solidFill>
                  <a:srgbClr val="FF0000"/>
                </a:solidFill>
                <a:latin typeface="ＭＳ ゴシック" panose="020B0609070205080204" pitchFamily="49" charset="-128"/>
                <a:ea typeface="ＭＳ ゴシック" panose="020B0609070205080204" pitchFamily="49" charset="-128"/>
              </a:rPr>
              <a:t>が癌になる</a:t>
            </a:r>
            <a:endParaRPr kumimoji="1" lang="en-US" altLang="ja-JP" sz="2000" b="1" dirty="0">
              <a:solidFill>
                <a:srgbClr val="FF0000"/>
              </a:solidFill>
              <a:latin typeface="ＭＳ ゴシック" panose="020B0609070205080204" pitchFamily="49" charset="-128"/>
              <a:ea typeface="ＭＳ ゴシック" panose="020B0609070205080204" pitchFamily="49" charset="-128"/>
            </a:endParaRPr>
          </a:p>
        </p:txBody>
      </p:sp>
      <p:sp>
        <p:nvSpPr>
          <p:cNvPr id="6" name="矢印: 右 5">
            <a:extLst>
              <a:ext uri="{FF2B5EF4-FFF2-40B4-BE49-F238E27FC236}">
                <a16:creationId xmlns:a16="http://schemas.microsoft.com/office/drawing/2014/main" id="{F4741853-4788-0982-93DF-3FF588430D04}"/>
              </a:ext>
            </a:extLst>
          </p:cNvPr>
          <p:cNvSpPr/>
          <p:nvPr/>
        </p:nvSpPr>
        <p:spPr>
          <a:xfrm rot="7360847">
            <a:off x="7075813" y="4036861"/>
            <a:ext cx="1707469" cy="307378"/>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a:solidFill>
                <a:prstClr val="white"/>
              </a:solidFill>
              <a:latin typeface="Calibri" panose="020F0502020204030204"/>
              <a:ea typeface="游ゴシック" panose="020B0400000000000000" pitchFamily="50" charset="-128"/>
            </a:endParaRPr>
          </a:p>
        </p:txBody>
      </p:sp>
      <p:sp>
        <p:nvSpPr>
          <p:cNvPr id="8" name="正方形/長方形 7">
            <a:extLst>
              <a:ext uri="{FF2B5EF4-FFF2-40B4-BE49-F238E27FC236}">
                <a16:creationId xmlns:a16="http://schemas.microsoft.com/office/drawing/2014/main" id="{E7B7942B-FE8A-FCCD-3171-F5F20E61C090}"/>
              </a:ext>
            </a:extLst>
          </p:cNvPr>
          <p:cNvSpPr/>
          <p:nvPr/>
        </p:nvSpPr>
        <p:spPr>
          <a:xfrm>
            <a:off x="7196831" y="4992119"/>
            <a:ext cx="1029810" cy="44997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24FB8F0F-BA07-3E47-3372-AA2972936024}"/>
              </a:ext>
            </a:extLst>
          </p:cNvPr>
          <p:cNvSpPr/>
          <p:nvPr/>
        </p:nvSpPr>
        <p:spPr>
          <a:xfrm>
            <a:off x="8357414" y="4468318"/>
            <a:ext cx="1180680" cy="44997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090075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A5E3AA0-B144-6CBB-15D2-E4C2703F1824}"/>
              </a:ext>
            </a:extLst>
          </p:cNvPr>
          <p:cNvSpPr txBox="1"/>
          <p:nvPr/>
        </p:nvSpPr>
        <p:spPr>
          <a:xfrm>
            <a:off x="657726" y="251002"/>
            <a:ext cx="11229474" cy="646331"/>
          </a:xfrm>
          <a:prstGeom prst="rect">
            <a:avLst/>
          </a:prstGeom>
          <a:noFill/>
        </p:spPr>
        <p:txBody>
          <a:bodyPr wrap="square" rtlCol="0">
            <a:spAutoFit/>
          </a:bodyPr>
          <a:lstStyle/>
          <a:p>
            <a:pPr>
              <a:defRPr/>
            </a:pPr>
            <a:r>
              <a:rPr kumimoji="1" lang="en-US" altLang="ja-JP" sz="3600" dirty="0">
                <a:solidFill>
                  <a:prstClr val="black"/>
                </a:solidFill>
                <a:latin typeface="ＭＳ ゴシック" panose="020B0609070205080204" pitchFamily="49" charset="-128"/>
                <a:ea typeface="ＭＳ ゴシック" panose="020B0609070205080204" pitchFamily="49" charset="-128"/>
              </a:rPr>
              <a:t>HPV</a:t>
            </a:r>
            <a:r>
              <a:rPr kumimoji="1" lang="ja-JP" altLang="en-US" sz="2800" dirty="0">
                <a:solidFill>
                  <a:prstClr val="black"/>
                </a:solidFill>
                <a:latin typeface="ＭＳ ゴシック" panose="020B0609070205080204" pitchFamily="49" charset="-128"/>
                <a:ea typeface="ＭＳ ゴシック" panose="020B0609070205080204" pitchFamily="49" charset="-128"/>
              </a:rPr>
              <a:t>（ヒトパピローマウイルス）</a:t>
            </a:r>
            <a:r>
              <a:rPr kumimoji="1" lang="ja-JP" altLang="en-US" sz="3600" dirty="0">
                <a:solidFill>
                  <a:prstClr val="black"/>
                </a:solidFill>
                <a:latin typeface="ＭＳ ゴシック" panose="020B0609070205080204" pitchFamily="49" charset="-128"/>
                <a:ea typeface="ＭＳ ゴシック" panose="020B0609070205080204" pitchFamily="49" charset="-128"/>
              </a:rPr>
              <a:t>はどんなウイルス？</a:t>
            </a:r>
          </a:p>
        </p:txBody>
      </p:sp>
      <p:sp>
        <p:nvSpPr>
          <p:cNvPr id="6" name="テキスト ボックス 5">
            <a:extLst>
              <a:ext uri="{FF2B5EF4-FFF2-40B4-BE49-F238E27FC236}">
                <a16:creationId xmlns:a16="http://schemas.microsoft.com/office/drawing/2014/main" id="{5F216421-DD19-144B-B733-7A3DEA8979B6}"/>
              </a:ext>
            </a:extLst>
          </p:cNvPr>
          <p:cNvSpPr txBox="1"/>
          <p:nvPr/>
        </p:nvSpPr>
        <p:spPr>
          <a:xfrm>
            <a:off x="3128211" y="1029921"/>
            <a:ext cx="8833281" cy="3108543"/>
          </a:xfrm>
          <a:prstGeom prst="rect">
            <a:avLst/>
          </a:prstGeom>
          <a:noFill/>
        </p:spPr>
        <p:txBody>
          <a:bodyPr wrap="square" rtlCol="0">
            <a:spAutoFit/>
          </a:bodyPr>
          <a:lstStyle/>
          <a:p>
            <a:pPr>
              <a:defRPr/>
            </a:pPr>
            <a:r>
              <a:rPr kumimoji="1" lang="ja-JP" altLang="en-US" sz="2800" b="1" dirty="0">
                <a:latin typeface="ＭＳ ゴシック" panose="020B0609070205080204" pitchFamily="49" charset="-128"/>
                <a:ea typeface="ＭＳ ゴシック" panose="020B0609070205080204" pitchFamily="49" charset="-128"/>
              </a:rPr>
              <a:t>・子宮頸がんの主な原因となる</a:t>
            </a:r>
            <a:endParaRPr kumimoji="1" lang="en-US" altLang="ja-JP" sz="2800" b="1" dirty="0">
              <a:latin typeface="ＭＳ ゴシック" panose="020B0609070205080204" pitchFamily="49" charset="-128"/>
              <a:ea typeface="ＭＳ ゴシック" panose="020B0609070205080204" pitchFamily="49" charset="-128"/>
            </a:endParaRPr>
          </a:p>
          <a:p>
            <a:pPr>
              <a:defRPr/>
            </a:pPr>
            <a:r>
              <a:rPr kumimoji="1" lang="ja-JP" altLang="en-US" sz="2800" b="1" dirty="0">
                <a:latin typeface="ＭＳ ゴシック" panose="020B0609070205080204" pitchFamily="49" charset="-128"/>
                <a:ea typeface="ＭＳ ゴシック" panose="020B0609070205080204" pitchFamily="49" charset="-128"/>
              </a:rPr>
              <a:t>・子どもの口の中にも普通に存在する</a:t>
            </a:r>
            <a:endParaRPr kumimoji="1" lang="en-US" altLang="ja-JP" sz="2800" b="1" dirty="0">
              <a:latin typeface="ＭＳ ゴシック" panose="020B0609070205080204" pitchFamily="49" charset="-128"/>
              <a:ea typeface="ＭＳ ゴシック" panose="020B0609070205080204" pitchFamily="49" charset="-128"/>
            </a:endParaRPr>
          </a:p>
          <a:p>
            <a:pPr>
              <a:defRPr/>
            </a:pPr>
            <a:r>
              <a:rPr kumimoji="1" lang="ja-JP" altLang="en-US" sz="2800" b="1" dirty="0">
                <a:solidFill>
                  <a:srgbClr val="FF0000"/>
                </a:solidFill>
                <a:latin typeface="ＭＳ ゴシック" panose="020B0609070205080204" pitchFamily="49" charset="-128"/>
                <a:ea typeface="ＭＳ ゴシック" panose="020B0609070205080204" pitchFamily="49" charset="-128"/>
              </a:rPr>
              <a:t>・性行為が子宮頸部にウイルスを届ける役目を果たす</a:t>
            </a:r>
          </a:p>
          <a:p>
            <a:pPr>
              <a:defRPr/>
            </a:pPr>
            <a:r>
              <a:rPr kumimoji="1" lang="ja-JP" altLang="en-US" sz="2800" b="1" dirty="0">
                <a:solidFill>
                  <a:srgbClr val="FF0000"/>
                </a:solidFill>
                <a:latin typeface="ＭＳ ゴシック" panose="020B0609070205080204" pitchFamily="49" charset="-128"/>
                <a:ea typeface="ＭＳ ゴシック" panose="020B0609070205080204" pitchFamily="49" charset="-128"/>
              </a:rPr>
              <a:t>　（コンドームでは予防できません）</a:t>
            </a:r>
            <a:endParaRPr kumimoji="1" lang="en-US" altLang="ja-JP" sz="2800" b="1" dirty="0">
              <a:solidFill>
                <a:srgbClr val="FF0000"/>
              </a:solidFill>
              <a:latin typeface="ＭＳ ゴシック" panose="020B0609070205080204" pitchFamily="49" charset="-128"/>
              <a:ea typeface="ＭＳ ゴシック" panose="020B0609070205080204" pitchFamily="49" charset="-128"/>
            </a:endParaRPr>
          </a:p>
          <a:p>
            <a:pPr>
              <a:defRPr/>
            </a:pPr>
            <a:r>
              <a:rPr kumimoji="1" lang="ja-JP" altLang="en-US" sz="2800" b="1" dirty="0">
                <a:solidFill>
                  <a:srgbClr val="FF0000"/>
                </a:solidFill>
                <a:latin typeface="ＭＳ ゴシック" panose="020B0609070205080204" pitchFamily="49" charset="-128"/>
                <a:ea typeface="ＭＳ ゴシック" panose="020B0609070205080204" pitchFamily="49" charset="-128"/>
              </a:rPr>
              <a:t>・</a:t>
            </a:r>
            <a:r>
              <a:rPr kumimoji="1" lang="en-US" altLang="ja-JP" sz="2800" b="1" dirty="0">
                <a:solidFill>
                  <a:srgbClr val="FF0000"/>
                </a:solidFill>
                <a:latin typeface="ＭＳ ゴシック" panose="020B0609070205080204" pitchFamily="49" charset="-128"/>
                <a:ea typeface="ＭＳ ゴシック" panose="020B0609070205080204" pitchFamily="49" charset="-128"/>
              </a:rPr>
              <a:t>HPV</a:t>
            </a:r>
            <a:r>
              <a:rPr kumimoji="1" lang="ja-JP" altLang="en-US" sz="2800" b="1" dirty="0">
                <a:solidFill>
                  <a:srgbClr val="FF0000"/>
                </a:solidFill>
                <a:latin typeface="ＭＳ ゴシック" panose="020B0609070205080204" pitchFamily="49" charset="-128"/>
                <a:ea typeface="ＭＳ ゴシック" panose="020B0609070205080204" pitchFamily="49" charset="-128"/>
              </a:rPr>
              <a:t>は、女性の多くが“一生に一度は感染する”</a:t>
            </a:r>
          </a:p>
          <a:p>
            <a:pPr>
              <a:defRPr/>
            </a:pPr>
            <a:r>
              <a:rPr kumimoji="1" lang="ja-JP" altLang="en-US" sz="2800" b="1" dirty="0">
                <a:solidFill>
                  <a:srgbClr val="FF0000"/>
                </a:solidFill>
                <a:latin typeface="ＭＳ ゴシック" panose="020B0609070205080204" pitchFamily="49" charset="-128"/>
                <a:ea typeface="ＭＳ ゴシック" panose="020B0609070205080204" pitchFamily="49" charset="-128"/>
              </a:rPr>
              <a:t>・ほとんどの人ではウイルスが自然に消えるが、</a:t>
            </a:r>
          </a:p>
          <a:p>
            <a:pPr>
              <a:defRPr/>
            </a:pPr>
            <a:r>
              <a:rPr kumimoji="1" lang="ja-JP" altLang="en-US" sz="2800" b="1" dirty="0">
                <a:solidFill>
                  <a:srgbClr val="FF0000"/>
                </a:solidFill>
                <a:latin typeface="ＭＳ ゴシック" panose="020B0609070205080204" pitchFamily="49" charset="-128"/>
                <a:ea typeface="ＭＳ ゴシック" panose="020B0609070205080204" pitchFamily="49" charset="-128"/>
              </a:rPr>
              <a:t>　がんになってしまう人がいることも事実</a:t>
            </a:r>
          </a:p>
        </p:txBody>
      </p:sp>
      <p:pic>
        <p:nvPicPr>
          <p:cNvPr id="7" name="図 6" descr="図形&#10;&#10;自動的に生成された説明">
            <a:extLst>
              <a:ext uri="{FF2B5EF4-FFF2-40B4-BE49-F238E27FC236}">
                <a16:creationId xmlns:a16="http://schemas.microsoft.com/office/drawing/2014/main" id="{7545387C-F441-B818-D034-35017C893BCD}"/>
              </a:ext>
            </a:extLst>
          </p:cNvPr>
          <p:cNvPicPr>
            <a:picLocks noChangeAspect="1"/>
          </p:cNvPicPr>
          <p:nvPr/>
        </p:nvPicPr>
        <p:blipFill rotWithShape="1">
          <a:blip r:embed="rId3">
            <a:extLst>
              <a:ext uri="{28A0092B-C50C-407E-A947-70E740481C1C}">
                <a14:useLocalDpi xmlns:a14="http://schemas.microsoft.com/office/drawing/2010/main" val="0"/>
              </a:ext>
            </a:extLst>
          </a:blip>
          <a:srcRect r="13959"/>
          <a:stretch/>
        </p:blipFill>
        <p:spPr>
          <a:xfrm>
            <a:off x="337250" y="1809667"/>
            <a:ext cx="2746363" cy="3191913"/>
          </a:xfrm>
          <a:prstGeom prst="rect">
            <a:avLst/>
          </a:prstGeom>
        </p:spPr>
      </p:pic>
    </p:spTree>
    <p:extLst>
      <p:ext uri="{BB962C8B-B14F-4D97-AF65-F5344CB8AC3E}">
        <p14:creationId xmlns:p14="http://schemas.microsoft.com/office/powerpoint/2010/main" val="36002981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64E73E1-22C9-0D49-4EAF-1E2C8870B103}"/>
              </a:ext>
            </a:extLst>
          </p:cNvPr>
          <p:cNvPicPr>
            <a:picLocks noChangeAspect="1"/>
          </p:cNvPicPr>
          <p:nvPr/>
        </p:nvPicPr>
        <p:blipFill>
          <a:blip r:embed="rId3"/>
          <a:stretch>
            <a:fillRect/>
          </a:stretch>
        </p:blipFill>
        <p:spPr>
          <a:xfrm>
            <a:off x="1249680" y="121921"/>
            <a:ext cx="9753600" cy="5805172"/>
          </a:xfrm>
          <a:prstGeom prst="rect">
            <a:avLst/>
          </a:prstGeom>
        </p:spPr>
      </p:pic>
      <p:sp>
        <p:nvSpPr>
          <p:cNvPr id="5" name="テキスト ボックス 4">
            <a:extLst>
              <a:ext uri="{FF2B5EF4-FFF2-40B4-BE49-F238E27FC236}">
                <a16:creationId xmlns:a16="http://schemas.microsoft.com/office/drawing/2014/main" id="{7DD5F14A-BA52-9E58-8141-A10CD2DA9908}"/>
              </a:ext>
            </a:extLst>
          </p:cNvPr>
          <p:cNvSpPr txBox="1"/>
          <p:nvPr/>
        </p:nvSpPr>
        <p:spPr>
          <a:xfrm>
            <a:off x="1998373" y="6134312"/>
            <a:ext cx="7892321" cy="646331"/>
          </a:xfrm>
          <a:prstGeom prst="rect">
            <a:avLst/>
          </a:prstGeom>
          <a:noFill/>
        </p:spPr>
        <p:txBody>
          <a:bodyPr wrap="square">
            <a:spAutoFit/>
          </a:bodyPr>
          <a:lstStyle/>
          <a:p>
            <a:r>
              <a:rPr lang="en-US" altLang="ja-JP" dirty="0"/>
              <a:t>HPV</a:t>
            </a:r>
            <a:r>
              <a:rPr lang="ja-JP" altLang="en-US" dirty="0"/>
              <a:t>ワクチンについて知ってください＜簡略版＞　　　　（厚生労働省）</a:t>
            </a:r>
            <a:endParaRPr lang="en-US" altLang="ja-JP" dirty="0"/>
          </a:p>
          <a:p>
            <a:r>
              <a:rPr lang="en-US" altLang="ja-JP" dirty="0"/>
              <a:t>https://www.mhlw.go.jp/content/10900000/000901219.pdf</a:t>
            </a:r>
            <a:endParaRPr lang="ja-JP" altLang="en-US" dirty="0"/>
          </a:p>
        </p:txBody>
      </p:sp>
      <p:sp>
        <p:nvSpPr>
          <p:cNvPr id="2" name="テキスト ボックス 1">
            <a:extLst>
              <a:ext uri="{FF2B5EF4-FFF2-40B4-BE49-F238E27FC236}">
                <a16:creationId xmlns:a16="http://schemas.microsoft.com/office/drawing/2014/main" id="{CD1AABEF-F486-15B9-8A42-81613591DBAA}"/>
              </a:ext>
            </a:extLst>
          </p:cNvPr>
          <p:cNvSpPr txBox="1"/>
          <p:nvPr/>
        </p:nvSpPr>
        <p:spPr>
          <a:xfrm>
            <a:off x="60960" y="5574338"/>
            <a:ext cx="12161520" cy="646331"/>
          </a:xfrm>
          <a:prstGeom prst="rect">
            <a:avLst/>
          </a:prstGeom>
          <a:noFill/>
        </p:spPr>
        <p:txBody>
          <a:bodyPr wrap="square" rtlCol="0">
            <a:spAutoFit/>
          </a:bodyPr>
          <a:lstStyle/>
          <a:p>
            <a:r>
              <a:rPr kumimoji="1" lang="ja-JP" altLang="en-US" sz="3600" dirty="0">
                <a:solidFill>
                  <a:srgbClr val="FF0000"/>
                </a:solidFill>
                <a:latin typeface="ＭＳ ゴシック" panose="020B0609070205080204" pitchFamily="49" charset="-128"/>
                <a:ea typeface="ＭＳ ゴシック" panose="020B0609070205080204" pitchFamily="49" charset="-128"/>
              </a:rPr>
              <a:t>ではどうする？私が子宮頸がんになるのかもしれない！</a:t>
            </a:r>
          </a:p>
        </p:txBody>
      </p:sp>
    </p:spTree>
    <p:extLst>
      <p:ext uri="{BB962C8B-B14F-4D97-AF65-F5344CB8AC3E}">
        <p14:creationId xmlns:p14="http://schemas.microsoft.com/office/powerpoint/2010/main" val="180779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7C7F3EC-DDF3-08B5-D2B9-66A6E9F0C1DD}"/>
              </a:ext>
            </a:extLst>
          </p:cNvPr>
          <p:cNvSpPr txBox="1"/>
          <p:nvPr/>
        </p:nvSpPr>
        <p:spPr>
          <a:xfrm>
            <a:off x="657726" y="251002"/>
            <a:ext cx="11229474" cy="646331"/>
          </a:xfrm>
          <a:prstGeom prst="rect">
            <a:avLst/>
          </a:prstGeom>
          <a:noFill/>
        </p:spPr>
        <p:txBody>
          <a:bodyPr wrap="square" rtlCol="0">
            <a:spAutoFit/>
          </a:bodyPr>
          <a:lstStyle/>
          <a:p>
            <a:pPr>
              <a:defRPr/>
            </a:pPr>
            <a:r>
              <a:rPr kumimoji="1" lang="en-US" altLang="ja-JP" sz="3600" dirty="0">
                <a:solidFill>
                  <a:prstClr val="black"/>
                </a:solidFill>
                <a:latin typeface="ＭＳ ゴシック" panose="020B0609070205080204" pitchFamily="49" charset="-128"/>
                <a:ea typeface="ＭＳ ゴシック" panose="020B0609070205080204" pitchFamily="49" charset="-128"/>
              </a:rPr>
              <a:t>HPV</a:t>
            </a:r>
            <a:r>
              <a:rPr kumimoji="1" lang="ja-JP" altLang="en-US" sz="2800" dirty="0">
                <a:solidFill>
                  <a:prstClr val="black"/>
                </a:solidFill>
                <a:latin typeface="ＭＳ ゴシック" panose="020B0609070205080204" pitchFamily="49" charset="-128"/>
                <a:ea typeface="ＭＳ ゴシック" panose="020B0609070205080204" pitchFamily="49" charset="-128"/>
              </a:rPr>
              <a:t>（ヒトパピローマウイルス）</a:t>
            </a:r>
            <a:r>
              <a:rPr kumimoji="1" lang="ja-JP" altLang="en-US" sz="3600" dirty="0">
                <a:solidFill>
                  <a:prstClr val="black"/>
                </a:solidFill>
                <a:latin typeface="ＭＳ ゴシック" panose="020B0609070205080204" pitchFamily="49" charset="-128"/>
                <a:ea typeface="ＭＳ ゴシック" panose="020B0609070205080204" pitchFamily="49" charset="-128"/>
              </a:rPr>
              <a:t>はどんなウイルス？</a:t>
            </a:r>
          </a:p>
        </p:txBody>
      </p:sp>
      <p:sp>
        <p:nvSpPr>
          <p:cNvPr id="3" name="テキスト ボックス 2">
            <a:extLst>
              <a:ext uri="{FF2B5EF4-FFF2-40B4-BE49-F238E27FC236}">
                <a16:creationId xmlns:a16="http://schemas.microsoft.com/office/drawing/2014/main" id="{A5266DC9-4D38-7D61-B1C5-2055FDBE3529}"/>
              </a:ext>
            </a:extLst>
          </p:cNvPr>
          <p:cNvSpPr txBox="1"/>
          <p:nvPr/>
        </p:nvSpPr>
        <p:spPr>
          <a:xfrm>
            <a:off x="3128211" y="1029921"/>
            <a:ext cx="8833281" cy="3108543"/>
          </a:xfrm>
          <a:prstGeom prst="rect">
            <a:avLst/>
          </a:prstGeom>
          <a:noFill/>
        </p:spPr>
        <p:txBody>
          <a:bodyPr wrap="square" rtlCol="0">
            <a:spAutoFit/>
          </a:bodyPr>
          <a:lstStyle/>
          <a:p>
            <a:pPr>
              <a:defRPr/>
            </a:pPr>
            <a:r>
              <a:rPr kumimoji="1" lang="ja-JP" altLang="en-US" sz="2800" b="1" dirty="0">
                <a:latin typeface="ＭＳ ゴシック" panose="020B0609070205080204" pitchFamily="49" charset="-128"/>
                <a:ea typeface="ＭＳ ゴシック" panose="020B0609070205080204" pitchFamily="49" charset="-128"/>
              </a:rPr>
              <a:t>・子宮頸がんの主な原因となる</a:t>
            </a:r>
            <a:endParaRPr kumimoji="1" lang="en-US" altLang="ja-JP" sz="2800" b="1" dirty="0">
              <a:latin typeface="ＭＳ ゴシック" panose="020B0609070205080204" pitchFamily="49" charset="-128"/>
              <a:ea typeface="ＭＳ ゴシック" panose="020B0609070205080204" pitchFamily="49" charset="-128"/>
            </a:endParaRPr>
          </a:p>
          <a:p>
            <a:pPr>
              <a:defRPr/>
            </a:pPr>
            <a:r>
              <a:rPr kumimoji="1" lang="ja-JP" altLang="en-US" sz="2800" b="1" dirty="0">
                <a:latin typeface="ＭＳ ゴシック" panose="020B0609070205080204" pitchFamily="49" charset="-128"/>
                <a:ea typeface="ＭＳ ゴシック" panose="020B0609070205080204" pitchFamily="49" charset="-128"/>
              </a:rPr>
              <a:t>・子どもの口の中にも普通に存在する</a:t>
            </a:r>
            <a:endParaRPr kumimoji="1" lang="en-US" altLang="ja-JP" sz="2800" b="1" dirty="0">
              <a:latin typeface="ＭＳ ゴシック" panose="020B0609070205080204" pitchFamily="49" charset="-128"/>
              <a:ea typeface="ＭＳ ゴシック" panose="020B0609070205080204" pitchFamily="49" charset="-128"/>
            </a:endParaRPr>
          </a:p>
          <a:p>
            <a:pPr>
              <a:defRPr/>
            </a:pPr>
            <a:r>
              <a:rPr kumimoji="1" lang="ja-JP" altLang="en-US" sz="2800" b="1" dirty="0">
                <a:latin typeface="ＭＳ ゴシック" panose="020B0609070205080204" pitchFamily="49" charset="-128"/>
                <a:ea typeface="ＭＳ ゴシック" panose="020B0609070205080204" pitchFamily="49" charset="-128"/>
              </a:rPr>
              <a:t>・性行為が子宮頸部にウイルスを届ける役目を果たす</a:t>
            </a:r>
          </a:p>
          <a:p>
            <a:pPr>
              <a:defRPr/>
            </a:pPr>
            <a:r>
              <a:rPr kumimoji="1" lang="ja-JP" altLang="en-US" sz="2800" b="1" dirty="0">
                <a:latin typeface="ＭＳ ゴシック" panose="020B0609070205080204" pitchFamily="49" charset="-128"/>
                <a:ea typeface="ＭＳ ゴシック" panose="020B0609070205080204" pitchFamily="49" charset="-128"/>
              </a:rPr>
              <a:t>　（コンドームでは予防できません）</a:t>
            </a:r>
            <a:endParaRPr kumimoji="1" lang="en-US" altLang="ja-JP" sz="2800" b="1" dirty="0">
              <a:latin typeface="ＭＳ ゴシック" panose="020B0609070205080204" pitchFamily="49" charset="-128"/>
              <a:ea typeface="ＭＳ ゴシック" panose="020B0609070205080204" pitchFamily="49" charset="-128"/>
            </a:endParaRPr>
          </a:p>
          <a:p>
            <a:pPr>
              <a:defRPr/>
            </a:pPr>
            <a:r>
              <a:rPr kumimoji="1" lang="ja-JP" altLang="en-US" sz="2800" b="1" dirty="0">
                <a:latin typeface="ＭＳ ゴシック" panose="020B0609070205080204" pitchFamily="49" charset="-128"/>
                <a:ea typeface="ＭＳ ゴシック" panose="020B0609070205080204" pitchFamily="49" charset="-128"/>
              </a:rPr>
              <a:t>・</a:t>
            </a:r>
            <a:r>
              <a:rPr kumimoji="1" lang="en-US" altLang="ja-JP" sz="2800" b="1" dirty="0">
                <a:latin typeface="ＭＳ ゴシック" panose="020B0609070205080204" pitchFamily="49" charset="-128"/>
                <a:ea typeface="ＭＳ ゴシック" panose="020B0609070205080204" pitchFamily="49" charset="-128"/>
              </a:rPr>
              <a:t>HPV</a:t>
            </a:r>
            <a:r>
              <a:rPr kumimoji="1" lang="ja-JP" altLang="en-US" sz="2800" b="1" dirty="0">
                <a:latin typeface="ＭＳ ゴシック" panose="020B0609070205080204" pitchFamily="49" charset="-128"/>
                <a:ea typeface="ＭＳ ゴシック" panose="020B0609070205080204" pitchFamily="49" charset="-128"/>
              </a:rPr>
              <a:t>は、女性の多くが“一生に一度は感染する”</a:t>
            </a:r>
          </a:p>
          <a:p>
            <a:pPr>
              <a:defRPr/>
            </a:pPr>
            <a:r>
              <a:rPr kumimoji="1" lang="ja-JP" altLang="en-US" sz="2800" b="1" dirty="0">
                <a:latin typeface="ＭＳ ゴシック" panose="020B0609070205080204" pitchFamily="49" charset="-128"/>
                <a:ea typeface="ＭＳ ゴシック" panose="020B0609070205080204" pitchFamily="49" charset="-128"/>
              </a:rPr>
              <a:t>・ほとんどの人ではウイルスが自然に消えるが、</a:t>
            </a:r>
          </a:p>
          <a:p>
            <a:pPr>
              <a:defRPr/>
            </a:pPr>
            <a:r>
              <a:rPr kumimoji="1" lang="ja-JP" altLang="en-US" sz="2800" b="1" dirty="0">
                <a:latin typeface="ＭＳ ゴシック" panose="020B0609070205080204" pitchFamily="49" charset="-128"/>
                <a:ea typeface="ＭＳ ゴシック" panose="020B0609070205080204" pitchFamily="49" charset="-128"/>
              </a:rPr>
              <a:t>　がんになってしまう人がいることも事実</a:t>
            </a:r>
          </a:p>
        </p:txBody>
      </p:sp>
      <p:pic>
        <p:nvPicPr>
          <p:cNvPr id="5" name="図 4" descr="図形&#10;&#10;自動的に生成された説明">
            <a:extLst>
              <a:ext uri="{FF2B5EF4-FFF2-40B4-BE49-F238E27FC236}">
                <a16:creationId xmlns:a16="http://schemas.microsoft.com/office/drawing/2014/main" id="{D0B7A0A3-8AF1-7F59-41F6-F357BBFA8575}"/>
              </a:ext>
            </a:extLst>
          </p:cNvPr>
          <p:cNvPicPr>
            <a:picLocks noChangeAspect="1"/>
          </p:cNvPicPr>
          <p:nvPr/>
        </p:nvPicPr>
        <p:blipFill rotWithShape="1">
          <a:blip r:embed="rId3">
            <a:extLst>
              <a:ext uri="{28A0092B-C50C-407E-A947-70E740481C1C}">
                <a14:useLocalDpi xmlns:a14="http://schemas.microsoft.com/office/drawing/2010/main" val="0"/>
              </a:ext>
            </a:extLst>
          </a:blip>
          <a:srcRect r="13959"/>
          <a:stretch/>
        </p:blipFill>
        <p:spPr>
          <a:xfrm>
            <a:off x="337250" y="1809667"/>
            <a:ext cx="2746363" cy="3191913"/>
          </a:xfrm>
          <a:prstGeom prst="rect">
            <a:avLst/>
          </a:prstGeom>
        </p:spPr>
      </p:pic>
      <p:sp>
        <p:nvSpPr>
          <p:cNvPr id="4" name="テキスト ボックス 3">
            <a:extLst>
              <a:ext uri="{FF2B5EF4-FFF2-40B4-BE49-F238E27FC236}">
                <a16:creationId xmlns:a16="http://schemas.microsoft.com/office/drawing/2014/main" id="{04813D30-676B-2AC1-8227-DDB2EC26B58F}"/>
              </a:ext>
            </a:extLst>
          </p:cNvPr>
          <p:cNvSpPr txBox="1"/>
          <p:nvPr/>
        </p:nvSpPr>
        <p:spPr>
          <a:xfrm>
            <a:off x="441158" y="5535691"/>
            <a:ext cx="11662610" cy="584775"/>
          </a:xfrm>
          <a:prstGeom prst="rect">
            <a:avLst/>
          </a:prstGeom>
          <a:noFill/>
        </p:spPr>
        <p:txBody>
          <a:bodyPr wrap="square" rtlCol="0">
            <a:spAutoFit/>
          </a:bodyPr>
          <a:lstStyle/>
          <a:p>
            <a:r>
              <a:rPr kumimoji="1" lang="ja-JP" altLang="en-US" sz="3200" dirty="0">
                <a:solidFill>
                  <a:srgbClr val="FF0000"/>
                </a:solidFill>
                <a:latin typeface="ＭＳ ゴシック" panose="020B0609070205080204" pitchFamily="49" charset="-128"/>
                <a:ea typeface="ＭＳ ゴシック" panose="020B0609070205080204" pitchFamily="49" charset="-128"/>
              </a:rPr>
              <a:t>命を守るため、子宮を守るために子宮頸部への感染を避けたい</a:t>
            </a:r>
          </a:p>
        </p:txBody>
      </p:sp>
    </p:spTree>
    <p:extLst>
      <p:ext uri="{BB962C8B-B14F-4D97-AF65-F5344CB8AC3E}">
        <p14:creationId xmlns:p14="http://schemas.microsoft.com/office/powerpoint/2010/main" val="382889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3A1AB-AF50-1601-1BBD-34C22924299C}"/>
            </a:ext>
          </a:extLst>
        </p:cNvPr>
        <p:cNvGrpSpPr/>
        <p:nvPr/>
      </p:nvGrpSpPr>
      <p:grpSpPr>
        <a:xfrm>
          <a:off x="0" y="0"/>
          <a:ext cx="0" cy="0"/>
          <a:chOff x="0" y="0"/>
          <a:chExt cx="0" cy="0"/>
        </a:xfrm>
      </p:grpSpPr>
      <p:pic>
        <p:nvPicPr>
          <p:cNvPr id="3" name="図 2" descr="時計, 挿絵 が含まれている画像&#10;&#10;自動的に生成された説明">
            <a:extLst>
              <a:ext uri="{FF2B5EF4-FFF2-40B4-BE49-F238E27FC236}">
                <a16:creationId xmlns:a16="http://schemas.microsoft.com/office/drawing/2014/main" id="{CDB75BE9-4C46-1B15-54DA-292E4C75D7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972" y="2318745"/>
            <a:ext cx="3933783" cy="4083510"/>
          </a:xfrm>
          <a:prstGeom prst="rect">
            <a:avLst/>
          </a:prstGeom>
        </p:spPr>
      </p:pic>
      <p:sp>
        <p:nvSpPr>
          <p:cNvPr id="10" name="テキスト ボックス 9">
            <a:extLst>
              <a:ext uri="{FF2B5EF4-FFF2-40B4-BE49-F238E27FC236}">
                <a16:creationId xmlns:a16="http://schemas.microsoft.com/office/drawing/2014/main" id="{EC1CBAEB-34BE-E80B-6568-37AD81F58C03}"/>
              </a:ext>
            </a:extLst>
          </p:cNvPr>
          <p:cNvSpPr txBox="1"/>
          <p:nvPr/>
        </p:nvSpPr>
        <p:spPr>
          <a:xfrm>
            <a:off x="4669634" y="2401858"/>
            <a:ext cx="7014777" cy="31700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１，子宮頸がんとその原因</a:t>
            </a:r>
            <a:endParaRPr kumimoji="1" lang="en-US" altLang="ja-JP" sz="3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3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２，</a:t>
            </a:r>
            <a:r>
              <a:rPr kumimoji="1" lang="en-US" altLang="ja-JP" sz="36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HPV</a:t>
            </a:r>
            <a:r>
              <a:rPr kumimoji="1" lang="ja-JP" altLang="en-US" sz="36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はどんなウイルス？</a:t>
            </a:r>
            <a:endParaRPr kumimoji="1" lang="en-US" altLang="ja-JP" sz="36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36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３，子宮頸がんを予防する</a:t>
            </a:r>
            <a:endParaRPr kumimoji="1" lang="en-US" altLang="ja-JP" sz="36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9" name="テキスト ボックス 8">
            <a:extLst>
              <a:ext uri="{FF2B5EF4-FFF2-40B4-BE49-F238E27FC236}">
                <a16:creationId xmlns:a16="http://schemas.microsoft.com/office/drawing/2014/main" id="{680BF9A9-2498-F9E5-1527-85EA9775B536}"/>
              </a:ext>
            </a:extLst>
          </p:cNvPr>
          <p:cNvSpPr txBox="1"/>
          <p:nvPr/>
        </p:nvSpPr>
        <p:spPr>
          <a:xfrm>
            <a:off x="1621652" y="6596110"/>
            <a:ext cx="1274708"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2024</a:t>
            </a: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a:t>
            </a:r>
            <a:r>
              <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3</a:t>
            </a: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月</a:t>
            </a:r>
            <a:r>
              <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12</a:t>
            </a: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日作成</a:t>
            </a:r>
            <a:endPar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 name="テキスト ボックス 1">
            <a:extLst>
              <a:ext uri="{FF2B5EF4-FFF2-40B4-BE49-F238E27FC236}">
                <a16:creationId xmlns:a16="http://schemas.microsoft.com/office/drawing/2014/main" id="{A4CE6BB3-9447-D3F3-F199-BE7F02013761}"/>
              </a:ext>
            </a:extLst>
          </p:cNvPr>
          <p:cNvSpPr txBox="1"/>
          <p:nvPr/>
        </p:nvSpPr>
        <p:spPr>
          <a:xfrm>
            <a:off x="727566" y="219564"/>
            <a:ext cx="10956846" cy="255454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母親、子ども、父親の生活を脅かす子宮頸がん</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4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身近な危険性への対応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4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Tree>
    <p:extLst>
      <p:ext uri="{BB962C8B-B14F-4D97-AF65-F5344CB8AC3E}">
        <p14:creationId xmlns:p14="http://schemas.microsoft.com/office/powerpoint/2010/main" val="39177106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0C8E015-900F-C08F-D43D-5D4002DF77A3}"/>
              </a:ext>
            </a:extLst>
          </p:cNvPr>
          <p:cNvPicPr>
            <a:picLocks noChangeAspect="1"/>
          </p:cNvPicPr>
          <p:nvPr/>
        </p:nvPicPr>
        <p:blipFill>
          <a:blip r:embed="rId3"/>
          <a:stretch>
            <a:fillRect/>
          </a:stretch>
        </p:blipFill>
        <p:spPr>
          <a:xfrm>
            <a:off x="1591814" y="72581"/>
            <a:ext cx="8705179" cy="5921775"/>
          </a:xfrm>
          <a:prstGeom prst="rect">
            <a:avLst/>
          </a:prstGeom>
        </p:spPr>
      </p:pic>
      <p:sp>
        <p:nvSpPr>
          <p:cNvPr id="5" name="テキスト ボックス 4">
            <a:extLst>
              <a:ext uri="{FF2B5EF4-FFF2-40B4-BE49-F238E27FC236}">
                <a16:creationId xmlns:a16="http://schemas.microsoft.com/office/drawing/2014/main" id="{80FD246A-3634-0092-456D-E7178438D6B8}"/>
              </a:ext>
            </a:extLst>
          </p:cNvPr>
          <p:cNvSpPr txBox="1"/>
          <p:nvPr/>
        </p:nvSpPr>
        <p:spPr>
          <a:xfrm>
            <a:off x="1895006" y="5994356"/>
            <a:ext cx="8401987" cy="800219"/>
          </a:xfrm>
          <a:prstGeom prst="rect">
            <a:avLst/>
          </a:prstGeom>
          <a:noFill/>
        </p:spPr>
        <p:txBody>
          <a:bodyPr wrap="square">
            <a:spAutoFit/>
          </a:bodyPr>
          <a:lstStyle/>
          <a:p>
            <a:pPr>
              <a:defRPr/>
            </a:pPr>
            <a:r>
              <a:rPr lang="ja-JP" altLang="en-US" sz="1400" dirty="0">
                <a:solidFill>
                  <a:prstClr val="black"/>
                </a:solidFill>
                <a:latin typeface="ＭＳ ゴシック" panose="020B0609070205080204" pitchFamily="49" charset="-128"/>
                <a:ea typeface="ＭＳ ゴシック" panose="020B0609070205080204" pitchFamily="49" charset="-128"/>
              </a:rPr>
              <a:t>１）</a:t>
            </a:r>
            <a:r>
              <a:rPr lang="en-US" altLang="ja-JP" sz="1400" dirty="0">
                <a:solidFill>
                  <a:prstClr val="black"/>
                </a:solidFill>
                <a:latin typeface="ＭＳ ゴシック" panose="020B0609070205080204" pitchFamily="49" charset="-128"/>
                <a:ea typeface="ＭＳ ゴシック" panose="020B0609070205080204" pitchFamily="49" charset="-128"/>
              </a:rPr>
              <a:t>New England Journal of Medicine. 2020;383(14):1340-1348. doi:10.1056/NEJMOA1917338</a:t>
            </a:r>
          </a:p>
          <a:p>
            <a:pPr>
              <a:defRPr/>
            </a:pPr>
            <a:r>
              <a:rPr lang="ja-JP" altLang="en-US" sz="1600" dirty="0">
                <a:solidFill>
                  <a:prstClr val="black"/>
                </a:solidFill>
                <a:latin typeface="ＭＳ ゴシック" panose="020B0609070205080204" pitchFamily="49" charset="-128"/>
                <a:ea typeface="ＭＳ ゴシック" panose="020B0609070205080204" pitchFamily="49" charset="-128"/>
              </a:rPr>
              <a:t>子宮頸がんと </a:t>
            </a:r>
            <a:r>
              <a:rPr lang="en-US" altLang="ja-JP" sz="1600" dirty="0">
                <a:solidFill>
                  <a:prstClr val="black"/>
                </a:solidFill>
                <a:latin typeface="ＭＳ ゴシック" panose="020B0609070205080204" pitchFamily="49" charset="-128"/>
                <a:ea typeface="ＭＳ ゴシック" panose="020B0609070205080204" pitchFamily="49" charset="-128"/>
              </a:rPr>
              <a:t>HPV </a:t>
            </a:r>
            <a:r>
              <a:rPr lang="ja-JP" altLang="en-US" sz="1600" dirty="0">
                <a:solidFill>
                  <a:prstClr val="black"/>
                </a:solidFill>
                <a:latin typeface="ＭＳ ゴシック" panose="020B0609070205080204" pitchFamily="49" charset="-128"/>
                <a:ea typeface="ＭＳ ゴシック" panose="020B0609070205080204" pitchFamily="49" charset="-128"/>
              </a:rPr>
              <a:t>ワクチンに関する正しい理解のために（日本産科婦人科学会）　　</a:t>
            </a:r>
            <a:endParaRPr lang="en-US" altLang="ja-JP" sz="1600" dirty="0">
              <a:solidFill>
                <a:prstClr val="black"/>
              </a:solidFill>
              <a:latin typeface="ＭＳ ゴシック" panose="020B0609070205080204" pitchFamily="49" charset="-128"/>
              <a:ea typeface="ＭＳ ゴシック" panose="020B0609070205080204" pitchFamily="49" charset="-128"/>
            </a:endParaRPr>
          </a:p>
          <a:p>
            <a:pPr>
              <a:defRPr/>
            </a:pPr>
            <a:r>
              <a:rPr lang="en-US" altLang="ja-JP" sz="1600" dirty="0">
                <a:solidFill>
                  <a:prstClr val="black"/>
                </a:solidFill>
                <a:latin typeface="ＭＳ ゴシック" panose="020B0609070205080204" pitchFamily="49" charset="-128"/>
                <a:ea typeface="ＭＳ ゴシック" panose="020B0609070205080204" pitchFamily="49" charset="-128"/>
              </a:rPr>
              <a:t>https://www.jsog.or.jp/uploads/files/jsogpolicy/HPV_Part3.pdf</a:t>
            </a:r>
            <a:endParaRPr lang="ja-JP" altLang="en-US" sz="1600" dirty="0">
              <a:solidFill>
                <a:prstClr val="black"/>
              </a:solidFill>
              <a:latin typeface="ＭＳ ゴシック" panose="020B0609070205080204" pitchFamily="49" charset="-128"/>
              <a:ea typeface="ＭＳ ゴシック" panose="020B0609070205080204" pitchFamily="49" charset="-128"/>
            </a:endParaRPr>
          </a:p>
        </p:txBody>
      </p:sp>
      <p:sp>
        <p:nvSpPr>
          <p:cNvPr id="2" name="正方形/長方形 1">
            <a:extLst>
              <a:ext uri="{FF2B5EF4-FFF2-40B4-BE49-F238E27FC236}">
                <a16:creationId xmlns:a16="http://schemas.microsoft.com/office/drawing/2014/main" id="{B615F460-5AA1-F2F1-0874-0ABC6881FD6F}"/>
              </a:ext>
            </a:extLst>
          </p:cNvPr>
          <p:cNvSpPr/>
          <p:nvPr/>
        </p:nvSpPr>
        <p:spPr>
          <a:xfrm>
            <a:off x="2198703" y="266330"/>
            <a:ext cx="639192" cy="3373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a:solidFill>
                <a:prstClr val="white"/>
              </a:solidFill>
              <a:latin typeface="Calibri" panose="020F0502020204030204"/>
              <a:ea typeface="游ゴシック" panose="020B0400000000000000" pitchFamily="50" charset="-128"/>
            </a:endParaRPr>
          </a:p>
        </p:txBody>
      </p:sp>
      <p:sp>
        <p:nvSpPr>
          <p:cNvPr id="4" name="正方形/長方形 3">
            <a:extLst>
              <a:ext uri="{FF2B5EF4-FFF2-40B4-BE49-F238E27FC236}">
                <a16:creationId xmlns:a16="http://schemas.microsoft.com/office/drawing/2014/main" id="{B145C35C-EEBB-6CFE-F01B-EE397827DD79}"/>
              </a:ext>
            </a:extLst>
          </p:cNvPr>
          <p:cNvSpPr/>
          <p:nvPr/>
        </p:nvSpPr>
        <p:spPr>
          <a:xfrm>
            <a:off x="5625484" y="1873189"/>
            <a:ext cx="958789" cy="2769833"/>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C1F1065D-FCC9-1F4D-3F98-F5602E8B4BBD}"/>
              </a:ext>
            </a:extLst>
          </p:cNvPr>
          <p:cNvSpPr/>
          <p:nvPr/>
        </p:nvSpPr>
        <p:spPr>
          <a:xfrm>
            <a:off x="4462510" y="1251752"/>
            <a:ext cx="3222594" cy="621437"/>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5561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A95F8CA-5F9A-F1C2-38D7-806E474AA35C}"/>
              </a:ext>
            </a:extLst>
          </p:cNvPr>
          <p:cNvPicPr>
            <a:picLocks noChangeAspect="1"/>
          </p:cNvPicPr>
          <p:nvPr/>
        </p:nvPicPr>
        <p:blipFill>
          <a:blip r:embed="rId3"/>
          <a:stretch>
            <a:fillRect/>
          </a:stretch>
        </p:blipFill>
        <p:spPr>
          <a:xfrm>
            <a:off x="1951220" y="204187"/>
            <a:ext cx="8401986" cy="5761607"/>
          </a:xfrm>
          <a:prstGeom prst="rect">
            <a:avLst/>
          </a:prstGeom>
        </p:spPr>
      </p:pic>
      <p:sp>
        <p:nvSpPr>
          <p:cNvPr id="5" name="テキスト ボックス 4">
            <a:extLst>
              <a:ext uri="{FF2B5EF4-FFF2-40B4-BE49-F238E27FC236}">
                <a16:creationId xmlns:a16="http://schemas.microsoft.com/office/drawing/2014/main" id="{80FD246A-3634-0092-456D-E7178438D6B8}"/>
              </a:ext>
            </a:extLst>
          </p:cNvPr>
          <p:cNvSpPr txBox="1"/>
          <p:nvPr/>
        </p:nvSpPr>
        <p:spPr>
          <a:xfrm>
            <a:off x="1951220" y="6082881"/>
            <a:ext cx="8401987" cy="646331"/>
          </a:xfrm>
          <a:prstGeom prst="rect">
            <a:avLst/>
          </a:prstGeom>
          <a:noFill/>
        </p:spPr>
        <p:txBody>
          <a:bodyPr wrap="square">
            <a:spAutoFit/>
          </a:bodyPr>
          <a:lstStyle/>
          <a:p>
            <a:pPr>
              <a:defRPr/>
            </a:pPr>
            <a:r>
              <a:rPr lang="en-US" altLang="ja-JP" dirty="0">
                <a:solidFill>
                  <a:prstClr val="black"/>
                </a:solidFill>
                <a:latin typeface="Calibri" panose="020F0502020204030204"/>
                <a:ea typeface="游ゴシック" panose="020B0400000000000000" pitchFamily="50" charset="-128"/>
              </a:rPr>
              <a:t>HPV</a:t>
            </a:r>
            <a:r>
              <a:rPr lang="ja-JP" altLang="en-US" dirty="0">
                <a:solidFill>
                  <a:prstClr val="black"/>
                </a:solidFill>
                <a:latin typeface="Calibri" panose="020F0502020204030204"/>
                <a:ea typeface="游ゴシック" panose="020B0400000000000000" pitchFamily="50" charset="-128"/>
              </a:rPr>
              <a:t>ワクチンについて知って下さい＜詳細版＞　　（厚生労働省）　　</a:t>
            </a:r>
            <a:endParaRPr lang="en-US" altLang="ja-JP" dirty="0">
              <a:solidFill>
                <a:prstClr val="black"/>
              </a:solidFill>
              <a:latin typeface="Calibri" panose="020F0502020204030204"/>
              <a:ea typeface="游ゴシック" panose="020B0400000000000000" pitchFamily="50" charset="-128"/>
            </a:endParaRPr>
          </a:p>
          <a:p>
            <a:pPr>
              <a:defRPr/>
            </a:pPr>
            <a:r>
              <a:rPr lang="en-US" altLang="ja-JP" dirty="0">
                <a:solidFill>
                  <a:prstClr val="black"/>
                </a:solidFill>
                <a:latin typeface="Calibri" panose="020F0502020204030204"/>
                <a:ea typeface="游ゴシック" panose="020B0400000000000000" pitchFamily="50" charset="-128"/>
              </a:rPr>
              <a:t>https://www.mhlw.go.jp/content/10900000/000901220.pdf</a:t>
            </a:r>
            <a:endParaRPr lang="ja-JP" altLang="en-US" dirty="0">
              <a:solidFill>
                <a:prstClr val="black"/>
              </a:solidFill>
              <a:latin typeface="Calibri" panose="020F0502020204030204"/>
              <a:ea typeface="游ゴシック" panose="020B0400000000000000" pitchFamily="50" charset="-128"/>
            </a:endParaRPr>
          </a:p>
        </p:txBody>
      </p:sp>
      <p:cxnSp>
        <p:nvCxnSpPr>
          <p:cNvPr id="4" name="直線コネクタ 3">
            <a:extLst>
              <a:ext uri="{FF2B5EF4-FFF2-40B4-BE49-F238E27FC236}">
                <a16:creationId xmlns:a16="http://schemas.microsoft.com/office/drawing/2014/main" id="{8ED4E317-726D-CF36-D7CD-57EEF714FB35}"/>
              </a:ext>
            </a:extLst>
          </p:cNvPr>
          <p:cNvCxnSpPr/>
          <p:nvPr/>
        </p:nvCxnSpPr>
        <p:spPr>
          <a:xfrm>
            <a:off x="3548110" y="4234649"/>
            <a:ext cx="21217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CCBFCF98-28B9-387B-94FD-8D4931193332}"/>
              </a:ext>
            </a:extLst>
          </p:cNvPr>
          <p:cNvCxnSpPr>
            <a:cxnSpLocks/>
          </p:cNvCxnSpPr>
          <p:nvPr/>
        </p:nvCxnSpPr>
        <p:spPr>
          <a:xfrm>
            <a:off x="5165324" y="4458071"/>
            <a:ext cx="15698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B6BE4946-47DD-2738-E6A0-606596DAAADA}"/>
              </a:ext>
            </a:extLst>
          </p:cNvPr>
          <p:cNvCxnSpPr>
            <a:cxnSpLocks/>
          </p:cNvCxnSpPr>
          <p:nvPr/>
        </p:nvCxnSpPr>
        <p:spPr>
          <a:xfrm>
            <a:off x="3974237" y="4795422"/>
            <a:ext cx="47406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441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時計, 挿絵 が含まれている画像&#10;&#10;自動的に生成された説明">
            <a:extLst>
              <a:ext uri="{FF2B5EF4-FFF2-40B4-BE49-F238E27FC236}">
                <a16:creationId xmlns:a16="http://schemas.microsoft.com/office/drawing/2014/main" id="{969E7BA0-5E75-05E3-CE39-25AA637174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972" y="2318745"/>
            <a:ext cx="3933783" cy="4083510"/>
          </a:xfrm>
          <a:prstGeom prst="rect">
            <a:avLst/>
          </a:prstGeom>
        </p:spPr>
      </p:pic>
      <p:sp>
        <p:nvSpPr>
          <p:cNvPr id="10" name="テキスト ボックス 9">
            <a:extLst>
              <a:ext uri="{FF2B5EF4-FFF2-40B4-BE49-F238E27FC236}">
                <a16:creationId xmlns:a16="http://schemas.microsoft.com/office/drawing/2014/main" id="{97B0E410-A592-ECA0-8917-07156F03D4AB}"/>
              </a:ext>
            </a:extLst>
          </p:cNvPr>
          <p:cNvSpPr txBox="1"/>
          <p:nvPr/>
        </p:nvSpPr>
        <p:spPr>
          <a:xfrm>
            <a:off x="4669634" y="2401858"/>
            <a:ext cx="7014777" cy="3170099"/>
          </a:xfrm>
          <a:prstGeom prst="rect">
            <a:avLst/>
          </a:prstGeom>
          <a:noFill/>
        </p:spPr>
        <p:txBody>
          <a:bodyPr wrap="square" rtlCol="0">
            <a:spAutoFit/>
          </a:bodyPr>
          <a:lstStyle/>
          <a:p>
            <a:pPr>
              <a:defRPr/>
            </a:pPr>
            <a:r>
              <a:rPr kumimoji="1" lang="ja-JP" altLang="en-US" sz="3600" dirty="0">
                <a:latin typeface="ＭＳ ゴシック" panose="020B0609070205080204" pitchFamily="49" charset="-128"/>
                <a:ea typeface="ＭＳ ゴシック" panose="020B0609070205080204" pitchFamily="49" charset="-128"/>
              </a:rPr>
              <a:t>１，子宮頸がんとその原因</a:t>
            </a:r>
            <a:endParaRPr kumimoji="1" lang="en-US" altLang="ja-JP" sz="3600" dirty="0">
              <a:latin typeface="ＭＳ ゴシック" panose="020B0609070205080204" pitchFamily="49" charset="-128"/>
              <a:ea typeface="ＭＳ ゴシック" panose="020B0609070205080204" pitchFamily="49" charset="-128"/>
            </a:endParaRPr>
          </a:p>
          <a:p>
            <a:pPr>
              <a:defRPr/>
            </a:pPr>
            <a:endParaRPr kumimoji="1" lang="en-US" altLang="ja-JP" sz="3600" dirty="0">
              <a:solidFill>
                <a:prstClr val="black"/>
              </a:solidFill>
              <a:latin typeface="ＭＳ ゴシック" panose="020B0609070205080204" pitchFamily="49" charset="-128"/>
              <a:ea typeface="ＭＳ ゴシック" panose="020B0609070205080204" pitchFamily="49" charset="-128"/>
            </a:endParaRPr>
          </a:p>
          <a:p>
            <a:pPr>
              <a:defRPr/>
            </a:pPr>
            <a:r>
              <a:rPr kumimoji="1" lang="ja-JP" altLang="en-US" sz="3600" dirty="0">
                <a:solidFill>
                  <a:prstClr val="black"/>
                </a:solidFill>
                <a:latin typeface="ＭＳ ゴシック" panose="020B0609070205080204" pitchFamily="49" charset="-128"/>
                <a:ea typeface="ＭＳ ゴシック" panose="020B0609070205080204" pitchFamily="49" charset="-128"/>
              </a:rPr>
              <a:t>２，</a:t>
            </a:r>
            <a:r>
              <a:rPr kumimoji="1" lang="en-US" altLang="ja-JP" sz="3600" dirty="0">
                <a:solidFill>
                  <a:prstClr val="black"/>
                </a:solidFill>
                <a:latin typeface="ＭＳ ゴシック" panose="020B0609070205080204" pitchFamily="49" charset="-128"/>
                <a:ea typeface="ＭＳ ゴシック" panose="020B0609070205080204" pitchFamily="49" charset="-128"/>
              </a:rPr>
              <a:t>HPV</a:t>
            </a:r>
            <a:r>
              <a:rPr kumimoji="1" lang="ja-JP" altLang="en-US" sz="3600" dirty="0">
                <a:solidFill>
                  <a:prstClr val="black"/>
                </a:solidFill>
                <a:latin typeface="ＭＳ ゴシック" panose="020B0609070205080204" pitchFamily="49" charset="-128"/>
                <a:ea typeface="ＭＳ ゴシック" panose="020B0609070205080204" pitchFamily="49" charset="-128"/>
              </a:rPr>
              <a:t>はどんなウイルス？</a:t>
            </a:r>
            <a:endParaRPr kumimoji="1" lang="en-US" altLang="ja-JP" sz="3600" dirty="0">
              <a:solidFill>
                <a:prstClr val="black"/>
              </a:solidFill>
              <a:latin typeface="ＭＳ ゴシック" panose="020B0609070205080204" pitchFamily="49" charset="-128"/>
              <a:ea typeface="ＭＳ ゴシック" panose="020B0609070205080204" pitchFamily="49" charset="-128"/>
            </a:endParaRPr>
          </a:p>
          <a:p>
            <a:pPr>
              <a:defRPr/>
            </a:pPr>
            <a:endParaRPr kumimoji="1" lang="en-US" altLang="ja-JP" sz="3600" dirty="0">
              <a:solidFill>
                <a:prstClr val="black"/>
              </a:solidFill>
              <a:latin typeface="ＭＳ ゴシック" panose="020B0609070205080204" pitchFamily="49" charset="-128"/>
              <a:ea typeface="ＭＳ ゴシック" panose="020B0609070205080204" pitchFamily="49" charset="-128"/>
            </a:endParaRPr>
          </a:p>
          <a:p>
            <a:pPr>
              <a:defRPr/>
            </a:pPr>
            <a:r>
              <a:rPr kumimoji="1" lang="ja-JP" altLang="en-US" sz="3600" dirty="0">
                <a:solidFill>
                  <a:prstClr val="black"/>
                </a:solidFill>
                <a:latin typeface="ＭＳ ゴシック" panose="020B0609070205080204" pitchFamily="49" charset="-128"/>
                <a:ea typeface="ＭＳ ゴシック" panose="020B0609070205080204" pitchFamily="49" charset="-128"/>
              </a:rPr>
              <a:t>３，子宮頸がんを予防する</a:t>
            </a:r>
            <a:endParaRPr kumimoji="1" lang="en-US" altLang="ja-JP" sz="3600" dirty="0">
              <a:solidFill>
                <a:prstClr val="black"/>
              </a:solidFill>
              <a:latin typeface="ＭＳ ゴシック" panose="020B0609070205080204" pitchFamily="49" charset="-128"/>
              <a:ea typeface="ＭＳ ゴシック" panose="020B0609070205080204" pitchFamily="49" charset="-128"/>
            </a:endParaRPr>
          </a:p>
          <a:p>
            <a:pPr>
              <a:defRPr/>
            </a:pPr>
            <a:endParaRPr kumimoji="1" lang="en-US" altLang="ja-JP" sz="2000" dirty="0">
              <a:solidFill>
                <a:prstClr val="black"/>
              </a:solidFill>
              <a:latin typeface="ＭＳ ゴシック" panose="020B0609070205080204" pitchFamily="49" charset="-128"/>
              <a:ea typeface="ＭＳ ゴシック" panose="020B0609070205080204" pitchFamily="49" charset="-128"/>
            </a:endParaRPr>
          </a:p>
        </p:txBody>
      </p:sp>
      <p:sp>
        <p:nvSpPr>
          <p:cNvPr id="9" name="テキスト ボックス 8">
            <a:extLst>
              <a:ext uri="{FF2B5EF4-FFF2-40B4-BE49-F238E27FC236}">
                <a16:creationId xmlns:a16="http://schemas.microsoft.com/office/drawing/2014/main" id="{4F27D995-3696-FC39-B0BA-9C83210FFD81}"/>
              </a:ext>
            </a:extLst>
          </p:cNvPr>
          <p:cNvSpPr txBox="1"/>
          <p:nvPr/>
        </p:nvSpPr>
        <p:spPr>
          <a:xfrm>
            <a:off x="1621652" y="6596110"/>
            <a:ext cx="1274708" cy="246221"/>
          </a:xfrm>
          <a:prstGeom prst="rect">
            <a:avLst/>
          </a:prstGeom>
          <a:noFill/>
        </p:spPr>
        <p:txBody>
          <a:bodyPr wrap="none" rtlCol="0">
            <a:spAutoFit/>
          </a:bodyPr>
          <a:lstStyle/>
          <a:p>
            <a:pPr>
              <a:defRPr/>
            </a:pPr>
            <a:r>
              <a:rPr kumimoji="1" lang="en-US" altLang="ja-JP" sz="1000" dirty="0">
                <a:solidFill>
                  <a:prstClr val="black"/>
                </a:solidFill>
                <a:latin typeface="ＭＳ ゴシック" panose="020B0609070205080204" pitchFamily="49" charset="-128"/>
                <a:ea typeface="ＭＳ ゴシック" panose="020B0609070205080204" pitchFamily="49" charset="-128"/>
              </a:rPr>
              <a:t>2024</a:t>
            </a:r>
            <a:r>
              <a:rPr kumimoji="1" lang="ja-JP" altLang="en-US" sz="1000" dirty="0">
                <a:solidFill>
                  <a:prstClr val="black"/>
                </a:solidFill>
                <a:latin typeface="ＭＳ ゴシック" panose="020B0609070205080204" pitchFamily="49" charset="-128"/>
                <a:ea typeface="ＭＳ ゴシック" panose="020B0609070205080204" pitchFamily="49" charset="-128"/>
              </a:rPr>
              <a:t>年</a:t>
            </a:r>
            <a:r>
              <a:rPr kumimoji="1" lang="en-US" altLang="ja-JP" sz="1000" dirty="0">
                <a:solidFill>
                  <a:prstClr val="black"/>
                </a:solidFill>
                <a:latin typeface="ＭＳ ゴシック" panose="020B0609070205080204" pitchFamily="49" charset="-128"/>
                <a:ea typeface="ＭＳ ゴシック" panose="020B0609070205080204" pitchFamily="49" charset="-128"/>
              </a:rPr>
              <a:t>3</a:t>
            </a:r>
            <a:r>
              <a:rPr kumimoji="1" lang="ja-JP" altLang="en-US" sz="1000" dirty="0">
                <a:solidFill>
                  <a:prstClr val="black"/>
                </a:solidFill>
                <a:latin typeface="ＭＳ ゴシック" panose="020B0609070205080204" pitchFamily="49" charset="-128"/>
                <a:ea typeface="ＭＳ ゴシック" panose="020B0609070205080204" pitchFamily="49" charset="-128"/>
              </a:rPr>
              <a:t>月</a:t>
            </a:r>
            <a:r>
              <a:rPr kumimoji="1" lang="en-US" altLang="ja-JP" sz="1000" dirty="0">
                <a:solidFill>
                  <a:prstClr val="black"/>
                </a:solidFill>
                <a:latin typeface="ＭＳ ゴシック" panose="020B0609070205080204" pitchFamily="49" charset="-128"/>
                <a:ea typeface="ＭＳ ゴシック" panose="020B0609070205080204" pitchFamily="49" charset="-128"/>
              </a:rPr>
              <a:t>12</a:t>
            </a:r>
            <a:r>
              <a:rPr kumimoji="1" lang="ja-JP" altLang="en-US" sz="1000" dirty="0">
                <a:solidFill>
                  <a:prstClr val="black"/>
                </a:solidFill>
                <a:latin typeface="ＭＳ ゴシック" panose="020B0609070205080204" pitchFamily="49" charset="-128"/>
                <a:ea typeface="ＭＳ ゴシック" panose="020B0609070205080204" pitchFamily="49" charset="-128"/>
              </a:rPr>
              <a:t>日作成</a:t>
            </a:r>
            <a:endParaRPr kumimoji="1" lang="en-US" altLang="ja-JP" sz="1000" dirty="0">
              <a:solidFill>
                <a:prstClr val="black"/>
              </a:solidFill>
              <a:latin typeface="ＭＳ ゴシック" panose="020B0609070205080204" pitchFamily="49" charset="-128"/>
              <a:ea typeface="ＭＳ ゴシック" panose="020B0609070205080204" pitchFamily="49" charset="-128"/>
            </a:endParaRPr>
          </a:p>
        </p:txBody>
      </p:sp>
      <p:sp>
        <p:nvSpPr>
          <p:cNvPr id="2" name="テキスト ボックス 1">
            <a:extLst>
              <a:ext uri="{FF2B5EF4-FFF2-40B4-BE49-F238E27FC236}">
                <a16:creationId xmlns:a16="http://schemas.microsoft.com/office/drawing/2014/main" id="{5D7E8172-C3DF-8A9D-252E-FC9DF1754410}"/>
              </a:ext>
            </a:extLst>
          </p:cNvPr>
          <p:cNvSpPr txBox="1"/>
          <p:nvPr/>
        </p:nvSpPr>
        <p:spPr>
          <a:xfrm>
            <a:off x="727566" y="219564"/>
            <a:ext cx="10956846" cy="2554545"/>
          </a:xfrm>
          <a:prstGeom prst="rect">
            <a:avLst/>
          </a:prstGeom>
          <a:noFill/>
        </p:spPr>
        <p:txBody>
          <a:bodyPr wrap="none" rtlCol="0">
            <a:spAutoFit/>
          </a:bodyPr>
          <a:lstStyle/>
          <a:p>
            <a:pPr>
              <a:defRPr/>
            </a:pPr>
            <a:r>
              <a:rPr kumimoji="1" lang="ja-JP" altLang="en-US" sz="4000" dirty="0">
                <a:solidFill>
                  <a:prstClr val="black"/>
                </a:solidFill>
                <a:latin typeface="ＭＳ ゴシック" panose="020B0609070205080204" pitchFamily="49" charset="-128"/>
                <a:ea typeface="ＭＳ ゴシック" panose="020B0609070205080204" pitchFamily="49" charset="-128"/>
              </a:rPr>
              <a:t>母親、子ども、父親の生活を脅かす子宮頸がん</a:t>
            </a:r>
          </a:p>
          <a:p>
            <a:pPr>
              <a:defRPr/>
            </a:pPr>
            <a:endParaRPr kumimoji="1" lang="ja-JP" altLang="en-US" sz="4000" dirty="0">
              <a:solidFill>
                <a:prstClr val="black"/>
              </a:solidFill>
              <a:latin typeface="ＭＳ ゴシック" panose="020B0609070205080204" pitchFamily="49" charset="-128"/>
              <a:ea typeface="ＭＳ ゴシック" panose="020B0609070205080204" pitchFamily="49" charset="-128"/>
            </a:endParaRPr>
          </a:p>
          <a:p>
            <a:pPr>
              <a:defRPr/>
            </a:pPr>
            <a:r>
              <a:rPr kumimoji="1" lang="ja-JP" altLang="en-US" sz="4000" dirty="0">
                <a:solidFill>
                  <a:prstClr val="black"/>
                </a:solidFill>
                <a:latin typeface="ＭＳ ゴシック" panose="020B0609070205080204" pitchFamily="49" charset="-128"/>
                <a:ea typeface="ＭＳ ゴシック" panose="020B0609070205080204" pitchFamily="49" charset="-128"/>
              </a:rPr>
              <a:t>～　身近な危険性への対応　～</a:t>
            </a:r>
          </a:p>
          <a:p>
            <a:pPr>
              <a:defRPr/>
            </a:pPr>
            <a:endParaRPr kumimoji="1" lang="ja-JP" altLang="en-US" sz="4000" dirty="0">
              <a:solidFill>
                <a:prstClr val="black"/>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8004418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E1FF6FC-617A-812E-07E5-56D40B9170E6}"/>
              </a:ext>
            </a:extLst>
          </p:cNvPr>
          <p:cNvSpPr txBox="1"/>
          <p:nvPr/>
        </p:nvSpPr>
        <p:spPr>
          <a:xfrm>
            <a:off x="104504" y="114075"/>
            <a:ext cx="11965577" cy="6586418"/>
          </a:xfrm>
          <a:prstGeom prst="rect">
            <a:avLst/>
          </a:prstGeom>
          <a:noFill/>
        </p:spPr>
        <p:txBody>
          <a:bodyPr wrap="square">
            <a:spAutoFit/>
          </a:bodyPr>
          <a:lstStyle/>
          <a:p>
            <a:r>
              <a:rPr lang="en-US" altLang="ja-JP" sz="3200" b="1" dirty="0">
                <a:latin typeface="ＭＳ ゴシック" panose="020B0609070205080204" pitchFamily="49" charset="-128"/>
                <a:ea typeface="ＭＳ ゴシック" panose="020B0609070205080204" pitchFamily="49" charset="-128"/>
              </a:rPr>
              <a:t>HPV</a:t>
            </a:r>
            <a:r>
              <a:rPr lang="ja-JP" altLang="en-US" sz="3200" b="1" dirty="0">
                <a:latin typeface="ＭＳ ゴシック" panose="020B0609070205080204" pitchFamily="49" charset="-128"/>
                <a:ea typeface="ＭＳ ゴシック" panose="020B0609070205080204" pitchFamily="49" charset="-128"/>
              </a:rPr>
              <a:t>ワクチンの副反応</a:t>
            </a:r>
            <a:endParaRPr lang="en-US" altLang="ja-JP" sz="3200" b="1" dirty="0">
              <a:latin typeface="ＭＳ ゴシック" panose="020B0609070205080204" pitchFamily="49" charset="-128"/>
              <a:ea typeface="ＭＳ ゴシック" panose="020B0609070205080204" pitchFamily="49" charset="-128"/>
            </a:endParaRPr>
          </a:p>
          <a:p>
            <a:r>
              <a:rPr lang="ja-JP" altLang="en-US" sz="3200" b="1" dirty="0">
                <a:latin typeface="ＭＳ ゴシック" panose="020B0609070205080204" pitchFamily="49" charset="-128"/>
                <a:ea typeface="ＭＳ ゴシック" panose="020B0609070205080204" pitchFamily="49" charset="-128"/>
              </a:rPr>
              <a:t>　接種部位の痛み、腫れ、発赤　　→　数日で治まる</a:t>
            </a:r>
            <a:endParaRPr lang="en-US" altLang="ja-JP" sz="3200" b="1" dirty="0">
              <a:latin typeface="ＭＳ ゴシック" panose="020B0609070205080204" pitchFamily="49" charset="-128"/>
              <a:ea typeface="ＭＳ ゴシック" panose="020B0609070205080204" pitchFamily="49" charset="-128"/>
            </a:endParaRPr>
          </a:p>
          <a:p>
            <a:r>
              <a:rPr lang="ja-JP" altLang="en-US" sz="3200" b="1" dirty="0">
                <a:latin typeface="ＭＳ ゴシック" panose="020B0609070205080204" pitchFamily="49" charset="-128"/>
                <a:ea typeface="ＭＳ ゴシック" panose="020B0609070205080204" pitchFamily="49" charset="-128"/>
              </a:rPr>
              <a:t>　一過性の失神（迷走神経反射）　→　</a:t>
            </a:r>
            <a:r>
              <a:rPr lang="en-US" altLang="ja-JP" sz="3200" b="1" dirty="0">
                <a:latin typeface="ＭＳ ゴシック" panose="020B0609070205080204" pitchFamily="49" charset="-128"/>
                <a:ea typeface="ＭＳ ゴシック" panose="020B0609070205080204" pitchFamily="49" charset="-128"/>
              </a:rPr>
              <a:t>1</a:t>
            </a:r>
            <a:r>
              <a:rPr lang="ja-JP" altLang="en-US" sz="3200" b="1" dirty="0">
                <a:latin typeface="ＭＳ ゴシック" panose="020B0609070205080204" pitchFamily="49" charset="-128"/>
                <a:ea typeface="ＭＳ ゴシック" panose="020B0609070205080204" pitchFamily="49" charset="-128"/>
              </a:rPr>
              <a:t>時間程度で回復</a:t>
            </a:r>
            <a:endParaRPr lang="en-US" altLang="ja-JP" sz="3200" b="1" dirty="0">
              <a:latin typeface="ＭＳ ゴシック" panose="020B0609070205080204" pitchFamily="49" charset="-128"/>
              <a:ea typeface="ＭＳ ゴシック" panose="020B0609070205080204" pitchFamily="49" charset="-128"/>
            </a:endParaRPr>
          </a:p>
          <a:p>
            <a:endParaRPr lang="en-US" altLang="ja-JP" sz="1200" b="1" dirty="0">
              <a:latin typeface="ＭＳ ゴシック" panose="020B0609070205080204" pitchFamily="49" charset="-128"/>
              <a:ea typeface="ＭＳ ゴシック" panose="020B0609070205080204" pitchFamily="49" charset="-128"/>
            </a:endParaRPr>
          </a:p>
          <a:p>
            <a:endParaRPr lang="en-US" altLang="ja-JP" sz="1200" b="1" dirty="0">
              <a:latin typeface="ＭＳ ゴシック" panose="020B0609070205080204" pitchFamily="49" charset="-128"/>
              <a:ea typeface="ＭＳ ゴシック" panose="020B0609070205080204" pitchFamily="49" charset="-128"/>
            </a:endParaRPr>
          </a:p>
          <a:p>
            <a:endParaRPr lang="en-US" altLang="ja-JP" sz="1200" b="1" dirty="0">
              <a:latin typeface="ＭＳ ゴシック" panose="020B0609070205080204" pitchFamily="49" charset="-128"/>
              <a:ea typeface="ＭＳ ゴシック" panose="020B0609070205080204" pitchFamily="49" charset="-128"/>
            </a:endParaRPr>
          </a:p>
          <a:p>
            <a:r>
              <a:rPr lang="en-US" altLang="ja-JP" sz="1200" b="1" dirty="0">
                <a:latin typeface="ＭＳ ゴシック" panose="020B0609070205080204" pitchFamily="49" charset="-128"/>
                <a:ea typeface="ＭＳ ゴシック" panose="020B0609070205080204" pitchFamily="49" charset="-128"/>
              </a:rPr>
              <a:t>++++++++++++++++++++++++++++++++++++++++++++++++++++++++++++++++++++++++++++++++++++++++++++++++++++++++++++++++++++++++++++++++++++++++++++++++++++++</a:t>
            </a:r>
          </a:p>
          <a:p>
            <a:r>
              <a:rPr lang="ja-JP" altLang="en-US" sz="3200" b="1" dirty="0">
                <a:latin typeface="ＭＳ ゴシック" panose="020B0609070205080204" pitchFamily="49" charset="-128"/>
                <a:ea typeface="ＭＳ ゴシック" panose="020B0609070205080204" pitchFamily="49" charset="-128"/>
              </a:rPr>
              <a:t>マスコミなどでと報道された「</a:t>
            </a:r>
            <a:r>
              <a:rPr lang="en-US" altLang="ja-JP" sz="3200" b="1" dirty="0">
                <a:latin typeface="ＭＳ ゴシック" panose="020B0609070205080204" pitchFamily="49" charset="-128"/>
                <a:ea typeface="ＭＳ ゴシック" panose="020B0609070205080204" pitchFamily="49" charset="-128"/>
              </a:rPr>
              <a:t>HPV</a:t>
            </a:r>
            <a:r>
              <a:rPr lang="ja-JP" altLang="en-US" sz="3200" b="1" dirty="0">
                <a:latin typeface="ＭＳ ゴシック" panose="020B0609070205080204" pitchFamily="49" charset="-128"/>
                <a:ea typeface="ＭＳ ゴシック" panose="020B0609070205080204" pitchFamily="49" charset="-128"/>
              </a:rPr>
              <a:t>ワクチンの副反応」</a:t>
            </a:r>
            <a:endParaRPr lang="en-US" altLang="ja-JP" sz="3200" b="1" dirty="0">
              <a:latin typeface="ＭＳ ゴシック" panose="020B0609070205080204" pitchFamily="49" charset="-128"/>
              <a:ea typeface="ＭＳ ゴシック" panose="020B0609070205080204" pitchFamily="49" charset="-128"/>
            </a:endParaRPr>
          </a:p>
          <a:p>
            <a:r>
              <a:rPr lang="ja-JP" altLang="en-US" sz="3200" b="1" dirty="0">
                <a:latin typeface="ＭＳ ゴシック" panose="020B0609070205080204" pitchFamily="49" charset="-128"/>
                <a:ea typeface="ＭＳ ゴシック" panose="020B0609070205080204" pitchFamily="49" charset="-128"/>
              </a:rPr>
              <a:t>　</a:t>
            </a:r>
            <a:r>
              <a:rPr lang="en-US" altLang="ja-JP" sz="3200" b="1" dirty="0">
                <a:latin typeface="ＭＳ ゴシック" panose="020B0609070205080204" pitchFamily="49" charset="-128"/>
                <a:ea typeface="ＭＳ ゴシック" panose="020B0609070205080204" pitchFamily="49" charset="-128"/>
              </a:rPr>
              <a:t>1994</a:t>
            </a:r>
            <a:r>
              <a:rPr lang="ja-JP" altLang="en-US" sz="3200" b="1" dirty="0">
                <a:latin typeface="ＭＳ ゴシック" panose="020B0609070205080204" pitchFamily="49" charset="-128"/>
                <a:ea typeface="ＭＳ ゴシック" panose="020B0609070205080204" pitchFamily="49" charset="-128"/>
              </a:rPr>
              <a:t>年</a:t>
            </a:r>
            <a:r>
              <a:rPr lang="en-US" altLang="ja-JP" sz="3200" b="1" dirty="0">
                <a:latin typeface="ＭＳ ゴシック" panose="020B0609070205080204" pitchFamily="49" charset="-128"/>
                <a:ea typeface="ＭＳ ゴシック" panose="020B0609070205080204" pitchFamily="49" charset="-128"/>
              </a:rPr>
              <a:t>4</a:t>
            </a:r>
            <a:r>
              <a:rPr lang="ja-JP" altLang="en-US" sz="3200" b="1" dirty="0">
                <a:latin typeface="ＭＳ ゴシック" panose="020B0609070205080204" pitchFamily="49" charset="-128"/>
                <a:ea typeface="ＭＳ ゴシック" panose="020B0609070205080204" pitchFamily="49" charset="-128"/>
              </a:rPr>
              <a:t>月</a:t>
            </a:r>
            <a:r>
              <a:rPr lang="en-US" altLang="ja-JP" sz="3200" b="1" dirty="0">
                <a:latin typeface="ＭＳ ゴシック" panose="020B0609070205080204" pitchFamily="49" charset="-128"/>
                <a:ea typeface="ＭＳ ゴシック" panose="020B0609070205080204" pitchFamily="49" charset="-128"/>
              </a:rPr>
              <a:t>2</a:t>
            </a:r>
            <a:r>
              <a:rPr lang="ja-JP" altLang="en-US" sz="3200" b="1" dirty="0">
                <a:latin typeface="ＭＳ ゴシック" panose="020B0609070205080204" pitchFamily="49" charset="-128"/>
                <a:ea typeface="ＭＳ ゴシック" panose="020B0609070205080204" pitchFamily="49" charset="-128"/>
              </a:rPr>
              <a:t>日から</a:t>
            </a:r>
            <a:r>
              <a:rPr lang="en-US" altLang="ja-JP" sz="3200" b="1" dirty="0">
                <a:latin typeface="ＭＳ ゴシック" panose="020B0609070205080204" pitchFamily="49" charset="-128"/>
                <a:ea typeface="ＭＳ ゴシック" panose="020B0609070205080204" pitchFamily="49" charset="-128"/>
              </a:rPr>
              <a:t>2001</a:t>
            </a:r>
            <a:r>
              <a:rPr lang="ja-JP" altLang="en-US" sz="3200" b="1" dirty="0">
                <a:latin typeface="ＭＳ ゴシック" panose="020B0609070205080204" pitchFamily="49" charset="-128"/>
                <a:ea typeface="ＭＳ ゴシック" panose="020B0609070205080204" pitchFamily="49" charset="-128"/>
              </a:rPr>
              <a:t>年</a:t>
            </a:r>
            <a:r>
              <a:rPr lang="en-US" altLang="ja-JP" sz="3200" b="1" dirty="0">
                <a:latin typeface="ＭＳ ゴシック" panose="020B0609070205080204" pitchFamily="49" charset="-128"/>
                <a:ea typeface="ＭＳ ゴシック" panose="020B0609070205080204" pitchFamily="49" charset="-128"/>
              </a:rPr>
              <a:t>4</a:t>
            </a:r>
            <a:r>
              <a:rPr lang="ja-JP" altLang="en-US" sz="3200" b="1" dirty="0">
                <a:latin typeface="ＭＳ ゴシック" panose="020B0609070205080204" pitchFamily="49" charset="-128"/>
                <a:ea typeface="ＭＳ ゴシック" panose="020B0609070205080204" pitchFamily="49" charset="-128"/>
              </a:rPr>
              <a:t>月</a:t>
            </a:r>
            <a:r>
              <a:rPr lang="en-US" altLang="ja-JP" sz="3200" b="1" dirty="0">
                <a:latin typeface="ＭＳ ゴシック" panose="020B0609070205080204" pitchFamily="49" charset="-128"/>
                <a:ea typeface="ＭＳ ゴシック" panose="020B0609070205080204" pitchFamily="49" charset="-128"/>
              </a:rPr>
              <a:t>1</a:t>
            </a:r>
            <a:r>
              <a:rPr lang="ja-JP" altLang="en-US" sz="3200" b="1" dirty="0">
                <a:latin typeface="ＭＳ ゴシック" panose="020B0609070205080204" pitchFamily="49" charset="-128"/>
                <a:ea typeface="ＭＳ ゴシック" panose="020B0609070205080204" pitchFamily="49" charset="-128"/>
              </a:rPr>
              <a:t>日までに生まれた名古屋市在住の女性</a:t>
            </a:r>
            <a:r>
              <a:rPr lang="en-US" altLang="ja-JP" sz="3200" b="1" dirty="0">
                <a:latin typeface="ＭＳ ゴシック" panose="020B0609070205080204" pitchFamily="49" charset="-128"/>
                <a:ea typeface="ＭＳ ゴシック" panose="020B0609070205080204" pitchFamily="49" charset="-128"/>
              </a:rPr>
              <a:t>71,177</a:t>
            </a:r>
            <a:r>
              <a:rPr lang="ja-JP" altLang="en-US" sz="3200" b="1" dirty="0">
                <a:latin typeface="ＭＳ ゴシック" panose="020B0609070205080204" pitchFamily="49" charset="-128"/>
                <a:ea typeface="ＭＳ ゴシック" panose="020B0609070205080204" pitchFamily="49" charset="-128"/>
              </a:rPr>
              <a:t>人を対象として、激しい頭痛、倦怠感、記憶障害、歩行困難など</a:t>
            </a:r>
            <a:r>
              <a:rPr lang="en-US" altLang="ja-JP" sz="3200" b="1" dirty="0">
                <a:latin typeface="ＭＳ ゴシック" panose="020B0609070205080204" pitchFamily="49" charset="-128"/>
                <a:ea typeface="ＭＳ ゴシック" panose="020B0609070205080204" pitchFamily="49" charset="-128"/>
              </a:rPr>
              <a:t>24</a:t>
            </a:r>
            <a:r>
              <a:rPr lang="ja-JP" altLang="en-US" sz="3200" b="1" dirty="0">
                <a:latin typeface="ＭＳ ゴシック" panose="020B0609070205080204" pitchFamily="49" charset="-128"/>
                <a:ea typeface="ＭＳ ゴシック" panose="020B0609070205080204" pitchFamily="49" charset="-128"/>
              </a:rPr>
              <a:t>の症状発現の有無、関連する通院、頻度、および就学への影響を匿名の質問票を使って調査した。</a:t>
            </a:r>
            <a:r>
              <a:rPr lang="en-US" altLang="ja-JP" sz="3200" b="1" dirty="0">
                <a:latin typeface="ＭＳ ゴシック" panose="020B0609070205080204" pitchFamily="49" charset="-128"/>
                <a:ea typeface="ＭＳ ゴシック" panose="020B0609070205080204" pitchFamily="49" charset="-128"/>
              </a:rPr>
              <a:t>2015</a:t>
            </a:r>
            <a:r>
              <a:rPr lang="ja-JP" altLang="en-US" sz="3200" b="1" dirty="0">
                <a:latin typeface="ＭＳ ゴシック" panose="020B0609070205080204" pitchFamily="49" charset="-128"/>
                <a:ea typeface="ＭＳ ゴシック" panose="020B0609070205080204" pitchFamily="49" charset="-128"/>
              </a:rPr>
              <a:t>年</a:t>
            </a:r>
            <a:r>
              <a:rPr lang="en-US" altLang="ja-JP" sz="3200" b="1" dirty="0">
                <a:latin typeface="ＭＳ ゴシック" panose="020B0609070205080204" pitchFamily="49" charset="-128"/>
                <a:ea typeface="ＭＳ ゴシック" panose="020B0609070205080204" pitchFamily="49" charset="-128"/>
              </a:rPr>
              <a:t>9</a:t>
            </a:r>
            <a:r>
              <a:rPr lang="ja-JP" altLang="en-US" sz="3200" b="1" dirty="0">
                <a:latin typeface="ＭＳ ゴシック" panose="020B0609070205080204" pitchFamily="49" charset="-128"/>
                <a:ea typeface="ＭＳ ゴシック" panose="020B0609070205080204" pitchFamily="49" charset="-128"/>
              </a:rPr>
              <a:t>月</a:t>
            </a:r>
            <a:endParaRPr lang="en-US" altLang="ja-JP" sz="3200" b="1" dirty="0">
              <a:latin typeface="ＭＳ ゴシック" panose="020B0609070205080204" pitchFamily="49" charset="-128"/>
              <a:ea typeface="ＭＳ ゴシック" panose="020B0609070205080204" pitchFamily="49" charset="-128"/>
            </a:endParaRPr>
          </a:p>
          <a:p>
            <a:r>
              <a:rPr lang="en-US" altLang="ja-JP" sz="3200" b="1" dirty="0">
                <a:latin typeface="ＭＳ ゴシック" panose="020B0609070205080204" pitchFamily="49" charset="-128"/>
                <a:ea typeface="ＭＳ ゴシック" panose="020B0609070205080204" pitchFamily="49" charset="-128"/>
              </a:rPr>
              <a:t>1</a:t>
            </a:r>
            <a:r>
              <a:rPr lang="ja-JP" altLang="en-US" sz="3200" b="1" dirty="0">
                <a:latin typeface="ＭＳ ゴシック" panose="020B0609070205080204" pitchFamily="49" charset="-128"/>
                <a:ea typeface="ＭＳ ゴシック" panose="020B0609070205080204" pitchFamily="49" charset="-128"/>
              </a:rPr>
              <a:t>日に郵送し、</a:t>
            </a:r>
            <a:r>
              <a:rPr lang="en-US" altLang="ja-JP" sz="3200" b="1" dirty="0">
                <a:latin typeface="ＭＳ ゴシック" panose="020B0609070205080204" pitchFamily="49" charset="-128"/>
                <a:ea typeface="ＭＳ ゴシック" panose="020B0609070205080204" pitchFamily="49" charset="-128"/>
              </a:rPr>
              <a:t>11</a:t>
            </a:r>
            <a:r>
              <a:rPr lang="ja-JP" altLang="en-US" sz="3200" b="1" dirty="0">
                <a:latin typeface="ＭＳ ゴシック" panose="020B0609070205080204" pitchFamily="49" charset="-128"/>
                <a:ea typeface="ＭＳ ゴシック" panose="020B0609070205080204" pitchFamily="49" charset="-128"/>
              </a:rPr>
              <a:t>月</a:t>
            </a:r>
            <a:r>
              <a:rPr lang="en-US" altLang="ja-JP" sz="3200" b="1" dirty="0">
                <a:latin typeface="ＭＳ ゴシック" panose="020B0609070205080204" pitchFamily="49" charset="-128"/>
                <a:ea typeface="ＭＳ ゴシック" panose="020B0609070205080204" pitchFamily="49" charset="-128"/>
              </a:rPr>
              <a:t>2</a:t>
            </a:r>
            <a:r>
              <a:rPr lang="ja-JP" altLang="en-US" sz="3200" b="1" dirty="0">
                <a:latin typeface="ＭＳ ゴシック" panose="020B0609070205080204" pitchFamily="49" charset="-128"/>
                <a:ea typeface="ＭＳ ゴシック" panose="020B0609070205080204" pitchFamily="49" charset="-128"/>
              </a:rPr>
              <a:t>日までに到着した結果を集計した。</a:t>
            </a:r>
            <a:endParaRPr lang="en-US" altLang="ja-JP" sz="3200" b="1" dirty="0">
              <a:latin typeface="ＭＳ ゴシック" panose="020B0609070205080204" pitchFamily="49" charset="-128"/>
              <a:ea typeface="ＭＳ ゴシック" panose="020B0609070205080204" pitchFamily="49" charset="-128"/>
            </a:endParaRPr>
          </a:p>
          <a:p>
            <a:endParaRPr lang="en-US" altLang="ja-JP" sz="3200" b="1" dirty="0">
              <a:latin typeface="ＭＳ ゴシック" panose="020B0609070205080204" pitchFamily="49" charset="-128"/>
              <a:ea typeface="ＭＳ ゴシック" panose="020B0609070205080204" pitchFamily="49" charset="-128"/>
            </a:endParaRPr>
          </a:p>
          <a:p>
            <a:r>
              <a:rPr lang="en-US" altLang="ja-JP" dirty="0">
                <a:latin typeface="ＭＳ ゴシック" panose="020B0609070205080204" pitchFamily="49" charset="-128"/>
                <a:ea typeface="ＭＳ ゴシック" panose="020B0609070205080204" pitchFamily="49" charset="-128"/>
              </a:rPr>
              <a:t>Sadao Suzuki, Akihiro </a:t>
            </a:r>
            <a:r>
              <a:rPr lang="en-US" altLang="ja-JP" dirty="0" err="1">
                <a:latin typeface="ＭＳ ゴシック" panose="020B0609070205080204" pitchFamily="49" charset="-128"/>
                <a:ea typeface="ＭＳ ゴシック" panose="020B0609070205080204" pitchFamily="49" charset="-128"/>
              </a:rPr>
              <a:t>Hosono</a:t>
            </a:r>
            <a:r>
              <a:rPr lang="ja-JP" altLang="en-US" dirty="0">
                <a:latin typeface="ＭＳ ゴシック" panose="020B0609070205080204" pitchFamily="49" charset="-128"/>
                <a:ea typeface="ＭＳ ゴシック" panose="020B0609070205080204" pitchFamily="49" charset="-128"/>
              </a:rPr>
              <a:t>、</a:t>
            </a:r>
            <a:r>
              <a:rPr lang="en-US" altLang="ja-JP" dirty="0">
                <a:latin typeface="ＭＳ ゴシック" panose="020B0609070205080204" pitchFamily="49" charset="-128"/>
                <a:ea typeface="ＭＳ ゴシック" panose="020B0609070205080204" pitchFamily="49" charset="-128"/>
              </a:rPr>
              <a:t>No association between HPV vaccine and reported post-vaccination symptoms in Japanese young women: Results of the Nagoya study</a:t>
            </a:r>
          </a:p>
          <a:p>
            <a:r>
              <a:rPr lang="en-US" altLang="ja-JP" dirty="0">
                <a:latin typeface="ＭＳ ゴシック" panose="020B0609070205080204" pitchFamily="49" charset="-128"/>
                <a:ea typeface="ＭＳ ゴシック" panose="020B0609070205080204" pitchFamily="49" charset="-128"/>
              </a:rPr>
              <a:t>Papillomavirus Research</a:t>
            </a:r>
            <a:r>
              <a:rPr lang="ja-JP" altLang="en-US" dirty="0">
                <a:latin typeface="ＭＳ ゴシック" panose="020B0609070205080204" pitchFamily="49" charset="-128"/>
                <a:ea typeface="ＭＳ ゴシック" panose="020B0609070205080204" pitchFamily="49" charset="-128"/>
              </a:rPr>
              <a:t>、</a:t>
            </a:r>
            <a:r>
              <a:rPr lang="en-US" altLang="ja-JP" dirty="0">
                <a:latin typeface="ＭＳ ゴシック" panose="020B0609070205080204" pitchFamily="49" charset="-128"/>
                <a:ea typeface="ＭＳ ゴシック" panose="020B0609070205080204" pitchFamily="49" charset="-128"/>
              </a:rPr>
              <a:t>Volume 5, June 2018, Pages 96-103</a:t>
            </a:r>
            <a:endParaRPr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7236377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93BF0-4753-343F-40CC-356BA566DC19}"/>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4472129-06FA-54F6-3429-1F479F88FB58}"/>
              </a:ext>
            </a:extLst>
          </p:cNvPr>
          <p:cNvSpPr txBox="1"/>
          <p:nvPr/>
        </p:nvSpPr>
        <p:spPr>
          <a:xfrm>
            <a:off x="104504" y="114075"/>
            <a:ext cx="11965577" cy="658641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3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HPV</a:t>
            </a:r>
            <a:r>
              <a:rPr kumimoji="0" lang="ja-JP" altLang="en-US" sz="3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ワクチンの副反応</a:t>
            </a:r>
            <a:endParaRPr kumimoji="0" lang="en-US" altLang="ja-JP" sz="3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接種部位の痛み、腫れ、発赤　　→　数日で治まる</a:t>
            </a:r>
            <a:endParaRPr kumimoji="0" lang="en-US" altLang="ja-JP" sz="3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一過性の失神（迷走神経反射）　→　</a:t>
            </a:r>
            <a:r>
              <a:rPr kumimoji="0" lang="en-US" altLang="ja-JP" sz="3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a:t>
            </a:r>
            <a:r>
              <a:rPr kumimoji="0" lang="ja-JP" altLang="en-US" sz="3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時間程度で回復</a:t>
            </a:r>
            <a:endParaRPr kumimoji="0" lang="en-US" altLang="ja-JP" sz="3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マスコミなどでと報道された「</a:t>
            </a:r>
            <a:r>
              <a:rPr kumimoji="0" lang="en-US" altLang="ja-JP" sz="3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HPV</a:t>
            </a:r>
            <a:r>
              <a:rPr kumimoji="0" lang="ja-JP" altLang="en-US" sz="3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ワクチンの副反応」</a:t>
            </a:r>
            <a:endParaRPr kumimoji="0" lang="en-US" altLang="ja-JP" sz="3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0" lang="en-US" altLang="ja-JP" sz="3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1994</a:t>
            </a:r>
            <a:r>
              <a:rPr kumimoji="0" lang="ja-JP" altLang="en-US" sz="3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a:t>
            </a:r>
            <a:r>
              <a:rPr kumimoji="0" lang="en-US" altLang="ja-JP" sz="3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4</a:t>
            </a:r>
            <a:r>
              <a:rPr kumimoji="0" lang="ja-JP" altLang="en-US" sz="3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月</a:t>
            </a:r>
            <a:r>
              <a:rPr kumimoji="0" lang="en-US" altLang="ja-JP" sz="3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a:t>
            </a:r>
            <a:r>
              <a:rPr kumimoji="0" lang="ja-JP" altLang="en-US" sz="3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日から</a:t>
            </a:r>
            <a:r>
              <a:rPr kumimoji="0" lang="en-US" altLang="ja-JP" sz="3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2001</a:t>
            </a:r>
            <a:r>
              <a:rPr kumimoji="0" lang="ja-JP" altLang="en-US" sz="3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a:t>
            </a:r>
            <a:r>
              <a:rPr kumimoji="0" lang="en-US" altLang="ja-JP" sz="3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4</a:t>
            </a:r>
            <a:r>
              <a:rPr kumimoji="0" lang="ja-JP" altLang="en-US" sz="3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月</a:t>
            </a:r>
            <a:r>
              <a:rPr kumimoji="0" lang="en-US" altLang="ja-JP" sz="3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a:t>
            </a:r>
            <a:r>
              <a:rPr kumimoji="0" lang="ja-JP" altLang="en-US" sz="3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日までに生まれた名古屋市在住の女性</a:t>
            </a:r>
            <a:r>
              <a:rPr kumimoji="0" lang="en-US" altLang="ja-JP" sz="3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71,177</a:t>
            </a:r>
            <a:r>
              <a:rPr kumimoji="0" lang="ja-JP" altLang="en-US" sz="3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人を対象として、激しい頭痛、倦怠感、記憶障害、歩行困難など</a:t>
            </a:r>
            <a:r>
              <a:rPr kumimoji="0" lang="en-US" altLang="ja-JP" sz="3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24</a:t>
            </a:r>
            <a:r>
              <a:rPr kumimoji="0" lang="ja-JP" altLang="en-US" sz="3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の症状発現の有無、関連する通院、頻度、および就学への影響を匿名の質問票を使って調査した。</a:t>
            </a:r>
            <a:r>
              <a:rPr kumimoji="0" lang="en-US" altLang="ja-JP" sz="3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2015</a:t>
            </a:r>
            <a:r>
              <a:rPr kumimoji="0" lang="ja-JP" altLang="en-US" sz="3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a:t>
            </a:r>
            <a:r>
              <a:rPr kumimoji="0" lang="en-US" altLang="ja-JP" sz="3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9</a:t>
            </a:r>
            <a:r>
              <a:rPr kumimoji="0" lang="ja-JP" altLang="en-US" sz="3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月</a:t>
            </a:r>
            <a:endParaRPr kumimoji="0" lang="en-US" altLang="ja-JP" sz="3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3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a:t>
            </a:r>
            <a:r>
              <a:rPr kumimoji="0" lang="ja-JP" altLang="en-US" sz="3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日に郵送し、</a:t>
            </a:r>
            <a:r>
              <a:rPr kumimoji="0" lang="en-US" altLang="ja-JP" sz="3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11</a:t>
            </a:r>
            <a:r>
              <a:rPr kumimoji="0" lang="ja-JP" altLang="en-US" sz="3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月</a:t>
            </a:r>
            <a:r>
              <a:rPr kumimoji="0" lang="en-US" altLang="ja-JP" sz="3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a:t>
            </a:r>
            <a:r>
              <a:rPr kumimoji="0" lang="ja-JP" altLang="en-US" sz="3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日までに到着した結果を集計した。</a:t>
            </a:r>
            <a:endParaRPr kumimoji="0" lang="en-US" altLang="ja-JP" sz="3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3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Sadao Suzuki, Akihiro </a:t>
            </a:r>
            <a:r>
              <a:rPr kumimoji="0" lang="en-US" altLang="ja-JP" sz="1800" b="0" i="0" u="none" strike="noStrike" kern="1200" cap="none" spc="0" normalizeH="0" baseline="0" noProof="0" dirty="0" err="1">
                <a:ln>
                  <a:noFill/>
                </a:ln>
                <a:solidFill>
                  <a:prstClr val="black"/>
                </a:solidFill>
                <a:effectLst/>
                <a:uLnTx/>
                <a:uFillTx/>
                <a:latin typeface="ＭＳ ゴシック" panose="020B0609070205080204" pitchFamily="49" charset="-128"/>
                <a:ea typeface="ＭＳ ゴシック" panose="020B0609070205080204" pitchFamily="49" charset="-128"/>
                <a:cs typeface="+mn-cs"/>
              </a:rPr>
              <a:t>Hosono</a:t>
            </a:r>
            <a:r>
              <a:rPr kumimoji="0"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0" lang="en-US" altLang="ja-JP"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No association between HPV vaccine and reported post-vaccination symptoms in Japanese young women: Results of the Nagoya study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Papillomavirus Research</a:t>
            </a:r>
            <a:r>
              <a:rPr kumimoji="0"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0" lang="en-US" altLang="ja-JP"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Volume 5, June 2018, Pages 96-103</a:t>
            </a:r>
            <a:endParaRPr kumimoji="0"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Tree>
    <p:extLst>
      <p:ext uri="{BB962C8B-B14F-4D97-AF65-F5344CB8AC3E}">
        <p14:creationId xmlns:p14="http://schemas.microsoft.com/office/powerpoint/2010/main" val="19072117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E1FF6FC-617A-812E-07E5-56D40B9170E6}"/>
              </a:ext>
            </a:extLst>
          </p:cNvPr>
          <p:cNvSpPr txBox="1"/>
          <p:nvPr/>
        </p:nvSpPr>
        <p:spPr>
          <a:xfrm>
            <a:off x="447870" y="116115"/>
            <a:ext cx="11495314" cy="5847755"/>
          </a:xfrm>
          <a:prstGeom prst="rect">
            <a:avLst/>
          </a:prstGeom>
          <a:noFill/>
        </p:spPr>
        <p:txBody>
          <a:bodyPr wrap="square">
            <a:spAutoFit/>
          </a:bodyPr>
          <a:lstStyle/>
          <a:p>
            <a:pPr>
              <a:defRPr/>
            </a:pPr>
            <a:r>
              <a:rPr lang="ja-JP" altLang="en-US" sz="2800" dirty="0">
                <a:solidFill>
                  <a:prstClr val="black"/>
                </a:solidFill>
                <a:latin typeface="ＭＳ ゴシック" panose="020B0609070205080204" pitchFamily="49" charset="-128"/>
                <a:ea typeface="ＭＳ ゴシック" panose="020B0609070205080204" pitchFamily="49" charset="-128"/>
              </a:rPr>
              <a:t>日本人の若年女性における</a:t>
            </a:r>
            <a:r>
              <a:rPr lang="en-US" altLang="ja-JP" sz="2800" dirty="0">
                <a:solidFill>
                  <a:prstClr val="black"/>
                </a:solidFill>
                <a:latin typeface="ＭＳ ゴシック" panose="020B0609070205080204" pitchFamily="49" charset="-128"/>
                <a:ea typeface="ＭＳ ゴシック" panose="020B0609070205080204" pitchFamily="49" charset="-128"/>
              </a:rPr>
              <a:t>HPV</a:t>
            </a:r>
            <a:r>
              <a:rPr lang="ja-JP" altLang="en-US" sz="2800" dirty="0">
                <a:solidFill>
                  <a:prstClr val="black"/>
                </a:solidFill>
                <a:latin typeface="ＭＳ ゴシック" panose="020B0609070205080204" pitchFamily="49" charset="-128"/>
                <a:ea typeface="ＭＳ ゴシック" panose="020B0609070205080204" pitchFamily="49" charset="-128"/>
              </a:rPr>
              <a:t>ワクチンとワクチン接種後の症状報告との関連は確認できなかった</a:t>
            </a:r>
            <a:r>
              <a:rPr lang="en-US" altLang="ja-JP" sz="2800" dirty="0">
                <a:solidFill>
                  <a:prstClr val="black"/>
                </a:solidFill>
                <a:latin typeface="ＭＳ ゴシック" panose="020B0609070205080204" pitchFamily="49" charset="-128"/>
                <a:ea typeface="ＭＳ ゴシック" panose="020B0609070205080204" pitchFamily="49" charset="-128"/>
              </a:rPr>
              <a:t>:</a:t>
            </a:r>
            <a:r>
              <a:rPr lang="ja-JP" altLang="en-US" sz="2800" dirty="0">
                <a:solidFill>
                  <a:prstClr val="black"/>
                </a:solidFill>
                <a:latin typeface="ＭＳ ゴシック" panose="020B0609070205080204" pitchFamily="49" charset="-128"/>
                <a:ea typeface="ＭＳ ゴシック" panose="020B0609070205080204" pitchFamily="49" charset="-128"/>
              </a:rPr>
              <a:t>名古屋調査の結果</a:t>
            </a:r>
            <a:endParaRPr lang="en-US" altLang="ja-JP" sz="2800" dirty="0">
              <a:solidFill>
                <a:prstClr val="black"/>
              </a:solidFill>
              <a:latin typeface="ＭＳ ゴシック" panose="020B0609070205080204" pitchFamily="49" charset="-128"/>
              <a:ea typeface="ＭＳ ゴシック" panose="020B0609070205080204" pitchFamily="49" charset="-128"/>
            </a:endParaRPr>
          </a:p>
          <a:p>
            <a:pPr>
              <a:defRPr/>
            </a:pPr>
            <a:endParaRPr lang="en-US" altLang="ja-JP" dirty="0">
              <a:solidFill>
                <a:prstClr val="black"/>
              </a:solidFill>
              <a:latin typeface="ＭＳ ゴシック" panose="020B0609070205080204" pitchFamily="49" charset="-128"/>
              <a:ea typeface="ＭＳ ゴシック" panose="020B0609070205080204" pitchFamily="49" charset="-128"/>
            </a:endParaRPr>
          </a:p>
          <a:p>
            <a:pPr>
              <a:defRPr/>
            </a:pPr>
            <a:endParaRPr lang="ja-JP" altLang="en-US" dirty="0">
              <a:solidFill>
                <a:prstClr val="black"/>
              </a:solidFill>
              <a:latin typeface="ＭＳ ゴシック" panose="020B0609070205080204" pitchFamily="49" charset="-128"/>
              <a:ea typeface="ＭＳ ゴシック" panose="020B0609070205080204" pitchFamily="49" charset="-128"/>
            </a:endParaRPr>
          </a:p>
          <a:p>
            <a:pPr>
              <a:defRPr/>
            </a:pPr>
            <a:r>
              <a:rPr lang="ja-JP" altLang="en-US" sz="3200" b="1" dirty="0">
                <a:solidFill>
                  <a:prstClr val="black"/>
                </a:solidFill>
                <a:latin typeface="ＭＳ ゴシック" panose="020B0609070205080204" pitchFamily="49" charset="-128"/>
                <a:ea typeface="ＭＳ ゴシック" panose="020B0609070205080204" pitchFamily="49" charset="-128"/>
              </a:rPr>
              <a:t>合計で</a:t>
            </a:r>
            <a:r>
              <a:rPr lang="en-US" altLang="ja-JP" sz="3200" b="1" dirty="0">
                <a:solidFill>
                  <a:prstClr val="black"/>
                </a:solidFill>
                <a:latin typeface="ＭＳ ゴシック" panose="020B0609070205080204" pitchFamily="49" charset="-128"/>
                <a:ea typeface="ＭＳ ゴシック" panose="020B0609070205080204" pitchFamily="49" charset="-128"/>
              </a:rPr>
              <a:t>29,846</a:t>
            </a:r>
            <a:r>
              <a:rPr lang="ja-JP" altLang="en-US" sz="3200" b="1" dirty="0">
                <a:solidFill>
                  <a:prstClr val="black"/>
                </a:solidFill>
                <a:latin typeface="ＭＳ ゴシック" panose="020B0609070205080204" pitchFamily="49" charset="-128"/>
                <a:ea typeface="ＭＳ ゴシック" panose="020B0609070205080204" pitchFamily="49" charset="-128"/>
              </a:rPr>
              <a:t>人の住民が回答した。</a:t>
            </a:r>
            <a:endParaRPr lang="en-US" altLang="ja-JP" sz="3200" b="1" dirty="0">
              <a:solidFill>
                <a:prstClr val="black"/>
              </a:solidFill>
              <a:latin typeface="ＭＳ ゴシック" panose="020B0609070205080204" pitchFamily="49" charset="-128"/>
              <a:ea typeface="ＭＳ ゴシック" panose="020B0609070205080204" pitchFamily="49" charset="-128"/>
            </a:endParaRPr>
          </a:p>
          <a:p>
            <a:pPr>
              <a:defRPr/>
            </a:pPr>
            <a:r>
              <a:rPr lang="ja-JP" altLang="en-US" sz="3200" b="1" dirty="0">
                <a:solidFill>
                  <a:prstClr val="black"/>
                </a:solidFill>
                <a:latin typeface="ＭＳ ゴシック" panose="020B0609070205080204" pitchFamily="49" charset="-128"/>
                <a:ea typeface="ＭＳ ゴシック" panose="020B0609070205080204" pitchFamily="49" charset="-128"/>
              </a:rPr>
              <a:t>接種者約</a:t>
            </a:r>
            <a:r>
              <a:rPr lang="en-US" altLang="ja-JP" sz="3200" b="1" dirty="0">
                <a:solidFill>
                  <a:prstClr val="black"/>
                </a:solidFill>
                <a:latin typeface="ＭＳ ゴシック" panose="020B0609070205080204" pitchFamily="49" charset="-128"/>
                <a:ea typeface="ＭＳ ゴシック" panose="020B0609070205080204" pitchFamily="49" charset="-128"/>
              </a:rPr>
              <a:t>2</a:t>
            </a:r>
            <a:r>
              <a:rPr lang="ja-JP" altLang="en-US" sz="3200" b="1" dirty="0">
                <a:solidFill>
                  <a:prstClr val="black"/>
                </a:solidFill>
                <a:latin typeface="ＭＳ ゴシック" panose="020B0609070205080204" pitchFamily="49" charset="-128"/>
                <a:ea typeface="ＭＳ ゴシック" panose="020B0609070205080204" pitchFamily="49" charset="-128"/>
              </a:rPr>
              <a:t>万人と非接種者約</a:t>
            </a:r>
            <a:r>
              <a:rPr lang="en-US" altLang="ja-JP" sz="3200" b="1" dirty="0">
                <a:solidFill>
                  <a:prstClr val="black"/>
                </a:solidFill>
                <a:latin typeface="ＭＳ ゴシック" panose="020B0609070205080204" pitchFamily="49" charset="-128"/>
                <a:ea typeface="ＭＳ ゴシック" panose="020B0609070205080204" pitchFamily="49" charset="-128"/>
              </a:rPr>
              <a:t>9</a:t>
            </a:r>
            <a:r>
              <a:rPr lang="ja-JP" altLang="en-US" sz="3200" b="1" dirty="0">
                <a:solidFill>
                  <a:prstClr val="black"/>
                </a:solidFill>
                <a:latin typeface="ＭＳ ゴシック" panose="020B0609070205080204" pitchFamily="49" charset="-128"/>
                <a:ea typeface="ＭＳ ゴシック" panose="020B0609070205080204" pitchFamily="49" charset="-128"/>
              </a:rPr>
              <a:t>千人において、</a:t>
            </a:r>
            <a:endParaRPr lang="en-US" altLang="ja-JP" sz="3200" b="1" dirty="0">
              <a:solidFill>
                <a:prstClr val="black"/>
              </a:solidFill>
              <a:latin typeface="ＭＳ ゴシック" panose="020B0609070205080204" pitchFamily="49" charset="-128"/>
              <a:ea typeface="ＭＳ ゴシック" panose="020B0609070205080204" pitchFamily="49" charset="-128"/>
            </a:endParaRPr>
          </a:p>
          <a:p>
            <a:pPr>
              <a:defRPr/>
            </a:pPr>
            <a:r>
              <a:rPr lang="en-US" altLang="ja-JP" sz="3200" b="1" dirty="0">
                <a:solidFill>
                  <a:prstClr val="black"/>
                </a:solidFill>
                <a:latin typeface="ＭＳ ゴシック" panose="020B0609070205080204" pitchFamily="49" charset="-128"/>
                <a:ea typeface="ＭＳ ゴシック" panose="020B0609070205080204" pitchFamily="49" charset="-128"/>
              </a:rPr>
              <a:t>HPV</a:t>
            </a:r>
            <a:r>
              <a:rPr lang="ja-JP" altLang="en-US" sz="3200" b="1" dirty="0">
                <a:solidFill>
                  <a:prstClr val="black"/>
                </a:solidFill>
                <a:latin typeface="ＭＳ ゴシック" panose="020B0609070205080204" pitchFamily="49" charset="-128"/>
                <a:ea typeface="ＭＳ ゴシック" panose="020B0609070205080204" pitchFamily="49" charset="-128"/>
              </a:rPr>
              <a:t>ワクチン接種後の症状</a:t>
            </a:r>
            <a:r>
              <a:rPr lang="en-US" altLang="ja-JP" sz="3200" b="1" dirty="0">
                <a:solidFill>
                  <a:prstClr val="black"/>
                </a:solidFill>
                <a:latin typeface="ＭＳ ゴシック" panose="020B0609070205080204" pitchFamily="49" charset="-128"/>
                <a:ea typeface="ＭＳ ゴシック" panose="020B0609070205080204" pitchFamily="49" charset="-128"/>
              </a:rPr>
              <a:t>24</a:t>
            </a:r>
            <a:r>
              <a:rPr lang="ja-JP" altLang="en-US" sz="3200" b="1" dirty="0">
                <a:solidFill>
                  <a:prstClr val="black"/>
                </a:solidFill>
                <a:latin typeface="ＭＳ ゴシック" panose="020B0609070205080204" pitchFamily="49" charset="-128"/>
                <a:ea typeface="ＭＳ ゴシック" panose="020B0609070205080204" pitchFamily="49" charset="-128"/>
              </a:rPr>
              <a:t>種類のいずれについても、発生の有意な増加は認められなかった。</a:t>
            </a:r>
            <a:endParaRPr lang="en-US" altLang="ja-JP" sz="3200" b="1" dirty="0">
              <a:solidFill>
                <a:prstClr val="black"/>
              </a:solidFill>
              <a:latin typeface="ＭＳ ゴシック" panose="020B0609070205080204" pitchFamily="49" charset="-128"/>
              <a:ea typeface="ＭＳ ゴシック" panose="020B0609070205080204" pitchFamily="49" charset="-128"/>
            </a:endParaRPr>
          </a:p>
          <a:p>
            <a:pPr>
              <a:defRPr/>
            </a:pPr>
            <a:endParaRPr lang="en-US" altLang="ja-JP" sz="3200" b="1" dirty="0">
              <a:solidFill>
                <a:prstClr val="black"/>
              </a:solidFill>
              <a:latin typeface="ＭＳ ゴシック" panose="020B0609070205080204" pitchFamily="49" charset="-128"/>
              <a:ea typeface="ＭＳ ゴシック" panose="020B0609070205080204" pitchFamily="49" charset="-128"/>
            </a:endParaRPr>
          </a:p>
          <a:p>
            <a:pPr>
              <a:defRPr/>
            </a:pPr>
            <a:r>
              <a:rPr lang="ja-JP" altLang="en-US" sz="3200" b="1" dirty="0">
                <a:solidFill>
                  <a:prstClr val="black"/>
                </a:solidFill>
                <a:latin typeface="ＭＳ ゴシック" panose="020B0609070205080204" pitchFamily="49" charset="-128"/>
                <a:ea typeface="ＭＳ ゴシック" panose="020B0609070205080204" pitchFamily="49" charset="-128"/>
              </a:rPr>
              <a:t>登校に有意な影響はなった。</a:t>
            </a:r>
          </a:p>
          <a:p>
            <a:pPr>
              <a:defRPr/>
            </a:pPr>
            <a:endParaRPr lang="ja-JP" altLang="en-US" dirty="0">
              <a:solidFill>
                <a:prstClr val="black"/>
              </a:solidFill>
              <a:latin typeface="ＭＳ ゴシック" panose="020B0609070205080204" pitchFamily="49" charset="-128"/>
              <a:ea typeface="ＭＳ ゴシック" panose="020B0609070205080204" pitchFamily="49" charset="-128"/>
            </a:endParaRPr>
          </a:p>
          <a:p>
            <a:pPr>
              <a:defRPr/>
            </a:pPr>
            <a:endParaRPr lang="en-US" altLang="ja-JP" dirty="0">
              <a:solidFill>
                <a:prstClr val="black"/>
              </a:solidFill>
              <a:latin typeface="ＭＳ ゴシック" panose="020B0609070205080204" pitchFamily="49" charset="-128"/>
              <a:ea typeface="ＭＳ ゴシック" panose="020B0609070205080204" pitchFamily="49" charset="-128"/>
            </a:endParaRPr>
          </a:p>
          <a:p>
            <a:pPr>
              <a:defRPr/>
            </a:pPr>
            <a:r>
              <a:rPr lang="en-US" altLang="ja-JP" dirty="0">
                <a:solidFill>
                  <a:prstClr val="black"/>
                </a:solidFill>
                <a:latin typeface="ＭＳ ゴシック" panose="020B0609070205080204" pitchFamily="49" charset="-128"/>
                <a:ea typeface="ＭＳ ゴシック" panose="020B0609070205080204" pitchFamily="49" charset="-128"/>
              </a:rPr>
              <a:t>Sadao Suzuki, Akihiro </a:t>
            </a:r>
            <a:r>
              <a:rPr lang="en-US" altLang="ja-JP" dirty="0" err="1">
                <a:solidFill>
                  <a:prstClr val="black"/>
                </a:solidFill>
                <a:latin typeface="ＭＳ ゴシック" panose="020B0609070205080204" pitchFamily="49" charset="-128"/>
                <a:ea typeface="ＭＳ ゴシック" panose="020B0609070205080204" pitchFamily="49" charset="-128"/>
              </a:rPr>
              <a:t>Hosono</a:t>
            </a:r>
            <a:r>
              <a:rPr lang="ja-JP" altLang="en-US" dirty="0">
                <a:solidFill>
                  <a:prstClr val="black"/>
                </a:solidFill>
                <a:latin typeface="ＭＳ ゴシック" panose="020B0609070205080204" pitchFamily="49" charset="-128"/>
                <a:ea typeface="ＭＳ ゴシック" panose="020B0609070205080204" pitchFamily="49" charset="-128"/>
              </a:rPr>
              <a:t>、</a:t>
            </a:r>
            <a:r>
              <a:rPr lang="en-US" altLang="ja-JP" dirty="0">
                <a:solidFill>
                  <a:prstClr val="black"/>
                </a:solidFill>
                <a:latin typeface="ＭＳ ゴシック" panose="020B0609070205080204" pitchFamily="49" charset="-128"/>
                <a:ea typeface="ＭＳ ゴシック" panose="020B0609070205080204" pitchFamily="49" charset="-128"/>
              </a:rPr>
              <a:t>No association between HPV vaccine and reported post-vaccination symptoms in Japanese young women: Results of the Nagoya study</a:t>
            </a:r>
          </a:p>
          <a:p>
            <a:pPr>
              <a:defRPr/>
            </a:pPr>
            <a:r>
              <a:rPr lang="en-US" altLang="ja-JP" dirty="0">
                <a:solidFill>
                  <a:prstClr val="black"/>
                </a:solidFill>
                <a:latin typeface="ＭＳ ゴシック" panose="020B0609070205080204" pitchFamily="49" charset="-128"/>
                <a:ea typeface="ＭＳ ゴシック" panose="020B0609070205080204" pitchFamily="49" charset="-128"/>
              </a:rPr>
              <a:t>Papillomavirus Research</a:t>
            </a:r>
            <a:r>
              <a:rPr lang="ja-JP" altLang="en-US" dirty="0">
                <a:solidFill>
                  <a:prstClr val="black"/>
                </a:solidFill>
                <a:latin typeface="ＭＳ ゴシック" panose="020B0609070205080204" pitchFamily="49" charset="-128"/>
                <a:ea typeface="ＭＳ ゴシック" panose="020B0609070205080204" pitchFamily="49" charset="-128"/>
              </a:rPr>
              <a:t>、</a:t>
            </a:r>
            <a:r>
              <a:rPr lang="en-US" altLang="ja-JP" dirty="0">
                <a:solidFill>
                  <a:prstClr val="black"/>
                </a:solidFill>
                <a:latin typeface="ＭＳ ゴシック" panose="020B0609070205080204" pitchFamily="49" charset="-128"/>
                <a:ea typeface="ＭＳ ゴシック" panose="020B0609070205080204" pitchFamily="49" charset="-128"/>
              </a:rPr>
              <a:t>Volume 5, June 2018, Pages 96-103</a:t>
            </a:r>
            <a:endParaRPr lang="ja-JP" altLang="en-US" dirty="0">
              <a:solidFill>
                <a:prstClr val="black"/>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3504976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時計, 挿絵 が含まれている画像&#10;&#10;自動的に生成された説明">
            <a:extLst>
              <a:ext uri="{FF2B5EF4-FFF2-40B4-BE49-F238E27FC236}">
                <a16:creationId xmlns:a16="http://schemas.microsoft.com/office/drawing/2014/main" id="{969E7BA0-5E75-05E3-CE39-25AA637174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192" y="2124084"/>
            <a:ext cx="4244195" cy="4405737"/>
          </a:xfrm>
          <a:prstGeom prst="rect">
            <a:avLst/>
          </a:prstGeom>
        </p:spPr>
      </p:pic>
      <p:sp>
        <p:nvSpPr>
          <p:cNvPr id="4" name="テキスト ボックス 3">
            <a:extLst>
              <a:ext uri="{FF2B5EF4-FFF2-40B4-BE49-F238E27FC236}">
                <a16:creationId xmlns:a16="http://schemas.microsoft.com/office/drawing/2014/main" id="{753888D1-E0D0-6278-F57E-AB2435BAE8C6}"/>
              </a:ext>
            </a:extLst>
          </p:cNvPr>
          <p:cNvSpPr txBox="1"/>
          <p:nvPr/>
        </p:nvSpPr>
        <p:spPr>
          <a:xfrm>
            <a:off x="1145953" y="524952"/>
            <a:ext cx="10572125" cy="923330"/>
          </a:xfrm>
          <a:prstGeom prst="rect">
            <a:avLst/>
          </a:prstGeom>
          <a:noFill/>
        </p:spPr>
        <p:txBody>
          <a:bodyPr wrap="none" rtlCol="0">
            <a:spAutoFit/>
          </a:bodyPr>
          <a:lstStyle/>
          <a:p>
            <a:pPr>
              <a:defRPr/>
            </a:pPr>
            <a:r>
              <a:rPr kumimoji="1" lang="ja-JP" altLang="en-US" sz="5400" dirty="0">
                <a:solidFill>
                  <a:prstClr val="black"/>
                </a:solidFill>
                <a:latin typeface="ＭＳ ゴシック" panose="020B0609070205080204" pitchFamily="49" charset="-128"/>
                <a:ea typeface="ＭＳ ゴシック" panose="020B0609070205080204" pitchFamily="49" charset="-128"/>
              </a:rPr>
              <a:t>ワクチン、受けた方がよいのか？</a:t>
            </a:r>
          </a:p>
        </p:txBody>
      </p:sp>
      <p:pic>
        <p:nvPicPr>
          <p:cNvPr id="2" name="図 1">
            <a:extLst>
              <a:ext uri="{FF2B5EF4-FFF2-40B4-BE49-F238E27FC236}">
                <a16:creationId xmlns:a16="http://schemas.microsoft.com/office/drawing/2014/main" id="{9C963881-A72A-E8DC-8C90-23DC767532DA}"/>
              </a:ext>
            </a:extLst>
          </p:cNvPr>
          <p:cNvPicPr>
            <a:picLocks noChangeAspect="1"/>
          </p:cNvPicPr>
          <p:nvPr/>
        </p:nvPicPr>
        <p:blipFill>
          <a:blip r:embed="rId4"/>
          <a:stretch>
            <a:fillRect/>
          </a:stretch>
        </p:blipFill>
        <p:spPr>
          <a:xfrm>
            <a:off x="6087981" y="2124084"/>
            <a:ext cx="3521948" cy="4084210"/>
          </a:xfrm>
          <a:prstGeom prst="rect">
            <a:avLst/>
          </a:prstGeom>
        </p:spPr>
      </p:pic>
    </p:spTree>
    <p:extLst>
      <p:ext uri="{BB962C8B-B14F-4D97-AF65-F5344CB8AC3E}">
        <p14:creationId xmlns:p14="http://schemas.microsoft.com/office/powerpoint/2010/main" val="32383897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726415B-7BA2-52FC-A5A6-CE9F4F1583E8}"/>
              </a:ext>
            </a:extLst>
          </p:cNvPr>
          <p:cNvSpPr txBox="1"/>
          <p:nvPr/>
        </p:nvSpPr>
        <p:spPr>
          <a:xfrm>
            <a:off x="2107096" y="223563"/>
            <a:ext cx="9839737" cy="1200329"/>
          </a:xfrm>
          <a:prstGeom prst="rect">
            <a:avLst/>
          </a:prstGeom>
          <a:noFill/>
        </p:spPr>
        <p:txBody>
          <a:bodyPr wrap="square" rtlCol="0">
            <a:spAutoFit/>
          </a:bodyPr>
          <a:lstStyle/>
          <a:p>
            <a:pPr>
              <a:defRPr/>
            </a:pPr>
            <a:r>
              <a:rPr kumimoji="1" lang="en-US" altLang="ja-JP" sz="2400" dirty="0">
                <a:solidFill>
                  <a:prstClr val="black"/>
                </a:solidFill>
                <a:latin typeface="ＭＳ ゴシック" panose="020B0609070205080204" pitchFamily="49" charset="-128"/>
                <a:ea typeface="ＭＳ ゴシック" panose="020B0609070205080204" pitchFamily="49" charset="-128"/>
              </a:rPr>
              <a:t>HPV</a:t>
            </a:r>
            <a:r>
              <a:rPr kumimoji="1" lang="ja-JP" altLang="en-US" sz="2400" dirty="0">
                <a:solidFill>
                  <a:prstClr val="black"/>
                </a:solidFill>
                <a:latin typeface="ＭＳ ゴシック" panose="020B0609070205080204" pitchFamily="49" charset="-128"/>
                <a:ea typeface="ＭＳ ゴシック" panose="020B0609070205080204" pitchFamily="49" charset="-128"/>
              </a:rPr>
              <a:t>ワクチンは、</a:t>
            </a:r>
            <a:r>
              <a:rPr kumimoji="1" lang="en-US" altLang="ja-JP" sz="2400" dirty="0">
                <a:solidFill>
                  <a:prstClr val="black"/>
                </a:solidFill>
                <a:latin typeface="ＭＳ ゴシック" panose="020B0609070205080204" pitchFamily="49" charset="-128"/>
                <a:ea typeface="ＭＳ ゴシック" panose="020B0609070205080204" pitchFamily="49" charset="-128"/>
              </a:rPr>
              <a:t>HPV</a:t>
            </a:r>
            <a:r>
              <a:rPr kumimoji="1" lang="ja-JP" altLang="en-US" sz="2400" dirty="0">
                <a:solidFill>
                  <a:prstClr val="black"/>
                </a:solidFill>
                <a:latin typeface="ＭＳ ゴシック" panose="020B0609070205080204" pitchFamily="49" charset="-128"/>
                <a:ea typeface="ＭＳ ゴシック" panose="020B0609070205080204" pitchFamily="49" charset="-128"/>
              </a:rPr>
              <a:t>が子宮頸部に感染することを防ぐことで、子宮頸がんになることを予防します。</a:t>
            </a:r>
            <a:endParaRPr kumimoji="1" lang="en-US" altLang="ja-JP" sz="2400" dirty="0">
              <a:solidFill>
                <a:prstClr val="black"/>
              </a:solidFill>
              <a:latin typeface="ＭＳ ゴシック" panose="020B0609070205080204" pitchFamily="49" charset="-128"/>
              <a:ea typeface="ＭＳ ゴシック" panose="020B0609070205080204" pitchFamily="49" charset="-128"/>
            </a:endParaRPr>
          </a:p>
          <a:p>
            <a:pPr>
              <a:defRPr/>
            </a:pPr>
            <a:r>
              <a:rPr kumimoji="1" lang="ja-JP" altLang="en-US" sz="2400" dirty="0">
                <a:solidFill>
                  <a:srgbClr val="FF0000"/>
                </a:solidFill>
                <a:latin typeface="ＭＳ ゴシック" panose="020B0609070205080204" pitchFamily="49" charset="-128"/>
                <a:ea typeface="ＭＳ ゴシック" panose="020B0609070205080204" pitchFamily="49" charset="-128"/>
              </a:rPr>
              <a:t>　　ワクチンは、子宮とそこに宿る若い命を守るため</a:t>
            </a:r>
            <a:endParaRPr kumimoji="1" lang="en-US" altLang="ja-JP" sz="2400" dirty="0">
              <a:solidFill>
                <a:srgbClr val="FF0000"/>
              </a:solidFill>
              <a:latin typeface="ＭＳ ゴシック" panose="020B0609070205080204" pitchFamily="49" charset="-128"/>
              <a:ea typeface="ＭＳ ゴシック" panose="020B0609070205080204" pitchFamily="49" charset="-128"/>
            </a:endParaRPr>
          </a:p>
        </p:txBody>
      </p:sp>
      <p:pic>
        <p:nvPicPr>
          <p:cNvPr id="4" name="図 3" descr="衣料, 下着 が含まれている画像&#10;&#10;自動的に生成された説明">
            <a:extLst>
              <a:ext uri="{FF2B5EF4-FFF2-40B4-BE49-F238E27FC236}">
                <a16:creationId xmlns:a16="http://schemas.microsoft.com/office/drawing/2014/main" id="{B4B42DC7-1021-EC2E-2094-3C1F1A5FA1B0}"/>
              </a:ext>
            </a:extLst>
          </p:cNvPr>
          <p:cNvPicPr>
            <a:picLocks noChangeAspect="1"/>
          </p:cNvPicPr>
          <p:nvPr/>
        </p:nvPicPr>
        <p:blipFill rotWithShape="1">
          <a:blip r:embed="rId3">
            <a:extLst>
              <a:ext uri="{28A0092B-C50C-407E-A947-70E740481C1C}">
                <a14:useLocalDpi xmlns:a14="http://schemas.microsoft.com/office/drawing/2010/main" val="0"/>
              </a:ext>
            </a:extLst>
          </a:blip>
          <a:srcRect l="34207" t="7120" r="16990" b="8868"/>
          <a:stretch/>
        </p:blipFill>
        <p:spPr>
          <a:xfrm>
            <a:off x="558629" y="230216"/>
            <a:ext cx="1305018" cy="2246569"/>
          </a:xfrm>
          <a:prstGeom prst="rect">
            <a:avLst/>
          </a:prstGeom>
        </p:spPr>
      </p:pic>
      <p:sp>
        <p:nvSpPr>
          <p:cNvPr id="5" name="テキスト ボックス 4">
            <a:extLst>
              <a:ext uri="{FF2B5EF4-FFF2-40B4-BE49-F238E27FC236}">
                <a16:creationId xmlns:a16="http://schemas.microsoft.com/office/drawing/2014/main" id="{A0E5227A-B424-D7EB-636B-405A969935CC}"/>
              </a:ext>
            </a:extLst>
          </p:cNvPr>
          <p:cNvSpPr txBox="1"/>
          <p:nvPr/>
        </p:nvSpPr>
        <p:spPr>
          <a:xfrm>
            <a:off x="1254368" y="4212392"/>
            <a:ext cx="10011357" cy="2554545"/>
          </a:xfrm>
          <a:prstGeom prst="rect">
            <a:avLst/>
          </a:prstGeom>
          <a:noFill/>
        </p:spPr>
        <p:txBody>
          <a:bodyPr wrap="square" rtlCol="0">
            <a:spAutoFit/>
          </a:bodyPr>
          <a:lstStyle/>
          <a:p>
            <a:pPr>
              <a:defRPr/>
            </a:pPr>
            <a:r>
              <a:rPr kumimoji="1" lang="ja-JP" altLang="en-US" sz="2000" b="1" dirty="0">
                <a:solidFill>
                  <a:prstClr val="black"/>
                </a:solidFill>
                <a:latin typeface="ＭＳ ゴシック" panose="020B0609070205080204" pitchFamily="49" charset="-128"/>
                <a:ea typeface="ＭＳ ゴシック" panose="020B0609070205080204" pitchFamily="49" charset="-128"/>
              </a:rPr>
              <a:t>すべてのワクチンには副反応のリスクがあります。</a:t>
            </a:r>
            <a:r>
              <a:rPr kumimoji="1" lang="en-US" altLang="ja-JP" sz="2000" b="1" dirty="0">
                <a:solidFill>
                  <a:prstClr val="black"/>
                </a:solidFill>
                <a:latin typeface="ＭＳ ゴシック" panose="020B0609070205080204" pitchFamily="49" charset="-128"/>
                <a:ea typeface="ＭＳ ゴシック" panose="020B0609070205080204" pitchFamily="49" charset="-128"/>
              </a:rPr>
              <a:t>HPV</a:t>
            </a:r>
            <a:r>
              <a:rPr kumimoji="1" lang="ja-JP" altLang="en-US" sz="2000" b="1" dirty="0">
                <a:solidFill>
                  <a:prstClr val="black"/>
                </a:solidFill>
                <a:latin typeface="ＭＳ ゴシック" panose="020B0609070205080204" pitchFamily="49" charset="-128"/>
                <a:ea typeface="ＭＳ ゴシック" panose="020B0609070205080204" pitchFamily="49" charset="-128"/>
              </a:rPr>
              <a:t>ワクチンについて</a:t>
            </a:r>
            <a:endParaRPr kumimoji="1" lang="en-US" altLang="ja-JP" sz="2000" b="1" dirty="0">
              <a:solidFill>
                <a:prstClr val="black"/>
              </a:solidFill>
              <a:latin typeface="ＭＳ ゴシック" panose="020B0609070205080204" pitchFamily="49" charset="-128"/>
              <a:ea typeface="ＭＳ ゴシック" panose="020B0609070205080204" pitchFamily="49" charset="-128"/>
            </a:endParaRPr>
          </a:p>
          <a:p>
            <a:pPr>
              <a:defRPr/>
            </a:pPr>
            <a:endParaRPr kumimoji="1" lang="en-US" altLang="ja-JP" sz="2000" dirty="0">
              <a:solidFill>
                <a:prstClr val="black"/>
              </a:solidFill>
              <a:latin typeface="ＭＳ ゴシック" panose="020B0609070205080204" pitchFamily="49" charset="-128"/>
              <a:ea typeface="ＭＳ ゴシック" panose="020B0609070205080204" pitchFamily="49" charset="-128"/>
            </a:endParaRPr>
          </a:p>
          <a:p>
            <a:pPr>
              <a:defRPr/>
            </a:pPr>
            <a:r>
              <a:rPr kumimoji="1" lang="ja-JP" altLang="en-US" sz="2000" dirty="0">
                <a:solidFill>
                  <a:prstClr val="black"/>
                </a:solidFill>
                <a:latin typeface="ＭＳ ゴシック" panose="020B0609070205080204" pitchFamily="49" charset="-128"/>
                <a:ea typeface="ＭＳ ゴシック" panose="020B0609070205080204" pitchFamily="49" charset="-128"/>
              </a:rPr>
              <a:t>（</a:t>
            </a:r>
            <a:r>
              <a:rPr kumimoji="1" lang="en-US" altLang="ja-JP" sz="2000" dirty="0">
                <a:solidFill>
                  <a:prstClr val="black"/>
                </a:solidFill>
                <a:latin typeface="ＭＳ ゴシック" panose="020B0609070205080204" pitchFamily="49" charset="-128"/>
                <a:ea typeface="ＭＳ ゴシック" panose="020B0609070205080204" pitchFamily="49" charset="-128"/>
              </a:rPr>
              <a:t>A</a:t>
            </a:r>
            <a:r>
              <a:rPr kumimoji="1" lang="ja-JP" altLang="en-US" sz="2000" dirty="0">
                <a:solidFill>
                  <a:prstClr val="black"/>
                </a:solidFill>
                <a:latin typeface="ＭＳ ゴシック" panose="020B0609070205080204" pitchFamily="49" charset="-128"/>
                <a:ea typeface="ＭＳ ゴシック" panose="020B0609070205080204" pitchFamily="49" charset="-128"/>
              </a:rPr>
              <a:t>）ワクチンを受ける　　→　副反応で身体に不利益を被るリスク</a:t>
            </a:r>
            <a:endParaRPr kumimoji="1" lang="en-US" altLang="ja-JP" sz="2000" dirty="0">
              <a:solidFill>
                <a:prstClr val="black"/>
              </a:solidFill>
              <a:latin typeface="ＭＳ ゴシック" panose="020B0609070205080204" pitchFamily="49" charset="-128"/>
              <a:ea typeface="ＭＳ ゴシック" panose="020B0609070205080204" pitchFamily="49" charset="-128"/>
            </a:endParaRPr>
          </a:p>
          <a:p>
            <a:pPr>
              <a:defRPr/>
            </a:pPr>
            <a:r>
              <a:rPr kumimoji="1" lang="ja-JP" altLang="en-US" sz="2000" dirty="0">
                <a:solidFill>
                  <a:prstClr val="black"/>
                </a:solidFill>
                <a:latin typeface="ＭＳ ゴシック" panose="020B0609070205080204" pitchFamily="49" charset="-128"/>
                <a:ea typeface="ＭＳ ゴシック" panose="020B0609070205080204" pitchFamily="49" charset="-128"/>
              </a:rPr>
              <a:t>（</a:t>
            </a:r>
            <a:r>
              <a:rPr kumimoji="1" lang="en-US" altLang="ja-JP" sz="2000" dirty="0">
                <a:solidFill>
                  <a:prstClr val="black"/>
                </a:solidFill>
                <a:latin typeface="ＭＳ ゴシック" panose="020B0609070205080204" pitchFamily="49" charset="-128"/>
                <a:ea typeface="ＭＳ ゴシック" panose="020B0609070205080204" pitchFamily="49" charset="-128"/>
              </a:rPr>
              <a:t>B</a:t>
            </a:r>
            <a:r>
              <a:rPr kumimoji="1" lang="ja-JP" altLang="en-US" sz="2000" dirty="0">
                <a:solidFill>
                  <a:prstClr val="black"/>
                </a:solidFill>
                <a:latin typeface="ＭＳ ゴシック" panose="020B0609070205080204" pitchFamily="49" charset="-128"/>
                <a:ea typeface="ＭＳ ゴシック" panose="020B0609070205080204" pitchFamily="49" charset="-128"/>
              </a:rPr>
              <a:t>）ワクチンを受けない　→　妊娠可能な子宮を温存できないリスク</a:t>
            </a:r>
            <a:endParaRPr kumimoji="1" lang="en-US" altLang="ja-JP" sz="2000" dirty="0">
              <a:solidFill>
                <a:prstClr val="black"/>
              </a:solidFill>
              <a:latin typeface="ＭＳ ゴシック" panose="020B0609070205080204" pitchFamily="49" charset="-128"/>
              <a:ea typeface="ＭＳ ゴシック" panose="020B0609070205080204" pitchFamily="49" charset="-128"/>
            </a:endParaRPr>
          </a:p>
          <a:p>
            <a:pPr>
              <a:defRPr/>
            </a:pPr>
            <a:endParaRPr kumimoji="1" lang="en-US" altLang="ja-JP" sz="2000" dirty="0">
              <a:solidFill>
                <a:prstClr val="black"/>
              </a:solidFill>
              <a:latin typeface="ＭＳ ゴシック" panose="020B0609070205080204" pitchFamily="49" charset="-128"/>
              <a:ea typeface="ＭＳ ゴシック" panose="020B0609070205080204" pitchFamily="49" charset="-128"/>
            </a:endParaRPr>
          </a:p>
          <a:p>
            <a:pPr>
              <a:defRPr/>
            </a:pPr>
            <a:r>
              <a:rPr kumimoji="1" lang="ja-JP" altLang="en-US" sz="2000" dirty="0">
                <a:solidFill>
                  <a:prstClr val="black"/>
                </a:solidFill>
                <a:latin typeface="ＭＳ ゴシック" panose="020B0609070205080204" pitchFamily="49" charset="-128"/>
                <a:ea typeface="ＭＳ ゴシック" panose="020B0609070205080204" pitchFamily="49" charset="-128"/>
              </a:rPr>
              <a:t>（</a:t>
            </a:r>
            <a:r>
              <a:rPr kumimoji="1" lang="en-US" altLang="ja-JP" sz="2000" dirty="0">
                <a:solidFill>
                  <a:prstClr val="black"/>
                </a:solidFill>
                <a:latin typeface="ＭＳ ゴシック" panose="020B0609070205080204" pitchFamily="49" charset="-128"/>
                <a:ea typeface="ＭＳ ゴシック" panose="020B0609070205080204" pitchFamily="49" charset="-128"/>
              </a:rPr>
              <a:t>A</a:t>
            </a:r>
            <a:r>
              <a:rPr kumimoji="1" lang="ja-JP" altLang="en-US" sz="2000" dirty="0">
                <a:solidFill>
                  <a:prstClr val="black"/>
                </a:solidFill>
                <a:latin typeface="ＭＳ ゴシック" panose="020B0609070205080204" pitchFamily="49" charset="-128"/>
                <a:ea typeface="ＭＳ ゴシック" panose="020B0609070205080204" pitchFamily="49" charset="-128"/>
              </a:rPr>
              <a:t>）か（</a:t>
            </a:r>
            <a:r>
              <a:rPr kumimoji="1" lang="en-US" altLang="ja-JP" sz="2000" dirty="0">
                <a:solidFill>
                  <a:prstClr val="black"/>
                </a:solidFill>
                <a:latin typeface="ＭＳ ゴシック" panose="020B0609070205080204" pitchFamily="49" charset="-128"/>
                <a:ea typeface="ＭＳ ゴシック" panose="020B0609070205080204" pitchFamily="49" charset="-128"/>
              </a:rPr>
              <a:t>B</a:t>
            </a:r>
            <a:r>
              <a:rPr kumimoji="1" lang="ja-JP" altLang="en-US" sz="2000" dirty="0">
                <a:solidFill>
                  <a:prstClr val="black"/>
                </a:solidFill>
                <a:latin typeface="ＭＳ ゴシック" panose="020B0609070205080204" pitchFamily="49" charset="-128"/>
                <a:ea typeface="ＭＳ ゴシック" panose="020B0609070205080204" pitchFamily="49" charset="-128"/>
              </a:rPr>
              <a:t>）のどちらかのリスクを受け入れる選択をしてください。</a:t>
            </a:r>
            <a:endParaRPr kumimoji="1" lang="en-US" altLang="ja-JP" sz="2000" dirty="0">
              <a:solidFill>
                <a:prstClr val="black"/>
              </a:solidFill>
              <a:latin typeface="ＭＳ ゴシック" panose="020B0609070205080204" pitchFamily="49" charset="-128"/>
              <a:ea typeface="ＭＳ ゴシック" panose="020B0609070205080204" pitchFamily="49" charset="-128"/>
            </a:endParaRPr>
          </a:p>
          <a:p>
            <a:pPr>
              <a:defRPr/>
            </a:pPr>
            <a:r>
              <a:rPr kumimoji="1" lang="ja-JP" altLang="en-US" sz="2000" dirty="0">
                <a:solidFill>
                  <a:prstClr val="black"/>
                </a:solidFill>
                <a:latin typeface="ＭＳ ゴシック" panose="020B0609070205080204" pitchFamily="49" charset="-128"/>
                <a:ea typeface="ＭＳ ゴシック" panose="020B0609070205080204" pitchFamily="49" charset="-128"/>
              </a:rPr>
              <a:t>　情報提供をすることで、皆さんの意思決定を支援します。</a:t>
            </a:r>
            <a:endParaRPr kumimoji="1" lang="en-US" altLang="ja-JP" sz="2000" dirty="0">
              <a:solidFill>
                <a:prstClr val="black"/>
              </a:solidFill>
              <a:latin typeface="ＭＳ ゴシック" panose="020B0609070205080204" pitchFamily="49" charset="-128"/>
              <a:ea typeface="ＭＳ ゴシック" panose="020B0609070205080204" pitchFamily="49" charset="-128"/>
            </a:endParaRPr>
          </a:p>
          <a:p>
            <a:pPr>
              <a:defRPr/>
            </a:pPr>
            <a:r>
              <a:rPr kumimoji="1" lang="ja-JP" altLang="en-US" sz="2000" dirty="0">
                <a:solidFill>
                  <a:prstClr val="black"/>
                </a:solidFill>
                <a:latin typeface="ＭＳ ゴシック" panose="020B0609070205080204" pitchFamily="49" charset="-128"/>
                <a:ea typeface="ＭＳ ゴシック" panose="020B0609070205080204" pitchFamily="49" charset="-128"/>
              </a:rPr>
              <a:t>　</a:t>
            </a:r>
            <a:r>
              <a:rPr kumimoji="1" lang="en-US" altLang="ja-JP" sz="2000" dirty="0">
                <a:solidFill>
                  <a:prstClr val="black"/>
                </a:solidFill>
                <a:latin typeface="ＭＳ ゴシック" panose="020B0609070205080204" pitchFamily="49" charset="-128"/>
                <a:ea typeface="ＭＳ ゴシック" panose="020B0609070205080204" pitchFamily="49" charset="-128"/>
              </a:rPr>
              <a:t>A</a:t>
            </a:r>
            <a:r>
              <a:rPr kumimoji="1" lang="ja-JP" altLang="en-US" sz="2000" dirty="0">
                <a:solidFill>
                  <a:prstClr val="black"/>
                </a:solidFill>
                <a:latin typeface="ＭＳ ゴシック" panose="020B0609070205080204" pitchFamily="49" charset="-128"/>
                <a:ea typeface="ＭＳ ゴシック" panose="020B0609070205080204" pitchFamily="49" charset="-128"/>
              </a:rPr>
              <a:t>と</a:t>
            </a:r>
            <a:r>
              <a:rPr kumimoji="1" lang="en-US" altLang="ja-JP" sz="2000" dirty="0">
                <a:solidFill>
                  <a:prstClr val="black"/>
                </a:solidFill>
                <a:latin typeface="ＭＳ ゴシック" panose="020B0609070205080204" pitchFamily="49" charset="-128"/>
                <a:ea typeface="ＭＳ ゴシック" panose="020B0609070205080204" pitchFamily="49" charset="-128"/>
              </a:rPr>
              <a:t>B</a:t>
            </a:r>
            <a:r>
              <a:rPr kumimoji="1" lang="ja-JP" altLang="en-US" sz="2000" dirty="0">
                <a:solidFill>
                  <a:prstClr val="black"/>
                </a:solidFill>
                <a:latin typeface="ＭＳ ゴシック" panose="020B0609070205080204" pitchFamily="49" charset="-128"/>
                <a:ea typeface="ＭＳ ゴシック" panose="020B0609070205080204" pitchFamily="49" charset="-128"/>
              </a:rPr>
              <a:t>とのどちらかが正しいということはありません。</a:t>
            </a:r>
            <a:endParaRPr kumimoji="1" lang="en-US" altLang="ja-JP" sz="2000" dirty="0">
              <a:solidFill>
                <a:prstClr val="black"/>
              </a:solidFill>
              <a:latin typeface="ＭＳ ゴシック" panose="020B0609070205080204" pitchFamily="49" charset="-128"/>
              <a:ea typeface="ＭＳ ゴシック" panose="020B0609070205080204" pitchFamily="49" charset="-128"/>
            </a:endParaRPr>
          </a:p>
        </p:txBody>
      </p:sp>
      <p:sp>
        <p:nvSpPr>
          <p:cNvPr id="6" name="テキスト ボックス 5">
            <a:extLst>
              <a:ext uri="{FF2B5EF4-FFF2-40B4-BE49-F238E27FC236}">
                <a16:creationId xmlns:a16="http://schemas.microsoft.com/office/drawing/2014/main" id="{B68ACB9D-898F-3854-3D7F-BA64063FDE4B}"/>
              </a:ext>
            </a:extLst>
          </p:cNvPr>
          <p:cNvSpPr txBox="1"/>
          <p:nvPr/>
        </p:nvSpPr>
        <p:spPr>
          <a:xfrm>
            <a:off x="178908" y="3590537"/>
            <a:ext cx="11410121" cy="523220"/>
          </a:xfrm>
          <a:prstGeom prst="rect">
            <a:avLst/>
          </a:prstGeom>
          <a:noFill/>
        </p:spPr>
        <p:txBody>
          <a:bodyPr wrap="square" rtlCol="0">
            <a:spAutoFit/>
          </a:bodyPr>
          <a:lstStyle/>
          <a:p>
            <a:pPr>
              <a:defRPr/>
            </a:pPr>
            <a:r>
              <a:rPr kumimoji="1" lang="ja-JP" altLang="en-US" sz="2800" dirty="0">
                <a:solidFill>
                  <a:prstClr val="black"/>
                </a:solidFill>
                <a:latin typeface="ＭＳ ゴシック" panose="020B0609070205080204" pitchFamily="49" charset="-128"/>
                <a:ea typeface="ＭＳ ゴシック" panose="020B0609070205080204" pitchFamily="49" charset="-128"/>
              </a:rPr>
              <a:t>この二つの意味を理解して、ワクチンと検診を上手に使いましょう。</a:t>
            </a:r>
            <a:endParaRPr kumimoji="1" lang="en-US" altLang="ja-JP" sz="2800" dirty="0">
              <a:solidFill>
                <a:prstClr val="black"/>
              </a:solidFill>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7017FD5C-00EF-526C-A776-67F889A59824}"/>
              </a:ext>
            </a:extLst>
          </p:cNvPr>
          <p:cNvSpPr txBox="1"/>
          <p:nvPr/>
        </p:nvSpPr>
        <p:spPr>
          <a:xfrm>
            <a:off x="1863647" y="1704113"/>
            <a:ext cx="7648278" cy="1938992"/>
          </a:xfrm>
          <a:prstGeom prst="rect">
            <a:avLst/>
          </a:prstGeom>
          <a:noFill/>
        </p:spPr>
        <p:txBody>
          <a:bodyPr wrap="square" rtlCol="0">
            <a:spAutoFit/>
          </a:bodyPr>
          <a:lstStyle/>
          <a:p>
            <a:pPr>
              <a:defRPr/>
            </a:pPr>
            <a:r>
              <a:rPr kumimoji="1" lang="ja-JP" altLang="en-US" sz="2400" dirty="0">
                <a:solidFill>
                  <a:prstClr val="black"/>
                </a:solidFill>
                <a:latin typeface="ＭＳ ゴシック" panose="020B0609070205080204" pitchFamily="49" charset="-128"/>
                <a:ea typeface="ＭＳ ゴシック" panose="020B0609070205080204" pitchFamily="49" charset="-128"/>
              </a:rPr>
              <a:t>子宮頸がん検診は子宮頸がんの発症を防ぐ効果はありません。子宮頸がんを早期発見、早期治療して、死亡などの重症化を予防します。場合によっては子宮を摘出します。</a:t>
            </a:r>
            <a:endParaRPr kumimoji="1" lang="en-US" altLang="ja-JP" sz="2400" dirty="0">
              <a:solidFill>
                <a:prstClr val="black"/>
              </a:solidFill>
              <a:latin typeface="ＭＳ ゴシック" panose="020B0609070205080204" pitchFamily="49" charset="-128"/>
              <a:ea typeface="ＭＳ ゴシック" panose="020B0609070205080204" pitchFamily="49" charset="-128"/>
            </a:endParaRPr>
          </a:p>
          <a:p>
            <a:pPr>
              <a:defRPr/>
            </a:pPr>
            <a:r>
              <a:rPr kumimoji="1" lang="ja-JP" altLang="en-US" sz="2400" dirty="0">
                <a:solidFill>
                  <a:srgbClr val="FF0000"/>
                </a:solidFill>
                <a:latin typeface="ＭＳ ゴシック" panose="020B0609070205080204" pitchFamily="49" charset="-128"/>
                <a:ea typeface="ＭＳ ゴシック" panose="020B0609070205080204" pitchFamily="49" charset="-128"/>
              </a:rPr>
              <a:t>　　検診は、女性の命を守るため</a:t>
            </a:r>
            <a:endParaRPr kumimoji="1" lang="en-US" altLang="ja-JP" sz="2400" dirty="0">
              <a:solidFill>
                <a:prstClr val="black"/>
              </a:solidFill>
              <a:latin typeface="ＭＳ ゴシック" panose="020B0609070205080204" pitchFamily="49" charset="-128"/>
              <a:ea typeface="ＭＳ ゴシック" panose="020B0609070205080204" pitchFamily="49" charset="-128"/>
            </a:endParaRPr>
          </a:p>
        </p:txBody>
      </p:sp>
      <p:pic>
        <p:nvPicPr>
          <p:cNvPr id="9" name="図 8" descr="挿絵, 抽象 が含まれている画像&#10;&#10;自動的に生成された説明">
            <a:extLst>
              <a:ext uri="{FF2B5EF4-FFF2-40B4-BE49-F238E27FC236}">
                <a16:creationId xmlns:a16="http://schemas.microsoft.com/office/drawing/2014/main" id="{67CA15D7-7670-7643-03D4-2C291F4C87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1925" y="1811043"/>
            <a:ext cx="2476638" cy="1507123"/>
          </a:xfrm>
          <a:prstGeom prst="rect">
            <a:avLst/>
          </a:prstGeom>
        </p:spPr>
      </p:pic>
    </p:spTree>
    <p:extLst>
      <p:ext uri="{BB962C8B-B14F-4D97-AF65-F5344CB8AC3E}">
        <p14:creationId xmlns:p14="http://schemas.microsoft.com/office/powerpoint/2010/main" val="5799045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ACB5B-44B3-CB05-51CF-ACAECF89AADA}"/>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1AB28E9-8AC7-4B9A-AEC9-10CB786053B2}"/>
              </a:ext>
            </a:extLst>
          </p:cNvPr>
          <p:cNvSpPr txBox="1"/>
          <p:nvPr/>
        </p:nvSpPr>
        <p:spPr>
          <a:xfrm>
            <a:off x="2107096" y="223563"/>
            <a:ext cx="9839737"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HPV</a:t>
            </a:r>
            <a:r>
              <a:rPr kumimoji="1" lang="ja-JP" altLang="en-US"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ワクチンは、</a:t>
            </a:r>
            <a:r>
              <a:rPr kumimoji="1" lang="en-US" altLang="ja-JP"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HPV</a:t>
            </a:r>
            <a:r>
              <a:rPr kumimoji="1" lang="ja-JP" altLang="en-US"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が子宮頸部に感染することを防ぐことで、子宮頸がんになることを予防します。</a:t>
            </a:r>
            <a:endParaRPr kumimoji="1" lang="en-US" altLang="ja-JP"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　　ワクチンは、子宮とそこに宿る若い命を守るため</a:t>
            </a:r>
            <a:endParaRPr kumimoji="1" lang="en-US" altLang="ja-JP" sz="24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p:txBody>
      </p:sp>
      <p:pic>
        <p:nvPicPr>
          <p:cNvPr id="4" name="図 3" descr="衣料, 下着 が含まれている画像&#10;&#10;自動的に生成された説明">
            <a:extLst>
              <a:ext uri="{FF2B5EF4-FFF2-40B4-BE49-F238E27FC236}">
                <a16:creationId xmlns:a16="http://schemas.microsoft.com/office/drawing/2014/main" id="{40C5EE51-90EC-CE8F-9DC8-363CF4322F92}"/>
              </a:ext>
            </a:extLst>
          </p:cNvPr>
          <p:cNvPicPr>
            <a:picLocks noChangeAspect="1"/>
          </p:cNvPicPr>
          <p:nvPr/>
        </p:nvPicPr>
        <p:blipFill rotWithShape="1">
          <a:blip r:embed="rId3">
            <a:extLst>
              <a:ext uri="{28A0092B-C50C-407E-A947-70E740481C1C}">
                <a14:useLocalDpi xmlns:a14="http://schemas.microsoft.com/office/drawing/2010/main" val="0"/>
              </a:ext>
            </a:extLst>
          </a:blip>
          <a:srcRect l="34207" t="7120" r="16990" b="8868"/>
          <a:stretch/>
        </p:blipFill>
        <p:spPr>
          <a:xfrm>
            <a:off x="558629" y="230216"/>
            <a:ext cx="1305018" cy="2246569"/>
          </a:xfrm>
          <a:prstGeom prst="rect">
            <a:avLst/>
          </a:prstGeom>
        </p:spPr>
      </p:pic>
      <p:sp>
        <p:nvSpPr>
          <p:cNvPr id="5" name="テキスト ボックス 4">
            <a:extLst>
              <a:ext uri="{FF2B5EF4-FFF2-40B4-BE49-F238E27FC236}">
                <a16:creationId xmlns:a16="http://schemas.microsoft.com/office/drawing/2014/main" id="{64476986-66B4-933F-E22B-AEF433D04ECE}"/>
              </a:ext>
            </a:extLst>
          </p:cNvPr>
          <p:cNvSpPr txBox="1"/>
          <p:nvPr/>
        </p:nvSpPr>
        <p:spPr>
          <a:xfrm>
            <a:off x="1254368" y="4212392"/>
            <a:ext cx="10011357" cy="25545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すべてのワクチンには副反応のリスクがあります。</a:t>
            </a:r>
            <a:r>
              <a:rPr kumimoji="1" lang="en-US" altLang="ja-JP" sz="20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HPV</a:t>
            </a:r>
            <a:r>
              <a:rPr kumimoji="1" lang="ja-JP" altLang="en-US" sz="20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ワクチンについて</a:t>
            </a:r>
            <a:endParaRPr kumimoji="1" lang="en-US" altLang="ja-JP" sz="20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）ワクチンを受ける　　→　副反応で身体に不利益を被るリスク</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B</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）ワクチンを受けない　→　妊娠可能な子宮を温存できないリスク</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a:t>
            </a:r>
            <a:r>
              <a:rPr kumimoji="1" lang="en-US" altLang="ja-JP" sz="2000"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A</a:t>
            </a:r>
            <a:r>
              <a:rPr kumimoji="1" lang="ja-JP" altLang="en-US" sz="2000"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）か（</a:t>
            </a:r>
            <a:r>
              <a:rPr kumimoji="1" lang="en-US" altLang="ja-JP" sz="2000"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B</a:t>
            </a:r>
            <a:r>
              <a:rPr kumimoji="1" lang="ja-JP" altLang="en-US" sz="2000"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）のどちらかのリスクを受け入れる選択をしてください。</a:t>
            </a:r>
            <a:endParaRPr kumimoji="1" lang="en-US" altLang="ja-JP" sz="2000"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情報提供をすることで、皆さんの意思決定を支援します。</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B</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とのどちらかが正しいということはありません。</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6" name="テキスト ボックス 5">
            <a:extLst>
              <a:ext uri="{FF2B5EF4-FFF2-40B4-BE49-F238E27FC236}">
                <a16:creationId xmlns:a16="http://schemas.microsoft.com/office/drawing/2014/main" id="{57C26EFD-1666-508C-4E4E-FEC2CB951461}"/>
              </a:ext>
            </a:extLst>
          </p:cNvPr>
          <p:cNvSpPr txBox="1"/>
          <p:nvPr/>
        </p:nvSpPr>
        <p:spPr>
          <a:xfrm>
            <a:off x="178908" y="3590537"/>
            <a:ext cx="1141012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この二つの意味を理解して、ワクチンと検診を上手に使いましょう。</a:t>
            </a:r>
            <a:endParaRPr kumimoji="1" lang="en-US" altLang="ja-JP"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7" name="テキスト ボックス 6">
            <a:extLst>
              <a:ext uri="{FF2B5EF4-FFF2-40B4-BE49-F238E27FC236}">
                <a16:creationId xmlns:a16="http://schemas.microsoft.com/office/drawing/2014/main" id="{9B5B4957-48E0-1C51-09FF-22397FDBA79D}"/>
              </a:ext>
            </a:extLst>
          </p:cNvPr>
          <p:cNvSpPr txBox="1"/>
          <p:nvPr/>
        </p:nvSpPr>
        <p:spPr>
          <a:xfrm>
            <a:off x="1863647" y="1704113"/>
            <a:ext cx="7648278" cy="19389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子宮頸がん検診は子宮頸がんの発症を防ぐ効果はありません。子宮頸がんを早期発見、早期治療して、死亡などの重症化を予防します。場合によっては子宮を摘出します。</a:t>
            </a:r>
            <a:endParaRPr kumimoji="1" lang="en-US" altLang="ja-JP"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　　検診は、女性の命を守るため</a:t>
            </a:r>
            <a:endParaRPr kumimoji="1" lang="en-US" altLang="ja-JP"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pic>
        <p:nvPicPr>
          <p:cNvPr id="9" name="図 8" descr="挿絵, 抽象 が含まれている画像&#10;&#10;自動的に生成された説明">
            <a:extLst>
              <a:ext uri="{FF2B5EF4-FFF2-40B4-BE49-F238E27FC236}">
                <a16:creationId xmlns:a16="http://schemas.microsoft.com/office/drawing/2014/main" id="{700399C6-36BF-5AFC-8E85-1906C7A0EF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1925" y="1811043"/>
            <a:ext cx="2476638" cy="1507123"/>
          </a:xfrm>
          <a:prstGeom prst="rect">
            <a:avLst/>
          </a:prstGeom>
        </p:spPr>
      </p:pic>
    </p:spTree>
    <p:extLst>
      <p:ext uri="{BB962C8B-B14F-4D97-AF65-F5344CB8AC3E}">
        <p14:creationId xmlns:p14="http://schemas.microsoft.com/office/powerpoint/2010/main" val="6912619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BAAE01-5DD2-75C4-19D4-29041A6E0CD7}"/>
              </a:ext>
            </a:extLst>
          </p:cNvPr>
          <p:cNvSpPr>
            <a:spLocks noGrp="1"/>
          </p:cNvSpPr>
          <p:nvPr>
            <p:ph type="title"/>
          </p:nvPr>
        </p:nvSpPr>
        <p:spPr/>
        <p:txBody>
          <a:bodyPr>
            <a:normAutofit/>
          </a:bodyPr>
          <a:lstStyle/>
          <a:p>
            <a:r>
              <a:rPr kumimoji="1" lang="en-US" altLang="ja-JP" dirty="0"/>
              <a:t>HPV</a:t>
            </a:r>
            <a:r>
              <a:rPr kumimoji="1" lang="ja-JP" altLang="en-US" dirty="0"/>
              <a:t>ワクチンの定期接種対象者と</a:t>
            </a:r>
            <a:br>
              <a:rPr kumimoji="1" lang="en-US" altLang="ja-JP" dirty="0"/>
            </a:br>
            <a:r>
              <a:rPr kumimoji="1" lang="en-US" altLang="ja-JP" dirty="0"/>
              <a:t>9</a:t>
            </a:r>
            <a:r>
              <a:rPr kumimoji="1" lang="ja-JP" altLang="en-US" dirty="0"/>
              <a:t>価</a:t>
            </a:r>
            <a:r>
              <a:rPr kumimoji="1" lang="en-US" altLang="ja-JP" dirty="0"/>
              <a:t>HPV</a:t>
            </a:r>
            <a:r>
              <a:rPr kumimoji="1" lang="ja-JP" altLang="en-US" dirty="0"/>
              <a:t>ワクチン</a:t>
            </a:r>
            <a:r>
              <a:rPr kumimoji="1" lang="en-US" altLang="ja-JP" dirty="0"/>
              <a:t> 2</a:t>
            </a:r>
            <a:r>
              <a:rPr kumimoji="1" lang="ja-JP" altLang="en-US" dirty="0"/>
              <a:t>回接種対象年齢</a:t>
            </a:r>
            <a:endParaRPr kumimoji="1" lang="ja-JP" altLang="en-US" baseline="30000" dirty="0"/>
          </a:p>
        </p:txBody>
      </p:sp>
      <p:sp>
        <p:nvSpPr>
          <p:cNvPr id="17" name="テキスト ボックス 16">
            <a:extLst>
              <a:ext uri="{FF2B5EF4-FFF2-40B4-BE49-F238E27FC236}">
                <a16:creationId xmlns:a16="http://schemas.microsoft.com/office/drawing/2014/main" id="{4A194502-0B81-5139-10EF-6077D2DC968D}"/>
              </a:ext>
            </a:extLst>
          </p:cNvPr>
          <p:cNvSpPr txBox="1"/>
          <p:nvPr/>
        </p:nvSpPr>
        <p:spPr>
          <a:xfrm>
            <a:off x="7260737" y="6455839"/>
            <a:ext cx="4913525" cy="371512"/>
          </a:xfrm>
          <a:prstGeom prst="rect">
            <a:avLst/>
          </a:prstGeom>
          <a:noFill/>
        </p:spPr>
        <p:txBody>
          <a:bodyPr wrap="none">
            <a:spAutoFit/>
          </a:bodyPr>
          <a:lstStyle/>
          <a:p>
            <a:pPr defTabSz="914356" fontAlgn="base">
              <a:spcBef>
                <a:spcPct val="0"/>
              </a:spcBef>
              <a:spcAft>
                <a:spcPct val="0"/>
              </a:spcAft>
              <a:defRPr/>
            </a:pPr>
            <a:r>
              <a:rPr kumimoji="1" lang="ja-JP" altLang="en-US" sz="907" dirty="0">
                <a:solidFill>
                  <a:srgbClr val="000000"/>
                </a:solidFill>
                <a:latin typeface="Meiryo UI"/>
                <a:ea typeface="Meiryo UI"/>
                <a:cs typeface="Latha" panose="020B0502040204020203" pitchFamily="34" charset="0"/>
              </a:rPr>
              <a:t>厚生労働省 </a:t>
            </a:r>
            <a:r>
              <a:rPr kumimoji="1" lang="en-US" altLang="ja-JP" sz="907" dirty="0">
                <a:solidFill>
                  <a:srgbClr val="000000"/>
                </a:solidFill>
                <a:latin typeface="Meiryo UI"/>
                <a:ea typeface="Meiryo UI"/>
                <a:cs typeface="Latha" panose="020B0502040204020203" pitchFamily="34" charset="0"/>
              </a:rPr>
              <a:t>2024</a:t>
            </a:r>
            <a:r>
              <a:rPr kumimoji="1" lang="ja-JP" altLang="en-US" sz="907" dirty="0">
                <a:solidFill>
                  <a:srgbClr val="000000"/>
                </a:solidFill>
                <a:latin typeface="Meiryo UI"/>
                <a:ea typeface="Meiryo UI"/>
                <a:cs typeface="Latha" panose="020B0502040204020203" pitchFamily="34" charset="0"/>
              </a:rPr>
              <a:t>年</a:t>
            </a:r>
            <a:r>
              <a:rPr kumimoji="1" lang="en-US" altLang="ja-JP" sz="907" dirty="0">
                <a:solidFill>
                  <a:srgbClr val="000000"/>
                </a:solidFill>
                <a:latin typeface="Meiryo UI"/>
                <a:ea typeface="Meiryo UI"/>
                <a:cs typeface="Latha" panose="020B0502040204020203" pitchFamily="34" charset="0"/>
              </a:rPr>
              <a:t>9</a:t>
            </a:r>
            <a:r>
              <a:rPr kumimoji="1" lang="ja-JP" altLang="en-US" sz="907" dirty="0">
                <a:solidFill>
                  <a:srgbClr val="000000"/>
                </a:solidFill>
                <a:latin typeface="Meiryo UI"/>
                <a:ea typeface="Meiryo UI"/>
                <a:cs typeface="Latha" panose="020B0502040204020203" pitchFamily="34" charset="0"/>
              </a:rPr>
              <a:t>月</a:t>
            </a:r>
            <a:r>
              <a:rPr kumimoji="1" lang="en-US" altLang="ja-JP" sz="907" dirty="0">
                <a:solidFill>
                  <a:srgbClr val="000000"/>
                </a:solidFill>
                <a:latin typeface="Meiryo UI"/>
                <a:ea typeface="Meiryo UI"/>
                <a:cs typeface="Latha" panose="020B0502040204020203" pitchFamily="34" charset="0"/>
              </a:rPr>
              <a:t>27</a:t>
            </a:r>
            <a:r>
              <a:rPr kumimoji="1" lang="ja-JP" altLang="en-US" sz="907" dirty="0">
                <a:solidFill>
                  <a:srgbClr val="000000"/>
                </a:solidFill>
                <a:latin typeface="Meiryo UI"/>
                <a:ea typeface="Meiryo UI"/>
                <a:cs typeface="Latha" panose="020B0502040204020203" pitchFamily="34" charset="0"/>
              </a:rPr>
              <a:t>日 定期接種実施要領</a:t>
            </a:r>
            <a:r>
              <a:rPr kumimoji="1" lang="en-US" altLang="ja-JP" sz="907" dirty="0">
                <a:solidFill>
                  <a:srgbClr val="000000"/>
                </a:solidFill>
                <a:latin typeface="Meiryo UI"/>
                <a:ea typeface="Meiryo UI"/>
                <a:cs typeface="Latha" panose="020B0502040204020203" pitchFamily="34" charset="0"/>
              </a:rPr>
              <a:t>(</a:t>
            </a:r>
            <a:r>
              <a:rPr kumimoji="1" lang="ja-JP" altLang="en-US" sz="907" dirty="0">
                <a:solidFill>
                  <a:srgbClr val="000000"/>
                </a:solidFill>
                <a:latin typeface="Meiryo UI"/>
                <a:ea typeface="Meiryo UI"/>
                <a:cs typeface="Latha" panose="020B0502040204020203" pitchFamily="34" charset="0"/>
              </a:rPr>
              <a:t>改正後全文・</a:t>
            </a:r>
            <a:r>
              <a:rPr kumimoji="1" lang="en-US" altLang="ja-JP" sz="907" dirty="0">
                <a:solidFill>
                  <a:srgbClr val="000000"/>
                </a:solidFill>
                <a:latin typeface="Meiryo UI"/>
                <a:ea typeface="Meiryo UI"/>
                <a:cs typeface="Latha" panose="020B0502040204020203" pitchFamily="34" charset="0"/>
              </a:rPr>
              <a:t>2024</a:t>
            </a:r>
            <a:r>
              <a:rPr kumimoji="1" lang="ja-JP" altLang="en-US" sz="907" dirty="0">
                <a:solidFill>
                  <a:srgbClr val="000000"/>
                </a:solidFill>
                <a:latin typeface="Meiryo UI"/>
                <a:ea typeface="Meiryo UI"/>
                <a:cs typeface="Latha" panose="020B0502040204020203" pitchFamily="34" charset="0"/>
              </a:rPr>
              <a:t>年</a:t>
            </a:r>
            <a:r>
              <a:rPr kumimoji="1" lang="en-US" altLang="ja-JP" sz="907" dirty="0">
                <a:solidFill>
                  <a:srgbClr val="000000"/>
                </a:solidFill>
                <a:latin typeface="Meiryo UI"/>
                <a:ea typeface="Meiryo UI"/>
                <a:cs typeface="Latha" panose="020B0502040204020203" pitchFamily="34" charset="0"/>
              </a:rPr>
              <a:t>9</a:t>
            </a:r>
            <a:r>
              <a:rPr kumimoji="1" lang="ja-JP" altLang="en-US" sz="907" dirty="0">
                <a:solidFill>
                  <a:srgbClr val="000000"/>
                </a:solidFill>
                <a:latin typeface="Meiryo UI"/>
                <a:ea typeface="Meiryo UI"/>
                <a:cs typeface="Latha" panose="020B0502040204020203" pitchFamily="34" charset="0"/>
              </a:rPr>
              <a:t>月</a:t>
            </a:r>
            <a:r>
              <a:rPr kumimoji="1" lang="en-US" altLang="ja-JP" sz="907" dirty="0">
                <a:solidFill>
                  <a:srgbClr val="000000"/>
                </a:solidFill>
                <a:latin typeface="Meiryo UI"/>
                <a:ea typeface="Meiryo UI"/>
                <a:cs typeface="Latha" panose="020B0502040204020203" pitchFamily="34" charset="0"/>
              </a:rPr>
              <a:t>27</a:t>
            </a:r>
            <a:r>
              <a:rPr kumimoji="1" lang="ja-JP" altLang="en-US" sz="907" dirty="0">
                <a:solidFill>
                  <a:srgbClr val="000000"/>
                </a:solidFill>
                <a:latin typeface="Meiryo UI"/>
                <a:ea typeface="Meiryo UI"/>
                <a:cs typeface="Latha" panose="020B0502040204020203" pitchFamily="34" charset="0"/>
              </a:rPr>
              <a:t>日改正</a:t>
            </a:r>
            <a:r>
              <a:rPr kumimoji="1" lang="en-US" altLang="ja-JP" sz="907" dirty="0">
                <a:solidFill>
                  <a:srgbClr val="000000"/>
                </a:solidFill>
                <a:latin typeface="Meiryo UI"/>
                <a:ea typeface="Meiryo UI"/>
                <a:cs typeface="Latha" panose="020B0502040204020203" pitchFamily="34" charset="0"/>
              </a:rPr>
              <a:t>)</a:t>
            </a:r>
            <a:r>
              <a:rPr kumimoji="1" lang="ja-JP" altLang="en-US" sz="907" dirty="0">
                <a:solidFill>
                  <a:srgbClr val="000000"/>
                </a:solidFill>
                <a:latin typeface="Meiryo UI"/>
                <a:ea typeface="Meiryo UI"/>
                <a:cs typeface="Latha" panose="020B0502040204020203" pitchFamily="34" charset="0"/>
              </a:rPr>
              <a:t> </a:t>
            </a:r>
            <a:r>
              <a:rPr kumimoji="1" lang="ja-JP" altLang="en-US" sz="907" dirty="0">
                <a:solidFill>
                  <a:srgbClr val="000000"/>
                </a:solidFill>
                <a:latin typeface="Meiryo UI"/>
                <a:ea typeface="Meiryo UI"/>
              </a:rPr>
              <a:t>より作成</a:t>
            </a:r>
            <a:endParaRPr kumimoji="1" lang="en-US" altLang="ja-JP" sz="907" dirty="0">
              <a:solidFill>
                <a:srgbClr val="000000"/>
              </a:solidFill>
              <a:latin typeface="Meiryo UI"/>
              <a:ea typeface="Meiryo UI"/>
              <a:cs typeface="Latha" panose="020B0502040204020203" pitchFamily="34" charset="0"/>
            </a:endParaRPr>
          </a:p>
          <a:p>
            <a:pPr defTabSz="914356" fontAlgn="base">
              <a:spcBef>
                <a:spcPct val="0"/>
              </a:spcBef>
              <a:spcAft>
                <a:spcPct val="0"/>
              </a:spcAft>
              <a:defRPr/>
            </a:pPr>
            <a:r>
              <a:rPr kumimoji="1" lang="en-US" altLang="ja-JP" sz="907" dirty="0">
                <a:solidFill>
                  <a:srgbClr val="000000"/>
                </a:solidFill>
                <a:latin typeface="Meiryo UI"/>
                <a:ea typeface="Meiryo UI"/>
                <a:cs typeface="Latha" panose="020B0502040204020203" pitchFamily="34" charset="0"/>
              </a:rPr>
              <a:t>https://www.mhlw.go.jp/content/001092480.pdf (Accessed Feb. 14, 2025)</a:t>
            </a:r>
          </a:p>
        </p:txBody>
      </p:sp>
      <p:grpSp>
        <p:nvGrpSpPr>
          <p:cNvPr id="4" name="グループ化 3">
            <a:extLst>
              <a:ext uri="{FF2B5EF4-FFF2-40B4-BE49-F238E27FC236}">
                <a16:creationId xmlns:a16="http://schemas.microsoft.com/office/drawing/2014/main" id="{8CF5B84F-A758-1256-9A65-BA5690BF0FCD}"/>
              </a:ext>
            </a:extLst>
          </p:cNvPr>
          <p:cNvGrpSpPr/>
          <p:nvPr/>
        </p:nvGrpSpPr>
        <p:grpSpPr>
          <a:xfrm>
            <a:off x="2368081" y="1412632"/>
            <a:ext cx="8068780" cy="4868780"/>
            <a:chOff x="2120865" y="1513771"/>
            <a:chExt cx="5350275" cy="3228408"/>
          </a:xfrm>
        </p:grpSpPr>
        <p:grpSp>
          <p:nvGrpSpPr>
            <p:cNvPr id="21" name="グループ化 20">
              <a:extLst>
                <a:ext uri="{FF2B5EF4-FFF2-40B4-BE49-F238E27FC236}">
                  <a16:creationId xmlns:a16="http://schemas.microsoft.com/office/drawing/2014/main" id="{C53D6F72-5025-D5BF-C478-59243B915B8B}"/>
                </a:ext>
              </a:extLst>
            </p:cNvPr>
            <p:cNvGrpSpPr/>
            <p:nvPr/>
          </p:nvGrpSpPr>
          <p:grpSpPr>
            <a:xfrm>
              <a:off x="2120865" y="1513771"/>
              <a:ext cx="4773393" cy="3228408"/>
              <a:chOff x="1800588" y="1725108"/>
              <a:chExt cx="6364524" cy="4304543"/>
            </a:xfrm>
          </p:grpSpPr>
          <p:sp>
            <p:nvSpPr>
              <p:cNvPr id="3" name="タイトル 1">
                <a:extLst>
                  <a:ext uri="{FF2B5EF4-FFF2-40B4-BE49-F238E27FC236}">
                    <a16:creationId xmlns:a16="http://schemas.microsoft.com/office/drawing/2014/main" id="{386D5BE4-E841-34D8-AB52-97BAA4A005A1}"/>
                  </a:ext>
                </a:extLst>
              </p:cNvPr>
              <p:cNvSpPr txBox="1">
                <a:spLocks/>
              </p:cNvSpPr>
              <p:nvPr/>
            </p:nvSpPr>
            <p:spPr>
              <a:xfrm>
                <a:off x="1800588" y="2202039"/>
                <a:ext cx="4814771" cy="354665"/>
              </a:xfrm>
              <a:prstGeom prst="rect">
                <a:avLst/>
              </a:prstGeom>
            </p:spPr>
            <p:txBody>
              <a:bodyPr wrap="none" tIns="0" bIns="0" anchor="ctr" anchorCtr="0"/>
              <a:lstStyle>
                <a:lvl1pPr algn="ctr" rtl="0" eaLnBrk="0" fontAlgn="base" hangingPunct="0">
                  <a:spcBef>
                    <a:spcPct val="0"/>
                  </a:spcBef>
                  <a:spcAft>
                    <a:spcPct val="0"/>
                  </a:spcAft>
                  <a:defRPr kumimoji="1" sz="3200" b="1" baseline="0">
                    <a:solidFill>
                      <a:srgbClr val="37424A"/>
                    </a:solidFill>
                    <a:latin typeface="+mj-lt"/>
                    <a:ea typeface="+mj-ea"/>
                    <a:cs typeface="+mj-cs"/>
                  </a:defRPr>
                </a:lvl1pPr>
                <a:lvl2pPr algn="ctr" rtl="0" eaLnBrk="0" fontAlgn="base" hangingPunct="0">
                  <a:spcBef>
                    <a:spcPct val="0"/>
                  </a:spcBef>
                  <a:spcAft>
                    <a:spcPct val="0"/>
                  </a:spcAft>
                  <a:defRPr kumimoji="1" sz="3200">
                    <a:solidFill>
                      <a:srgbClr val="37424A"/>
                    </a:solidFill>
                    <a:latin typeface="HGP創英角ｺﾞｼｯｸUB" pitchFamily="50" charset="-128"/>
                    <a:ea typeface="HGP創英角ｺﾞｼｯｸUB" pitchFamily="50" charset="-128"/>
                    <a:cs typeface="ＭＳ Ｐゴシック" pitchFamily="50" charset="-128"/>
                  </a:defRPr>
                </a:lvl2pPr>
                <a:lvl3pPr algn="ctr" rtl="0" eaLnBrk="0" fontAlgn="base" hangingPunct="0">
                  <a:spcBef>
                    <a:spcPct val="0"/>
                  </a:spcBef>
                  <a:spcAft>
                    <a:spcPct val="0"/>
                  </a:spcAft>
                  <a:defRPr kumimoji="1" sz="3200">
                    <a:solidFill>
                      <a:srgbClr val="37424A"/>
                    </a:solidFill>
                    <a:latin typeface="HGP創英角ｺﾞｼｯｸUB" pitchFamily="50" charset="-128"/>
                    <a:ea typeface="HGP創英角ｺﾞｼｯｸUB" pitchFamily="50" charset="-128"/>
                    <a:cs typeface="ＭＳ Ｐゴシック" pitchFamily="50" charset="-128"/>
                  </a:defRPr>
                </a:lvl3pPr>
                <a:lvl4pPr algn="ctr" rtl="0" eaLnBrk="0" fontAlgn="base" hangingPunct="0">
                  <a:spcBef>
                    <a:spcPct val="0"/>
                  </a:spcBef>
                  <a:spcAft>
                    <a:spcPct val="0"/>
                  </a:spcAft>
                  <a:defRPr kumimoji="1" sz="3200">
                    <a:solidFill>
                      <a:srgbClr val="37424A"/>
                    </a:solidFill>
                    <a:latin typeface="HGP創英角ｺﾞｼｯｸUB" pitchFamily="50" charset="-128"/>
                    <a:ea typeface="HGP創英角ｺﾞｼｯｸUB" pitchFamily="50" charset="-128"/>
                    <a:cs typeface="ＭＳ Ｐゴシック" pitchFamily="50" charset="-128"/>
                  </a:defRPr>
                </a:lvl4pPr>
                <a:lvl5pPr algn="ctr" rtl="0" eaLnBrk="0" fontAlgn="base" hangingPunct="0">
                  <a:spcBef>
                    <a:spcPct val="0"/>
                  </a:spcBef>
                  <a:spcAft>
                    <a:spcPct val="0"/>
                  </a:spcAft>
                  <a:defRPr kumimoji="1" sz="3200">
                    <a:solidFill>
                      <a:srgbClr val="37424A"/>
                    </a:solidFill>
                    <a:latin typeface="HGP創英角ｺﾞｼｯｸUB" pitchFamily="50" charset="-128"/>
                    <a:ea typeface="HGP創英角ｺﾞｼｯｸUB" pitchFamily="50" charset="-128"/>
                    <a:cs typeface="ＭＳ Ｐゴシック" pitchFamily="50" charset="-128"/>
                  </a:defRPr>
                </a:lvl5pPr>
                <a:lvl6pPr marL="457189" algn="ctr" rtl="0" fontAlgn="base">
                  <a:spcBef>
                    <a:spcPct val="0"/>
                  </a:spcBef>
                  <a:spcAft>
                    <a:spcPct val="0"/>
                  </a:spcAft>
                  <a:defRPr kumimoji="1" sz="3200">
                    <a:solidFill>
                      <a:srgbClr val="5B0D00"/>
                    </a:solidFill>
                    <a:latin typeface="HGP明朝E" pitchFamily="18" charset="-128"/>
                    <a:ea typeface="HGP明朝E" pitchFamily="18" charset="-128"/>
                    <a:cs typeface="ＭＳ Ｐゴシック" pitchFamily="50" charset="-128"/>
                  </a:defRPr>
                </a:lvl6pPr>
                <a:lvl7pPr marL="914377" algn="ctr" rtl="0" fontAlgn="base">
                  <a:spcBef>
                    <a:spcPct val="0"/>
                  </a:spcBef>
                  <a:spcAft>
                    <a:spcPct val="0"/>
                  </a:spcAft>
                  <a:defRPr kumimoji="1" sz="3200">
                    <a:solidFill>
                      <a:srgbClr val="5B0D00"/>
                    </a:solidFill>
                    <a:latin typeface="HGP明朝E" pitchFamily="18" charset="-128"/>
                    <a:ea typeface="HGP明朝E" pitchFamily="18" charset="-128"/>
                    <a:cs typeface="ＭＳ Ｐゴシック" pitchFamily="50" charset="-128"/>
                  </a:defRPr>
                </a:lvl7pPr>
                <a:lvl8pPr marL="1371566" algn="ctr" rtl="0" fontAlgn="base">
                  <a:spcBef>
                    <a:spcPct val="0"/>
                  </a:spcBef>
                  <a:spcAft>
                    <a:spcPct val="0"/>
                  </a:spcAft>
                  <a:defRPr kumimoji="1" sz="3200">
                    <a:solidFill>
                      <a:srgbClr val="5B0D00"/>
                    </a:solidFill>
                    <a:latin typeface="HGP明朝E" pitchFamily="18" charset="-128"/>
                    <a:ea typeface="HGP明朝E" pitchFamily="18" charset="-128"/>
                    <a:cs typeface="ＭＳ Ｐゴシック" pitchFamily="50" charset="-128"/>
                  </a:defRPr>
                </a:lvl8pPr>
                <a:lvl9pPr marL="1828754" algn="ctr" rtl="0" fontAlgn="base">
                  <a:spcBef>
                    <a:spcPct val="0"/>
                  </a:spcBef>
                  <a:spcAft>
                    <a:spcPct val="0"/>
                  </a:spcAft>
                  <a:defRPr kumimoji="1" sz="3200">
                    <a:solidFill>
                      <a:srgbClr val="5B0D00"/>
                    </a:solidFill>
                    <a:latin typeface="HGP明朝E" pitchFamily="18" charset="-128"/>
                    <a:ea typeface="HGP明朝E" pitchFamily="18" charset="-128"/>
                    <a:cs typeface="ＭＳ Ｐゴシック" pitchFamily="50" charset="-128"/>
                  </a:defRPr>
                </a:lvl9pPr>
              </a:lstStyle>
              <a:p>
                <a:pPr defTabSz="914377"/>
                <a:endParaRPr lang="ja-JP" altLang="en-US" sz="2000" kern="0" dirty="0">
                  <a:latin typeface="Meiryo UI"/>
                  <a:ea typeface="Meiryo UI"/>
                </a:endParaRPr>
              </a:p>
            </p:txBody>
          </p:sp>
          <p:grpSp>
            <p:nvGrpSpPr>
              <p:cNvPr id="5" name="グループ化 4">
                <a:extLst>
                  <a:ext uri="{FF2B5EF4-FFF2-40B4-BE49-F238E27FC236}">
                    <a16:creationId xmlns:a16="http://schemas.microsoft.com/office/drawing/2014/main" id="{22264890-D297-C0E5-A72E-ECEC78142CE6}"/>
                  </a:ext>
                </a:extLst>
              </p:cNvPr>
              <p:cNvGrpSpPr/>
              <p:nvPr/>
            </p:nvGrpSpPr>
            <p:grpSpPr>
              <a:xfrm>
                <a:off x="1800588" y="1725108"/>
                <a:ext cx="5863771" cy="3507843"/>
                <a:chOff x="1594546" y="1817998"/>
                <a:chExt cx="3772647" cy="2256884"/>
              </a:xfrm>
            </p:grpSpPr>
            <p:grpSp>
              <p:nvGrpSpPr>
                <p:cNvPr id="6" name="グループ化 5">
                  <a:extLst>
                    <a:ext uri="{FF2B5EF4-FFF2-40B4-BE49-F238E27FC236}">
                      <a16:creationId xmlns:a16="http://schemas.microsoft.com/office/drawing/2014/main" id="{F9EC2836-1456-1BDA-631D-E7DFD22E788B}"/>
                    </a:ext>
                  </a:extLst>
                </p:cNvPr>
                <p:cNvGrpSpPr/>
                <p:nvPr/>
              </p:nvGrpSpPr>
              <p:grpSpPr>
                <a:xfrm>
                  <a:off x="1594546" y="1817998"/>
                  <a:ext cx="3772647" cy="1381653"/>
                  <a:chOff x="1386911" y="2009543"/>
                  <a:chExt cx="3455370" cy="1265457"/>
                </a:xfrm>
              </p:grpSpPr>
              <p:sp>
                <p:nvSpPr>
                  <p:cNvPr id="13" name="四角形: 角を丸くする 12">
                    <a:extLst>
                      <a:ext uri="{FF2B5EF4-FFF2-40B4-BE49-F238E27FC236}">
                        <a16:creationId xmlns:a16="http://schemas.microsoft.com/office/drawing/2014/main" id="{3947CDB9-8AE9-DCBF-7FA3-4CD15DC06B80}"/>
                      </a:ext>
                    </a:extLst>
                  </p:cNvPr>
                  <p:cNvSpPr/>
                  <p:nvPr/>
                </p:nvSpPr>
                <p:spPr>
                  <a:xfrm>
                    <a:off x="1386911" y="2391770"/>
                    <a:ext cx="3455369" cy="883230"/>
                  </a:xfrm>
                  <a:prstGeom prst="roundRect">
                    <a:avLst>
                      <a:gd name="adj" fmla="val 14403"/>
                    </a:avLst>
                  </a:prstGeom>
                  <a:solidFill>
                    <a:schemeClr val="bg1"/>
                  </a:solidFill>
                  <a:ln>
                    <a:solidFill>
                      <a:srgbClr val="008E9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r>
                      <a:rPr kumimoji="1" lang="ja-JP" altLang="en-US" sz="2400" b="1" dirty="0">
                        <a:solidFill>
                          <a:srgbClr val="005160"/>
                        </a:solidFill>
                        <a:latin typeface="Meiryo UI"/>
                        <a:ea typeface="Meiryo UI"/>
                      </a:rPr>
                      <a:t>小学校</a:t>
                    </a:r>
                    <a:r>
                      <a:rPr kumimoji="1" lang="en-US" altLang="ja-JP" sz="2400" b="1" dirty="0">
                        <a:solidFill>
                          <a:srgbClr val="005160"/>
                        </a:solidFill>
                        <a:latin typeface="Meiryo UI"/>
                        <a:ea typeface="Meiryo UI"/>
                      </a:rPr>
                      <a:t>6</a:t>
                    </a:r>
                    <a:r>
                      <a:rPr kumimoji="1" lang="ja-JP" altLang="en-US" sz="2400" b="1" dirty="0">
                        <a:solidFill>
                          <a:srgbClr val="005160"/>
                        </a:solidFill>
                        <a:latin typeface="Meiryo UI"/>
                        <a:ea typeface="Meiryo UI"/>
                      </a:rPr>
                      <a:t>年生～</a:t>
                    </a:r>
                  </a:p>
                  <a:p>
                    <a:pPr algn="ctr" defTabSz="914377">
                      <a:spcBef>
                        <a:spcPts val="1200"/>
                      </a:spcBef>
                    </a:pPr>
                    <a:r>
                      <a:rPr kumimoji="1" lang="ja-JP" altLang="en-US" sz="2400" b="1" dirty="0">
                        <a:solidFill>
                          <a:srgbClr val="005160"/>
                        </a:solidFill>
                        <a:latin typeface="Meiryo UI"/>
                        <a:ea typeface="Meiryo UI"/>
                      </a:rPr>
                      <a:t>高校</a:t>
                    </a:r>
                    <a:r>
                      <a:rPr kumimoji="1" lang="en-US" altLang="ja-JP" sz="2400" b="1" dirty="0">
                        <a:solidFill>
                          <a:srgbClr val="005160"/>
                        </a:solidFill>
                        <a:latin typeface="Meiryo UI"/>
                        <a:ea typeface="Meiryo UI"/>
                      </a:rPr>
                      <a:t>1</a:t>
                    </a:r>
                    <a:r>
                      <a:rPr kumimoji="1" lang="ja-JP" altLang="en-US" sz="2400" b="1" dirty="0">
                        <a:solidFill>
                          <a:srgbClr val="005160"/>
                        </a:solidFill>
                        <a:latin typeface="Meiryo UI"/>
                        <a:ea typeface="Meiryo UI"/>
                      </a:rPr>
                      <a:t>年生相当の女子</a:t>
                    </a:r>
                  </a:p>
                </p:txBody>
              </p:sp>
              <p:sp>
                <p:nvSpPr>
                  <p:cNvPr id="14" name="四角形: 角を丸くする 13">
                    <a:extLst>
                      <a:ext uri="{FF2B5EF4-FFF2-40B4-BE49-F238E27FC236}">
                        <a16:creationId xmlns:a16="http://schemas.microsoft.com/office/drawing/2014/main" id="{81E86FD4-AD2E-A526-CBE1-605F0EF9D372}"/>
                      </a:ext>
                    </a:extLst>
                  </p:cNvPr>
                  <p:cNvSpPr/>
                  <p:nvPr/>
                </p:nvSpPr>
                <p:spPr>
                  <a:xfrm>
                    <a:off x="1386911" y="2009543"/>
                    <a:ext cx="3455370" cy="265425"/>
                  </a:xfrm>
                  <a:prstGeom prst="roundRect">
                    <a:avLst>
                      <a:gd name="adj" fmla="val 50000"/>
                    </a:avLst>
                  </a:prstGeom>
                  <a:solidFill>
                    <a:srgbClr val="0051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1000" tIns="27000" rIns="81000" bIns="27000" rtlCol="0" anchor="ctr">
                    <a:spAutoFit/>
                  </a:bodyPr>
                  <a:lstStyle/>
                  <a:p>
                    <a:pPr algn="ctr" defTabSz="914377"/>
                    <a:r>
                      <a:rPr kumimoji="1" lang="en-US" altLang="ja-JP" sz="2000" b="1" dirty="0">
                        <a:solidFill>
                          <a:srgbClr val="FFFFFF"/>
                        </a:solidFill>
                        <a:latin typeface="Meiryo UI"/>
                        <a:ea typeface="Meiryo UI"/>
                      </a:rPr>
                      <a:t>HPV</a:t>
                    </a:r>
                    <a:r>
                      <a:rPr kumimoji="1" lang="ja-JP" altLang="en-US" sz="2000" b="1" dirty="0">
                        <a:solidFill>
                          <a:srgbClr val="FFFFFF"/>
                        </a:solidFill>
                        <a:latin typeface="Meiryo UI"/>
                        <a:ea typeface="Meiryo UI"/>
                      </a:rPr>
                      <a:t>ワクチン定期接種対象者</a:t>
                    </a:r>
                  </a:p>
                </p:txBody>
              </p:sp>
            </p:grpSp>
            <p:sp>
              <p:nvSpPr>
                <p:cNvPr id="7" name="テキスト ボックス 6">
                  <a:extLst>
                    <a:ext uri="{FF2B5EF4-FFF2-40B4-BE49-F238E27FC236}">
                      <a16:creationId xmlns:a16="http://schemas.microsoft.com/office/drawing/2014/main" id="{B35815F9-A303-B29A-3099-5C76FC422835}"/>
                    </a:ext>
                  </a:extLst>
                </p:cNvPr>
                <p:cNvSpPr txBox="1"/>
                <p:nvPr/>
              </p:nvSpPr>
              <p:spPr>
                <a:xfrm>
                  <a:off x="2458139" y="3987347"/>
                  <a:ext cx="486002" cy="87535"/>
                </a:xfrm>
                <a:prstGeom prst="rect">
                  <a:avLst/>
                </a:prstGeom>
                <a:noFill/>
              </p:spPr>
              <p:txBody>
                <a:bodyPr wrap="none" lIns="0" tIns="0" rIns="0" bIns="0" rtlCol="0">
                  <a:spAutoFit/>
                </a:bodyPr>
                <a:lstStyle/>
                <a:p>
                  <a:pPr algn="ctr" defTabSz="914377"/>
                  <a:r>
                    <a:rPr kumimoji="1" lang="zh-TW" altLang="en-US" sz="1000" b="1" dirty="0">
                      <a:solidFill>
                        <a:srgbClr val="005160"/>
                      </a:solidFill>
                      <a:latin typeface="Meiryo UI"/>
                      <a:ea typeface="Meiryo UI"/>
                    </a:rPr>
                    <a:t>標準接種年齢</a:t>
                  </a:r>
                  <a:r>
                    <a:rPr kumimoji="1" lang="en-US" altLang="zh-TW" sz="1000" b="1" baseline="30000" dirty="0">
                      <a:solidFill>
                        <a:srgbClr val="005160"/>
                      </a:solidFill>
                      <a:latin typeface="Meiryo UI"/>
                      <a:ea typeface="Meiryo UI"/>
                    </a:rPr>
                    <a:t>※</a:t>
                  </a:r>
                  <a:endParaRPr kumimoji="1" lang="ja-JP" altLang="en-US" sz="1000" b="1" baseline="30000" dirty="0">
                    <a:solidFill>
                      <a:srgbClr val="005160"/>
                    </a:solidFill>
                    <a:latin typeface="Meiryo UI"/>
                    <a:ea typeface="Meiryo UI"/>
                  </a:endParaRPr>
                </a:p>
              </p:txBody>
            </p:sp>
            <p:sp>
              <p:nvSpPr>
                <p:cNvPr id="8" name="四角形: 角を丸くする 7">
                  <a:extLst>
                    <a:ext uri="{FF2B5EF4-FFF2-40B4-BE49-F238E27FC236}">
                      <a16:creationId xmlns:a16="http://schemas.microsoft.com/office/drawing/2014/main" id="{19DE2A7B-2D4C-65FC-843D-37A4240A99C3}"/>
                    </a:ext>
                  </a:extLst>
                </p:cNvPr>
                <p:cNvSpPr/>
                <p:nvPr/>
              </p:nvSpPr>
              <p:spPr>
                <a:xfrm>
                  <a:off x="1597704" y="3284500"/>
                  <a:ext cx="644255" cy="644255"/>
                </a:xfrm>
                <a:prstGeom prst="roundRect">
                  <a:avLst/>
                </a:prstGeom>
                <a:solidFill>
                  <a:srgbClr val="0051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r>
                    <a:rPr kumimoji="1" lang="ja-JP" altLang="en-US" sz="2000" b="1" dirty="0">
                      <a:solidFill>
                        <a:srgbClr val="FFFFFF"/>
                      </a:solidFill>
                      <a:latin typeface="Meiryo UI"/>
                      <a:ea typeface="Meiryo UI"/>
                    </a:rPr>
                    <a:t>小</a:t>
                  </a:r>
                  <a:r>
                    <a:rPr kumimoji="1" lang="en-US" altLang="ja-JP" sz="2000" b="1" dirty="0">
                      <a:solidFill>
                        <a:srgbClr val="FFFFFF"/>
                      </a:solidFill>
                      <a:latin typeface="Meiryo UI"/>
                      <a:ea typeface="Meiryo UI"/>
                    </a:rPr>
                    <a:t>6</a:t>
                  </a:r>
                </a:p>
                <a:p>
                  <a:pPr algn="ctr" defTabSz="914377"/>
                  <a:r>
                    <a:rPr kumimoji="1" lang="en-US" altLang="ja-JP" sz="1051" b="1" dirty="0">
                      <a:solidFill>
                        <a:srgbClr val="FFFFFF"/>
                      </a:solidFill>
                      <a:latin typeface="Meiryo UI"/>
                      <a:ea typeface="Meiryo UI"/>
                    </a:rPr>
                    <a:t>11</a:t>
                  </a:r>
                  <a:r>
                    <a:rPr kumimoji="1" lang="ja-JP" altLang="en-US" sz="1051" b="1" dirty="0">
                      <a:solidFill>
                        <a:srgbClr val="FFFFFF"/>
                      </a:solidFill>
                      <a:latin typeface="Meiryo UI"/>
                      <a:ea typeface="Meiryo UI"/>
                    </a:rPr>
                    <a:t>／</a:t>
                  </a:r>
                  <a:r>
                    <a:rPr kumimoji="1" lang="en-US" altLang="ja-JP" sz="1051" b="1" dirty="0">
                      <a:solidFill>
                        <a:srgbClr val="FFFFFF"/>
                      </a:solidFill>
                      <a:latin typeface="Meiryo UI"/>
                      <a:ea typeface="Meiryo UI"/>
                    </a:rPr>
                    <a:t>12</a:t>
                  </a:r>
                  <a:r>
                    <a:rPr kumimoji="1" lang="ja-JP" altLang="en-US" sz="1051" b="1" dirty="0">
                      <a:solidFill>
                        <a:srgbClr val="FFFFFF"/>
                      </a:solidFill>
                      <a:latin typeface="Meiryo UI"/>
                      <a:ea typeface="Meiryo UI"/>
                    </a:rPr>
                    <a:t>歳</a:t>
                  </a:r>
                  <a:endParaRPr kumimoji="1" lang="ja-JP" altLang="en-US" sz="2000" b="1" dirty="0">
                    <a:solidFill>
                      <a:srgbClr val="FFFFFF"/>
                    </a:solidFill>
                    <a:latin typeface="Meiryo UI"/>
                    <a:ea typeface="Meiryo UI"/>
                  </a:endParaRPr>
                </a:p>
              </p:txBody>
            </p:sp>
            <p:sp>
              <p:nvSpPr>
                <p:cNvPr id="9" name="四角形: 角を丸くする 8">
                  <a:extLst>
                    <a:ext uri="{FF2B5EF4-FFF2-40B4-BE49-F238E27FC236}">
                      <a16:creationId xmlns:a16="http://schemas.microsoft.com/office/drawing/2014/main" id="{02DA1F96-01C2-AF54-7723-987CC1D8B5D8}"/>
                    </a:ext>
                  </a:extLst>
                </p:cNvPr>
                <p:cNvSpPr/>
                <p:nvPr/>
              </p:nvSpPr>
              <p:spPr>
                <a:xfrm>
                  <a:off x="2379012" y="3284500"/>
                  <a:ext cx="644255" cy="644255"/>
                </a:xfrm>
                <a:prstGeom prst="roundRect">
                  <a:avLst/>
                </a:prstGeom>
                <a:solidFill>
                  <a:schemeClr val="bg1"/>
                </a:solidFill>
                <a:ln>
                  <a:solidFill>
                    <a:srgbClr val="0051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r>
                    <a:rPr kumimoji="1" lang="ja-JP" altLang="en-US" sz="2000" b="1" dirty="0">
                      <a:solidFill>
                        <a:srgbClr val="005160"/>
                      </a:solidFill>
                      <a:latin typeface="Meiryo UI"/>
                      <a:ea typeface="Meiryo UI"/>
                    </a:rPr>
                    <a:t>中１</a:t>
                  </a:r>
                  <a:endParaRPr kumimoji="1" lang="en-US" altLang="ja-JP" sz="2000" b="1" dirty="0">
                    <a:solidFill>
                      <a:srgbClr val="005160"/>
                    </a:solidFill>
                    <a:latin typeface="Meiryo UI"/>
                    <a:ea typeface="Meiryo UI"/>
                  </a:endParaRPr>
                </a:p>
                <a:p>
                  <a:pPr algn="ctr" defTabSz="914377">
                    <a:defRPr/>
                  </a:pPr>
                  <a:r>
                    <a:rPr kumimoji="1" lang="en-US" altLang="ja-JP" sz="1051" b="1" dirty="0">
                      <a:solidFill>
                        <a:srgbClr val="005160"/>
                      </a:solidFill>
                      <a:latin typeface="Meiryo UI"/>
                      <a:ea typeface="Meiryo UI"/>
                    </a:rPr>
                    <a:t>12</a:t>
                  </a:r>
                  <a:r>
                    <a:rPr kumimoji="1" lang="ja-JP" altLang="en-US" sz="1051" b="1" dirty="0">
                      <a:solidFill>
                        <a:srgbClr val="005160"/>
                      </a:solidFill>
                      <a:latin typeface="Meiryo UI"/>
                      <a:ea typeface="Meiryo UI"/>
                    </a:rPr>
                    <a:t>／</a:t>
                  </a:r>
                  <a:r>
                    <a:rPr kumimoji="1" lang="en-US" altLang="ja-JP" sz="1051" b="1" dirty="0">
                      <a:solidFill>
                        <a:srgbClr val="005160"/>
                      </a:solidFill>
                      <a:latin typeface="Meiryo UI"/>
                      <a:ea typeface="Meiryo UI"/>
                    </a:rPr>
                    <a:t>13</a:t>
                  </a:r>
                  <a:r>
                    <a:rPr kumimoji="1" lang="ja-JP" altLang="en-US" sz="1051" b="1" dirty="0">
                      <a:solidFill>
                        <a:srgbClr val="005160"/>
                      </a:solidFill>
                      <a:latin typeface="Meiryo UI"/>
                      <a:ea typeface="Meiryo UI"/>
                    </a:rPr>
                    <a:t>歳</a:t>
                  </a:r>
                  <a:endParaRPr kumimoji="1" lang="ja-JP" altLang="en-US" sz="2000" b="1" dirty="0">
                    <a:solidFill>
                      <a:srgbClr val="005160"/>
                    </a:solidFill>
                    <a:latin typeface="Meiryo UI"/>
                    <a:ea typeface="Meiryo UI"/>
                  </a:endParaRPr>
                </a:p>
              </p:txBody>
            </p:sp>
            <p:sp>
              <p:nvSpPr>
                <p:cNvPr id="10" name="四角形: 角を丸くする 9">
                  <a:extLst>
                    <a:ext uri="{FF2B5EF4-FFF2-40B4-BE49-F238E27FC236}">
                      <a16:creationId xmlns:a16="http://schemas.microsoft.com/office/drawing/2014/main" id="{915987A3-88E9-C6D2-B8D7-118D5B07D971}"/>
                    </a:ext>
                  </a:extLst>
                </p:cNvPr>
                <p:cNvSpPr/>
                <p:nvPr/>
              </p:nvSpPr>
              <p:spPr>
                <a:xfrm>
                  <a:off x="3160320" y="3284500"/>
                  <a:ext cx="644255" cy="644255"/>
                </a:xfrm>
                <a:prstGeom prst="roundRect">
                  <a:avLst/>
                </a:prstGeom>
                <a:solidFill>
                  <a:srgbClr val="0051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r>
                    <a:rPr kumimoji="1" lang="ja-JP" altLang="en-US" sz="2000" b="1" dirty="0">
                      <a:solidFill>
                        <a:srgbClr val="FFFFFF"/>
                      </a:solidFill>
                      <a:latin typeface="Meiryo UI"/>
                      <a:ea typeface="Meiryo UI"/>
                    </a:rPr>
                    <a:t>中</a:t>
                  </a:r>
                  <a:r>
                    <a:rPr kumimoji="1" lang="en-US" altLang="ja-JP" sz="2000" b="1" dirty="0">
                      <a:solidFill>
                        <a:srgbClr val="FFFFFF"/>
                      </a:solidFill>
                      <a:latin typeface="Meiryo UI"/>
                      <a:ea typeface="Meiryo UI"/>
                    </a:rPr>
                    <a:t>2</a:t>
                  </a:r>
                </a:p>
                <a:p>
                  <a:pPr algn="ctr" defTabSz="914377"/>
                  <a:r>
                    <a:rPr kumimoji="1" lang="en-US" altLang="ja-JP" sz="1051" b="1" dirty="0">
                      <a:solidFill>
                        <a:srgbClr val="FFFFFF"/>
                      </a:solidFill>
                      <a:latin typeface="Meiryo UI"/>
                      <a:ea typeface="Meiryo UI"/>
                    </a:rPr>
                    <a:t>13</a:t>
                  </a:r>
                  <a:r>
                    <a:rPr kumimoji="1" lang="ja-JP" altLang="en-US" sz="1051" b="1" dirty="0">
                      <a:solidFill>
                        <a:srgbClr val="FFFFFF"/>
                      </a:solidFill>
                      <a:latin typeface="Meiryo UI"/>
                      <a:ea typeface="Meiryo UI"/>
                    </a:rPr>
                    <a:t>／</a:t>
                  </a:r>
                  <a:r>
                    <a:rPr kumimoji="1" lang="en-US" altLang="ja-JP" sz="1051" b="1" dirty="0">
                      <a:solidFill>
                        <a:srgbClr val="FFFFFF"/>
                      </a:solidFill>
                      <a:latin typeface="Meiryo UI"/>
                      <a:ea typeface="Meiryo UI"/>
                    </a:rPr>
                    <a:t>14</a:t>
                  </a:r>
                  <a:r>
                    <a:rPr kumimoji="1" lang="ja-JP" altLang="en-US" sz="1051" b="1" dirty="0">
                      <a:solidFill>
                        <a:srgbClr val="FFFFFF"/>
                      </a:solidFill>
                      <a:latin typeface="Meiryo UI"/>
                      <a:ea typeface="Meiryo UI"/>
                    </a:rPr>
                    <a:t>歳</a:t>
                  </a:r>
                  <a:endParaRPr kumimoji="1" lang="ja-JP" altLang="en-US" sz="2000" b="1" dirty="0">
                    <a:solidFill>
                      <a:srgbClr val="FFFFFF"/>
                    </a:solidFill>
                    <a:latin typeface="Meiryo UI"/>
                    <a:ea typeface="Meiryo UI"/>
                  </a:endParaRPr>
                </a:p>
              </p:txBody>
            </p:sp>
            <p:sp>
              <p:nvSpPr>
                <p:cNvPr id="11" name="四角形: 角を丸くする 10">
                  <a:extLst>
                    <a:ext uri="{FF2B5EF4-FFF2-40B4-BE49-F238E27FC236}">
                      <a16:creationId xmlns:a16="http://schemas.microsoft.com/office/drawing/2014/main" id="{5118F2BB-5D3F-8126-30AB-663FE2BF5851}"/>
                    </a:ext>
                  </a:extLst>
                </p:cNvPr>
                <p:cNvSpPr/>
                <p:nvPr/>
              </p:nvSpPr>
              <p:spPr>
                <a:xfrm>
                  <a:off x="3941628" y="3284500"/>
                  <a:ext cx="644255" cy="644255"/>
                </a:xfrm>
                <a:prstGeom prst="roundRect">
                  <a:avLst/>
                </a:prstGeom>
                <a:solidFill>
                  <a:srgbClr val="0051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r>
                    <a:rPr kumimoji="1" lang="ja-JP" altLang="en-US" sz="2000" b="1" dirty="0">
                      <a:solidFill>
                        <a:srgbClr val="FFFFFF"/>
                      </a:solidFill>
                      <a:latin typeface="Meiryo UI"/>
                      <a:ea typeface="Meiryo UI"/>
                    </a:rPr>
                    <a:t>中</a:t>
                  </a:r>
                  <a:r>
                    <a:rPr kumimoji="1" lang="en-US" altLang="ja-JP" sz="2000" b="1" dirty="0">
                      <a:solidFill>
                        <a:srgbClr val="FFFFFF"/>
                      </a:solidFill>
                      <a:latin typeface="Meiryo UI"/>
                      <a:ea typeface="Meiryo UI"/>
                    </a:rPr>
                    <a:t>3</a:t>
                  </a:r>
                </a:p>
                <a:p>
                  <a:pPr algn="ctr" defTabSz="914377"/>
                  <a:r>
                    <a:rPr kumimoji="1" lang="en-US" altLang="ja-JP" sz="1051" b="1" dirty="0">
                      <a:solidFill>
                        <a:srgbClr val="FFFFFF"/>
                      </a:solidFill>
                      <a:latin typeface="Meiryo UI"/>
                      <a:ea typeface="Meiryo UI"/>
                    </a:rPr>
                    <a:t>14</a:t>
                  </a:r>
                  <a:r>
                    <a:rPr kumimoji="1" lang="ja-JP" altLang="en-US" sz="1051" b="1" dirty="0">
                      <a:solidFill>
                        <a:srgbClr val="FFFFFF"/>
                      </a:solidFill>
                      <a:latin typeface="Meiryo UI"/>
                      <a:ea typeface="Meiryo UI"/>
                    </a:rPr>
                    <a:t>／</a:t>
                  </a:r>
                  <a:r>
                    <a:rPr kumimoji="1" lang="en-US" altLang="ja-JP" sz="1051" b="1" dirty="0">
                      <a:solidFill>
                        <a:srgbClr val="FFFFFF"/>
                      </a:solidFill>
                      <a:latin typeface="Meiryo UI"/>
                      <a:ea typeface="Meiryo UI"/>
                    </a:rPr>
                    <a:t>15</a:t>
                  </a:r>
                  <a:r>
                    <a:rPr kumimoji="1" lang="ja-JP" altLang="en-US" sz="1051" b="1" dirty="0">
                      <a:solidFill>
                        <a:srgbClr val="FFFFFF"/>
                      </a:solidFill>
                      <a:latin typeface="Meiryo UI"/>
                      <a:ea typeface="Meiryo UI"/>
                    </a:rPr>
                    <a:t>歳</a:t>
                  </a:r>
                  <a:endParaRPr kumimoji="1" lang="ja-JP" altLang="en-US" sz="2000" b="1" dirty="0">
                    <a:solidFill>
                      <a:srgbClr val="FFFFFF"/>
                    </a:solidFill>
                    <a:latin typeface="Meiryo UI"/>
                    <a:ea typeface="Meiryo UI"/>
                  </a:endParaRPr>
                </a:p>
              </p:txBody>
            </p:sp>
            <p:sp>
              <p:nvSpPr>
                <p:cNvPr id="12" name="四角形: 角を丸くする 11">
                  <a:extLst>
                    <a:ext uri="{FF2B5EF4-FFF2-40B4-BE49-F238E27FC236}">
                      <a16:creationId xmlns:a16="http://schemas.microsoft.com/office/drawing/2014/main" id="{13BF6427-C31A-FB15-C613-FAECFA452FCD}"/>
                    </a:ext>
                  </a:extLst>
                </p:cNvPr>
                <p:cNvSpPr/>
                <p:nvPr/>
              </p:nvSpPr>
              <p:spPr>
                <a:xfrm>
                  <a:off x="4722937" y="3284500"/>
                  <a:ext cx="644255" cy="644255"/>
                </a:xfrm>
                <a:prstGeom prst="roundRect">
                  <a:avLst/>
                </a:prstGeom>
                <a:solidFill>
                  <a:srgbClr val="005160"/>
                </a:solidFill>
                <a:ln w="38100">
                  <a:solidFill>
                    <a:srgbClr val="E3599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r>
                    <a:rPr kumimoji="1" lang="ja-JP" altLang="en-US" sz="2000" b="1" dirty="0">
                      <a:solidFill>
                        <a:srgbClr val="FFFFFF"/>
                      </a:solidFill>
                      <a:latin typeface="Meiryo UI"/>
                      <a:ea typeface="Meiryo UI"/>
                    </a:rPr>
                    <a:t>高</a:t>
                  </a:r>
                  <a:r>
                    <a:rPr kumimoji="1" lang="en-US" altLang="ja-JP" sz="2000" b="1" dirty="0">
                      <a:solidFill>
                        <a:srgbClr val="FFFFFF"/>
                      </a:solidFill>
                      <a:latin typeface="Meiryo UI"/>
                      <a:ea typeface="Meiryo UI"/>
                    </a:rPr>
                    <a:t>1</a:t>
                  </a:r>
                </a:p>
                <a:p>
                  <a:pPr algn="ctr" defTabSz="914377"/>
                  <a:r>
                    <a:rPr kumimoji="1" lang="en-US" altLang="ja-JP" sz="1051" b="1" dirty="0">
                      <a:solidFill>
                        <a:srgbClr val="FFFFFF"/>
                      </a:solidFill>
                      <a:latin typeface="Meiryo UI"/>
                      <a:ea typeface="Meiryo UI"/>
                    </a:rPr>
                    <a:t>15</a:t>
                  </a:r>
                  <a:r>
                    <a:rPr kumimoji="1" lang="ja-JP" altLang="en-US" sz="1051" b="1" dirty="0">
                      <a:solidFill>
                        <a:srgbClr val="FFFFFF"/>
                      </a:solidFill>
                      <a:latin typeface="Meiryo UI"/>
                      <a:ea typeface="Meiryo UI"/>
                    </a:rPr>
                    <a:t>／</a:t>
                  </a:r>
                  <a:r>
                    <a:rPr kumimoji="1" lang="en-US" altLang="ja-JP" sz="1051" b="1" dirty="0">
                      <a:solidFill>
                        <a:srgbClr val="FFFFFF"/>
                      </a:solidFill>
                      <a:latin typeface="Meiryo UI"/>
                      <a:ea typeface="Meiryo UI"/>
                    </a:rPr>
                    <a:t>16</a:t>
                  </a:r>
                  <a:r>
                    <a:rPr kumimoji="1" lang="ja-JP" altLang="en-US" sz="1051" b="1" dirty="0">
                      <a:solidFill>
                        <a:srgbClr val="FFFFFF"/>
                      </a:solidFill>
                      <a:latin typeface="Meiryo UI"/>
                      <a:ea typeface="Meiryo UI"/>
                    </a:rPr>
                    <a:t>歳</a:t>
                  </a:r>
                  <a:endParaRPr kumimoji="1" lang="ja-JP" altLang="en-US" sz="2000" b="1" dirty="0">
                    <a:solidFill>
                      <a:srgbClr val="FFFFFF"/>
                    </a:solidFill>
                    <a:latin typeface="Meiryo UI"/>
                    <a:ea typeface="Meiryo UI"/>
                  </a:endParaRPr>
                </a:p>
              </p:txBody>
            </p:sp>
          </p:grpSp>
          <p:sp>
            <p:nvSpPr>
              <p:cNvPr id="16" name="テキスト ボックス 15">
                <a:extLst>
                  <a:ext uri="{FF2B5EF4-FFF2-40B4-BE49-F238E27FC236}">
                    <a16:creationId xmlns:a16="http://schemas.microsoft.com/office/drawing/2014/main" id="{2744FA1B-4E7C-E28E-81D5-217125F15424}"/>
                  </a:ext>
                </a:extLst>
              </p:cNvPr>
              <p:cNvSpPr txBox="1"/>
              <p:nvPr/>
            </p:nvSpPr>
            <p:spPr>
              <a:xfrm>
                <a:off x="1800588" y="5893597"/>
                <a:ext cx="6364524" cy="136054"/>
              </a:xfrm>
              <a:prstGeom prst="rect">
                <a:avLst/>
              </a:prstGeom>
              <a:noFill/>
            </p:spPr>
            <p:txBody>
              <a:bodyPr wrap="square" lIns="0" tIns="0" rIns="0" bIns="0" rtlCol="0">
                <a:spAutoFit/>
              </a:bodyPr>
              <a:lstStyle/>
              <a:p>
                <a:pPr marL="327017" indent="-327017" defTabSz="914377"/>
                <a:r>
                  <a:rPr kumimoji="1" lang="en-US" altLang="ja-JP" sz="1000" dirty="0">
                    <a:solidFill>
                      <a:prstClr val="black"/>
                    </a:solidFill>
                    <a:latin typeface="Meiryo UI"/>
                    <a:ea typeface="Meiryo UI"/>
                  </a:rPr>
                  <a:t>※</a:t>
                </a:r>
                <a:r>
                  <a:rPr kumimoji="1" lang="ja-JP" altLang="en-US" sz="1000" dirty="0">
                    <a:solidFill>
                      <a:prstClr val="black"/>
                    </a:solidFill>
                    <a:latin typeface="Meiryo UI"/>
                    <a:ea typeface="Meiryo UI"/>
                  </a:rPr>
                  <a:t>：</a:t>
                </a:r>
                <a:r>
                  <a:rPr kumimoji="1" lang="en-US" altLang="ja-JP" sz="1000" dirty="0">
                    <a:solidFill>
                      <a:prstClr val="black"/>
                    </a:solidFill>
                    <a:latin typeface="Meiryo UI"/>
                    <a:ea typeface="Meiryo UI"/>
                  </a:rPr>
                  <a:t>13</a:t>
                </a:r>
                <a:r>
                  <a:rPr kumimoji="1" lang="ja-JP" altLang="en-US" sz="1000" dirty="0">
                    <a:solidFill>
                      <a:prstClr val="black"/>
                    </a:solidFill>
                    <a:latin typeface="Meiryo UI"/>
                    <a:ea typeface="Meiryo UI"/>
                  </a:rPr>
                  <a:t>歳となる日の属する年度の初日から当該年度の末日までの間を標準的な接種期間とする。</a:t>
                </a:r>
              </a:p>
            </p:txBody>
          </p:sp>
        </p:grpSp>
        <p:pic>
          <p:nvPicPr>
            <p:cNvPr id="20" name="図 19" descr="挿絵, シャツ が含まれている画像&#10;&#10;自動的に生成された説明">
              <a:extLst>
                <a:ext uri="{FF2B5EF4-FFF2-40B4-BE49-F238E27FC236}">
                  <a16:creationId xmlns:a16="http://schemas.microsoft.com/office/drawing/2014/main" id="{3ED0EBDB-12EA-E7A2-71D9-EA8BF1E200A4}"/>
                </a:ext>
              </a:extLst>
            </p:cNvPr>
            <p:cNvPicPr>
              <a:picLocks noChangeAspect="1"/>
            </p:cNvPicPr>
            <p:nvPr/>
          </p:nvPicPr>
          <p:blipFill>
            <a:blip r:embed="rId3"/>
            <a:stretch>
              <a:fillRect/>
            </a:stretch>
          </p:blipFill>
          <p:spPr>
            <a:xfrm>
              <a:off x="6426013" y="1711487"/>
              <a:ext cx="1045127" cy="2130623"/>
            </a:xfrm>
            <a:prstGeom prst="rect">
              <a:avLst/>
            </a:prstGeom>
          </p:spPr>
        </p:pic>
        <p:sp>
          <p:nvSpPr>
            <p:cNvPr id="19" name="矢印: 左右 18">
              <a:extLst>
                <a:ext uri="{FF2B5EF4-FFF2-40B4-BE49-F238E27FC236}">
                  <a16:creationId xmlns:a16="http://schemas.microsoft.com/office/drawing/2014/main" id="{49EAC759-782B-C22D-DCBC-045CBA56A282}"/>
                </a:ext>
              </a:extLst>
            </p:cNvPr>
            <p:cNvSpPr/>
            <p:nvPr/>
          </p:nvSpPr>
          <p:spPr>
            <a:xfrm>
              <a:off x="2120865" y="4175901"/>
              <a:ext cx="3099207" cy="382100"/>
            </a:xfrm>
            <a:prstGeom prst="leftRightArrow">
              <a:avLst/>
            </a:prstGeom>
            <a:solidFill>
              <a:srgbClr val="008E9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914377"/>
              <a:endParaRPr kumimoji="1" lang="ja-JP" altLang="en-US" sz="900" dirty="0">
                <a:solidFill>
                  <a:srgbClr val="FFFFFF"/>
                </a:solidFill>
                <a:latin typeface="Meiryo UI"/>
                <a:ea typeface="Meiryo UI"/>
              </a:endParaRPr>
            </a:p>
          </p:txBody>
        </p:sp>
        <p:sp>
          <p:nvSpPr>
            <p:cNvPr id="22" name="テキスト ボックス 21">
              <a:extLst>
                <a:ext uri="{FF2B5EF4-FFF2-40B4-BE49-F238E27FC236}">
                  <a16:creationId xmlns:a16="http://schemas.microsoft.com/office/drawing/2014/main" id="{111F2196-945F-0D04-92C3-691531D5B7BF}"/>
                </a:ext>
              </a:extLst>
            </p:cNvPr>
            <p:cNvSpPr txBox="1"/>
            <p:nvPr/>
          </p:nvSpPr>
          <p:spPr>
            <a:xfrm flipH="1">
              <a:off x="2863493" y="4297360"/>
              <a:ext cx="1613952" cy="142857"/>
            </a:xfrm>
            <a:prstGeom prst="rect">
              <a:avLst/>
            </a:prstGeom>
            <a:noFill/>
          </p:spPr>
          <p:txBody>
            <a:bodyPr wrap="square" lIns="0" tIns="0" rIns="0" bIns="0" rtlCol="0">
              <a:spAutoFit/>
            </a:bodyPr>
            <a:lstStyle/>
            <a:p>
              <a:pPr algn="ctr" defTabSz="914377"/>
              <a:r>
                <a:rPr kumimoji="1" lang="en-US" altLang="ja-JP" sz="1400" b="1" dirty="0">
                  <a:solidFill>
                    <a:srgbClr val="FFFFFF"/>
                  </a:solidFill>
                  <a:latin typeface="Meiryo UI"/>
                  <a:ea typeface="Meiryo UI"/>
                </a:rPr>
                <a:t>9</a:t>
              </a:r>
              <a:r>
                <a:rPr kumimoji="1" lang="ja-JP" altLang="en-US" sz="1400" b="1" dirty="0">
                  <a:solidFill>
                    <a:srgbClr val="FFFFFF"/>
                  </a:solidFill>
                  <a:latin typeface="Meiryo UI"/>
                  <a:ea typeface="Meiryo UI"/>
                </a:rPr>
                <a:t>価</a:t>
              </a:r>
              <a:r>
                <a:rPr kumimoji="1" lang="en-US" altLang="ja-JP" sz="1400" b="1" dirty="0">
                  <a:solidFill>
                    <a:srgbClr val="FFFFFF"/>
                  </a:solidFill>
                  <a:latin typeface="Meiryo UI"/>
                  <a:ea typeface="Meiryo UI"/>
                </a:rPr>
                <a:t>HPV</a:t>
              </a:r>
              <a:r>
                <a:rPr kumimoji="1" lang="ja-JP" altLang="en-US" sz="1400" b="1" dirty="0">
                  <a:solidFill>
                    <a:srgbClr val="FFFFFF"/>
                  </a:solidFill>
                  <a:latin typeface="Meiryo UI"/>
                  <a:ea typeface="Meiryo UI"/>
                </a:rPr>
                <a:t>ワクチン　</a:t>
              </a:r>
              <a:r>
                <a:rPr kumimoji="1" lang="en-US" altLang="ja-JP" sz="1400" b="1" dirty="0">
                  <a:solidFill>
                    <a:srgbClr val="FFFFFF"/>
                  </a:solidFill>
                  <a:latin typeface="Meiryo UI"/>
                  <a:ea typeface="Meiryo UI"/>
                </a:rPr>
                <a:t>2</a:t>
              </a:r>
              <a:r>
                <a:rPr kumimoji="1" lang="ja-JP" altLang="en-US" sz="1400" b="1" dirty="0">
                  <a:solidFill>
                    <a:srgbClr val="FFFFFF"/>
                  </a:solidFill>
                  <a:latin typeface="Meiryo UI"/>
                  <a:ea typeface="Meiryo UI"/>
                </a:rPr>
                <a:t>回接種可能</a:t>
              </a:r>
            </a:p>
          </p:txBody>
        </p:sp>
        <p:sp>
          <p:nvSpPr>
            <p:cNvPr id="23" name="四角形: 角を丸くする 22">
              <a:extLst>
                <a:ext uri="{FF2B5EF4-FFF2-40B4-BE49-F238E27FC236}">
                  <a16:creationId xmlns:a16="http://schemas.microsoft.com/office/drawing/2014/main" id="{A7D436BC-830C-FAD7-403C-B31DD5AC870D}"/>
                </a:ext>
              </a:extLst>
            </p:cNvPr>
            <p:cNvSpPr/>
            <p:nvPr/>
          </p:nvSpPr>
          <p:spPr>
            <a:xfrm>
              <a:off x="5767675" y="4175900"/>
              <a:ext cx="751018" cy="324905"/>
            </a:xfrm>
            <a:prstGeom prst="roundRect">
              <a:avLst>
                <a:gd name="adj" fmla="val 21944"/>
              </a:avLst>
            </a:prstGeom>
            <a:solidFill>
              <a:srgbClr val="E3599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914377"/>
              <a:r>
                <a:rPr kumimoji="1" lang="ja-JP" altLang="en-US" sz="1100" b="1" dirty="0">
                  <a:solidFill>
                    <a:srgbClr val="FFFFFF"/>
                  </a:solidFill>
                  <a:latin typeface="Meiryo UI"/>
                  <a:ea typeface="Meiryo UI"/>
                </a:rPr>
                <a:t>定期接種対象</a:t>
              </a:r>
              <a:endParaRPr kumimoji="1" lang="en-US" altLang="ja-JP" sz="1100" b="1" dirty="0">
                <a:solidFill>
                  <a:srgbClr val="FFFFFF"/>
                </a:solidFill>
                <a:latin typeface="Meiryo UI"/>
                <a:ea typeface="Meiryo UI"/>
              </a:endParaRPr>
            </a:p>
            <a:p>
              <a:pPr algn="ctr" defTabSz="914377"/>
              <a:r>
                <a:rPr kumimoji="1" lang="ja-JP" altLang="en-US" sz="1100" b="1" dirty="0">
                  <a:solidFill>
                    <a:srgbClr val="FFFFFF"/>
                  </a:solidFill>
                  <a:latin typeface="Meiryo UI"/>
                  <a:ea typeface="Meiryo UI"/>
                </a:rPr>
                <a:t>最終年度</a:t>
              </a:r>
            </a:p>
          </p:txBody>
        </p:sp>
      </p:grpSp>
      <p:sp>
        <p:nvSpPr>
          <p:cNvPr id="18" name="テキスト ボックス 17">
            <a:extLst>
              <a:ext uri="{FF2B5EF4-FFF2-40B4-BE49-F238E27FC236}">
                <a16:creationId xmlns:a16="http://schemas.microsoft.com/office/drawing/2014/main" id="{8B5F5952-5F2E-37C4-10AC-AC574B863B2D}"/>
              </a:ext>
            </a:extLst>
          </p:cNvPr>
          <p:cNvSpPr txBox="1"/>
          <p:nvPr/>
        </p:nvSpPr>
        <p:spPr>
          <a:xfrm>
            <a:off x="0" y="6671033"/>
            <a:ext cx="849453" cy="186968"/>
          </a:xfrm>
          <a:prstGeom prst="rect">
            <a:avLst/>
          </a:prstGeom>
          <a:noFill/>
        </p:spPr>
        <p:txBody>
          <a:bodyPr wrap="none" lIns="48000" tIns="0" rIns="36000" bIns="48000" rtlCol="0">
            <a:spAutoFit/>
          </a:bodyPr>
          <a:lstStyle/>
          <a:p>
            <a:pPr defTabSz="1219170" fontAlgn="base">
              <a:spcBef>
                <a:spcPct val="0"/>
              </a:spcBef>
              <a:spcAft>
                <a:spcPct val="0"/>
              </a:spcAft>
            </a:pPr>
            <a:r>
              <a:rPr kumimoji="1" lang="en-US" altLang="ja-JP" sz="900" dirty="0">
                <a:solidFill>
                  <a:srgbClr val="000000"/>
                </a:solidFill>
                <a:latin typeface="Meiryo UI"/>
                <a:ea typeface="HGP創英角ｺﾞｼｯｸUB" pitchFamily="50" charset="-128"/>
                <a:cs typeface="Meiryo UI" panose="020B0604030504040204" pitchFamily="50" charset="-128"/>
              </a:rPr>
              <a:t>SIL25SS1034</a:t>
            </a:r>
          </a:p>
        </p:txBody>
      </p:sp>
    </p:spTree>
    <p:extLst>
      <p:ext uri="{BB962C8B-B14F-4D97-AF65-F5344CB8AC3E}">
        <p14:creationId xmlns:p14="http://schemas.microsoft.com/office/powerpoint/2010/main" val="2442684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4745B1-2E3E-0DB6-9980-A401888A6489}"/>
              </a:ext>
            </a:extLst>
          </p:cNvPr>
          <p:cNvSpPr>
            <a:spLocks noGrp="1"/>
          </p:cNvSpPr>
          <p:nvPr>
            <p:ph type="title"/>
          </p:nvPr>
        </p:nvSpPr>
        <p:spPr/>
        <p:txBody>
          <a:bodyPr/>
          <a:lstStyle/>
          <a:p>
            <a:r>
              <a:rPr kumimoji="1" lang="ja-JP" altLang="en-US" dirty="0"/>
              <a:t>定期接種における</a:t>
            </a:r>
            <a:r>
              <a:rPr kumimoji="1" lang="en-US" altLang="ja-JP" dirty="0"/>
              <a:t>9</a:t>
            </a:r>
            <a:r>
              <a:rPr kumimoji="1" lang="ja-JP" altLang="en-US" dirty="0"/>
              <a:t>価</a:t>
            </a:r>
            <a:r>
              <a:rPr kumimoji="1" lang="en-US" altLang="ja-JP" dirty="0"/>
              <a:t>HPV</a:t>
            </a:r>
            <a:r>
              <a:rPr kumimoji="1" lang="ja-JP" altLang="en-US" dirty="0"/>
              <a:t>ワクチンの一般的な接種スケジュール</a:t>
            </a:r>
          </a:p>
        </p:txBody>
      </p:sp>
      <p:sp>
        <p:nvSpPr>
          <p:cNvPr id="46" name="正方形/長方形 5">
            <a:extLst>
              <a:ext uri="{FF2B5EF4-FFF2-40B4-BE49-F238E27FC236}">
                <a16:creationId xmlns:a16="http://schemas.microsoft.com/office/drawing/2014/main" id="{8D553F05-93A9-F6C7-9D2C-6B98EC752752}"/>
              </a:ext>
            </a:extLst>
          </p:cNvPr>
          <p:cNvSpPr>
            <a:spLocks noChangeArrowheads="1"/>
          </p:cNvSpPr>
          <p:nvPr/>
        </p:nvSpPr>
        <p:spPr bwMode="auto">
          <a:xfrm>
            <a:off x="7224811" y="6542470"/>
            <a:ext cx="4973601" cy="31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36000" anchor="b">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defTabSz="1219170" eaLnBrk="1" hangingPunct="1"/>
            <a:r>
              <a:rPr lang="ja-JP" altLang="en-US" sz="907" dirty="0">
                <a:solidFill>
                  <a:prstClr val="black"/>
                </a:solidFill>
                <a:latin typeface="Meiryo UI"/>
                <a:ea typeface="Meiryo UI"/>
                <a:cs typeface="Meiryo UI" panose="020B0604030504040204" pitchFamily="50" charset="-128"/>
              </a:rPr>
              <a:t>厚生労働省 医療従事者の方へ ～</a:t>
            </a:r>
            <a:r>
              <a:rPr lang="en-US" altLang="ja-JP" sz="907" dirty="0">
                <a:solidFill>
                  <a:prstClr val="black"/>
                </a:solidFill>
                <a:latin typeface="Meiryo UI"/>
                <a:ea typeface="Meiryo UI"/>
                <a:cs typeface="Meiryo UI" panose="020B0604030504040204" pitchFamily="50" charset="-128"/>
              </a:rPr>
              <a:t>HPV</a:t>
            </a:r>
            <a:r>
              <a:rPr lang="ja-JP" altLang="en-US" sz="907" dirty="0">
                <a:solidFill>
                  <a:prstClr val="black"/>
                </a:solidFill>
                <a:latin typeface="Meiryo UI"/>
                <a:ea typeface="Meiryo UI"/>
                <a:cs typeface="Meiryo UI" panose="020B0604030504040204" pitchFamily="50" charset="-128"/>
              </a:rPr>
              <a:t>ワクチンに関する情報をまとめています～ より一部抜粋</a:t>
            </a:r>
          </a:p>
          <a:p>
            <a:pPr defTabSz="1219170" eaLnBrk="1" hangingPunct="1"/>
            <a:r>
              <a:rPr lang="en-US" altLang="ja-JP" sz="907" dirty="0">
                <a:solidFill>
                  <a:prstClr val="black"/>
                </a:solidFill>
                <a:latin typeface="Meiryo UI"/>
                <a:ea typeface="Meiryo UI"/>
                <a:cs typeface="Meiryo UI" panose="020B0604030504040204" pitchFamily="50" charset="-128"/>
              </a:rPr>
              <a:t>https://www.mhlw.go.jp/content/10900000/000901222.pdf </a:t>
            </a:r>
            <a:r>
              <a:rPr lang="en-US" altLang="ja-JP" sz="907" dirty="0">
                <a:solidFill>
                  <a:srgbClr val="000000"/>
                </a:solidFill>
                <a:latin typeface="Meiryo UI"/>
              </a:rPr>
              <a:t>(Accessed Feb. 14, 2025)</a:t>
            </a:r>
            <a:endParaRPr lang="en-US" altLang="ja-JP" sz="907" dirty="0">
              <a:solidFill>
                <a:prstClr val="black"/>
              </a:solidFill>
              <a:latin typeface="Meiryo UI"/>
              <a:ea typeface="Meiryo UI"/>
              <a:cs typeface="Meiryo UI" panose="020B0604030504040204" pitchFamily="50" charset="-128"/>
            </a:endParaRPr>
          </a:p>
        </p:txBody>
      </p:sp>
      <p:sp>
        <p:nvSpPr>
          <p:cNvPr id="103" name="テキスト ボックス 102">
            <a:extLst>
              <a:ext uri="{FF2B5EF4-FFF2-40B4-BE49-F238E27FC236}">
                <a16:creationId xmlns:a16="http://schemas.microsoft.com/office/drawing/2014/main" id="{E458E535-AB61-400C-1CF8-2384EEFE346B}"/>
              </a:ext>
            </a:extLst>
          </p:cNvPr>
          <p:cNvSpPr txBox="1"/>
          <p:nvPr/>
        </p:nvSpPr>
        <p:spPr>
          <a:xfrm>
            <a:off x="0" y="6671033"/>
            <a:ext cx="849453" cy="186968"/>
          </a:xfrm>
          <a:prstGeom prst="rect">
            <a:avLst/>
          </a:prstGeom>
          <a:noFill/>
        </p:spPr>
        <p:txBody>
          <a:bodyPr wrap="none" lIns="48000" tIns="0" rIns="36000" bIns="48000" rtlCol="0">
            <a:spAutoFit/>
          </a:bodyPr>
          <a:lstStyle/>
          <a:p>
            <a:pPr defTabSz="1219170" fontAlgn="base">
              <a:spcBef>
                <a:spcPct val="0"/>
              </a:spcBef>
              <a:spcAft>
                <a:spcPct val="0"/>
              </a:spcAft>
            </a:pPr>
            <a:r>
              <a:rPr kumimoji="1" lang="en-US" altLang="ja-JP" sz="900" dirty="0">
                <a:solidFill>
                  <a:srgbClr val="000000"/>
                </a:solidFill>
                <a:latin typeface="Meiryo UI"/>
                <a:ea typeface="HGP創英角ｺﾞｼｯｸUB" pitchFamily="50" charset="-128"/>
                <a:cs typeface="Meiryo UI" panose="020B0604030504040204" pitchFamily="50" charset="-128"/>
              </a:rPr>
              <a:t>SIL25SS1034</a:t>
            </a:r>
          </a:p>
        </p:txBody>
      </p:sp>
      <p:sp>
        <p:nvSpPr>
          <p:cNvPr id="39" name="テキスト ボックス 38">
            <a:extLst>
              <a:ext uri="{FF2B5EF4-FFF2-40B4-BE49-F238E27FC236}">
                <a16:creationId xmlns:a16="http://schemas.microsoft.com/office/drawing/2014/main" id="{2DB27CEA-1233-1316-D983-D10898B6CB76}"/>
              </a:ext>
            </a:extLst>
          </p:cNvPr>
          <p:cNvSpPr txBox="1"/>
          <p:nvPr/>
        </p:nvSpPr>
        <p:spPr>
          <a:xfrm>
            <a:off x="1681229" y="4673842"/>
            <a:ext cx="10213668" cy="527633"/>
          </a:xfrm>
          <a:prstGeom prst="rect">
            <a:avLst/>
          </a:prstGeom>
          <a:noFill/>
        </p:spPr>
        <p:txBody>
          <a:bodyPr wrap="square" lIns="0" tIns="96000" rIns="0" bIns="0" rtlCol="0">
            <a:spAutoFit/>
          </a:bodyPr>
          <a:lstStyle/>
          <a:p>
            <a:pPr defTabSz="1219170">
              <a:defRPr/>
            </a:pPr>
            <a:r>
              <a:rPr kumimoji="1" lang="en-US" altLang="ja-JP" sz="933" dirty="0">
                <a:solidFill>
                  <a:prstClr val="black"/>
                </a:solidFill>
                <a:latin typeface="Meiryo UI"/>
                <a:ea typeface="Meiryo UI"/>
              </a:rPr>
              <a:t>1</a:t>
            </a:r>
            <a:r>
              <a:rPr kumimoji="1" lang="ja-JP" altLang="en-US" sz="933" dirty="0">
                <a:solidFill>
                  <a:prstClr val="black"/>
                </a:solidFill>
                <a:latin typeface="Meiryo UI"/>
                <a:ea typeface="Meiryo UI"/>
              </a:rPr>
              <a:t>年以内に接種を終えることが望ましい。</a:t>
            </a:r>
          </a:p>
          <a:p>
            <a:pPr defTabSz="1219170">
              <a:defRPr/>
            </a:pPr>
            <a:r>
              <a:rPr kumimoji="1" lang="en-US" altLang="ja-JP" sz="933" dirty="0">
                <a:solidFill>
                  <a:prstClr val="black"/>
                </a:solidFill>
                <a:latin typeface="Meiryo UI"/>
                <a:ea typeface="Meiryo UI"/>
              </a:rPr>
              <a:t>※1    1</a:t>
            </a:r>
            <a:r>
              <a:rPr kumimoji="1" lang="ja-JP" altLang="en-US" sz="933" dirty="0">
                <a:solidFill>
                  <a:prstClr val="black"/>
                </a:solidFill>
                <a:latin typeface="Meiryo UI"/>
                <a:ea typeface="Meiryo UI"/>
              </a:rPr>
              <a:t>回目と</a:t>
            </a:r>
            <a:r>
              <a:rPr kumimoji="1" lang="en-US" altLang="ja-JP" sz="933" dirty="0">
                <a:solidFill>
                  <a:prstClr val="black"/>
                </a:solidFill>
                <a:latin typeface="Meiryo UI"/>
                <a:ea typeface="Meiryo UI"/>
              </a:rPr>
              <a:t>2</a:t>
            </a:r>
            <a:r>
              <a:rPr kumimoji="1" lang="ja-JP" altLang="en-US" sz="933" dirty="0">
                <a:solidFill>
                  <a:prstClr val="black"/>
                </a:solidFill>
                <a:latin typeface="Meiryo UI"/>
                <a:ea typeface="Meiryo UI"/>
              </a:rPr>
              <a:t>回目の接種は、少なくとも</a:t>
            </a:r>
            <a:r>
              <a:rPr kumimoji="1" lang="en-US" altLang="ja-JP" sz="933" dirty="0">
                <a:solidFill>
                  <a:prstClr val="black"/>
                </a:solidFill>
                <a:latin typeface="Meiryo UI"/>
                <a:ea typeface="Meiryo UI"/>
              </a:rPr>
              <a:t>5</a:t>
            </a:r>
            <a:r>
              <a:rPr kumimoji="1" lang="ja-JP" altLang="en-US" sz="933" dirty="0">
                <a:solidFill>
                  <a:prstClr val="black"/>
                </a:solidFill>
                <a:latin typeface="Meiryo UI"/>
                <a:ea typeface="Meiryo UI"/>
              </a:rPr>
              <a:t>ヵ月以上あけます。</a:t>
            </a:r>
            <a:r>
              <a:rPr kumimoji="1" lang="en-US" altLang="ja-JP" sz="933" dirty="0">
                <a:solidFill>
                  <a:prstClr val="black"/>
                </a:solidFill>
                <a:latin typeface="Meiryo UI"/>
                <a:ea typeface="Meiryo UI"/>
              </a:rPr>
              <a:t>5</a:t>
            </a:r>
            <a:r>
              <a:rPr kumimoji="1" lang="ja-JP" altLang="en-US" sz="933" dirty="0">
                <a:solidFill>
                  <a:prstClr val="black"/>
                </a:solidFill>
                <a:latin typeface="Meiryo UI"/>
                <a:ea typeface="Meiryo UI"/>
              </a:rPr>
              <a:t>ヵ月未満である場合、</a:t>
            </a:r>
            <a:r>
              <a:rPr kumimoji="1" lang="en-US" altLang="ja-JP" sz="933" dirty="0">
                <a:solidFill>
                  <a:prstClr val="black"/>
                </a:solidFill>
                <a:latin typeface="Meiryo UI"/>
                <a:ea typeface="Meiryo UI"/>
              </a:rPr>
              <a:t>3</a:t>
            </a:r>
            <a:r>
              <a:rPr kumimoji="1" lang="ja-JP" altLang="en-US" sz="933" dirty="0">
                <a:solidFill>
                  <a:prstClr val="black"/>
                </a:solidFill>
                <a:latin typeface="Meiryo UI"/>
                <a:ea typeface="Meiryo UI"/>
              </a:rPr>
              <a:t>回目の接種が必要になります。</a:t>
            </a:r>
          </a:p>
          <a:p>
            <a:pPr defTabSz="1219170">
              <a:defRPr/>
            </a:pPr>
            <a:r>
              <a:rPr kumimoji="1" lang="en-US" altLang="ja-JP" sz="933" dirty="0">
                <a:solidFill>
                  <a:prstClr val="black"/>
                </a:solidFill>
                <a:latin typeface="Meiryo UI"/>
                <a:ea typeface="Meiryo UI"/>
              </a:rPr>
              <a:t>※2</a:t>
            </a:r>
            <a:r>
              <a:rPr kumimoji="1" lang="ja-JP" altLang="en-US" sz="933" dirty="0">
                <a:solidFill>
                  <a:prstClr val="black"/>
                </a:solidFill>
                <a:latin typeface="Meiryo UI"/>
                <a:ea typeface="Meiryo UI"/>
              </a:rPr>
              <a:t>・</a:t>
            </a:r>
            <a:r>
              <a:rPr kumimoji="1" lang="en-US" altLang="ja-JP" sz="933" dirty="0">
                <a:solidFill>
                  <a:prstClr val="black"/>
                </a:solidFill>
                <a:latin typeface="Meiryo UI"/>
                <a:ea typeface="Meiryo UI"/>
              </a:rPr>
              <a:t>3 2</a:t>
            </a:r>
            <a:r>
              <a:rPr kumimoji="1" lang="ja-JP" altLang="en-US" sz="933" dirty="0">
                <a:solidFill>
                  <a:prstClr val="black"/>
                </a:solidFill>
                <a:latin typeface="Meiryo UI"/>
                <a:ea typeface="Meiryo UI"/>
              </a:rPr>
              <a:t>回目と</a:t>
            </a:r>
            <a:r>
              <a:rPr kumimoji="1" lang="en-US" altLang="ja-JP" sz="933" dirty="0">
                <a:solidFill>
                  <a:prstClr val="black"/>
                </a:solidFill>
                <a:latin typeface="Meiryo UI"/>
                <a:ea typeface="Meiryo UI"/>
              </a:rPr>
              <a:t>3</a:t>
            </a:r>
            <a:r>
              <a:rPr kumimoji="1" lang="ja-JP" altLang="en-US" sz="933" dirty="0">
                <a:solidFill>
                  <a:prstClr val="black"/>
                </a:solidFill>
                <a:latin typeface="Meiryo UI"/>
                <a:ea typeface="Meiryo UI"/>
              </a:rPr>
              <a:t>回目の接種がそれぞれ</a:t>
            </a:r>
            <a:r>
              <a:rPr kumimoji="1" lang="en-US" altLang="ja-JP" sz="933" dirty="0">
                <a:solidFill>
                  <a:prstClr val="black"/>
                </a:solidFill>
                <a:latin typeface="Meiryo UI"/>
                <a:ea typeface="Meiryo UI"/>
              </a:rPr>
              <a:t>1</a:t>
            </a:r>
            <a:r>
              <a:rPr kumimoji="1" lang="ja-JP" altLang="en-US" sz="933" dirty="0">
                <a:solidFill>
                  <a:prstClr val="black"/>
                </a:solidFill>
                <a:latin typeface="Meiryo UI"/>
                <a:ea typeface="Meiryo UI"/>
              </a:rPr>
              <a:t>回目の</a:t>
            </a:r>
            <a:r>
              <a:rPr kumimoji="1" lang="en-US" altLang="ja-JP" sz="933" dirty="0">
                <a:solidFill>
                  <a:prstClr val="black"/>
                </a:solidFill>
                <a:latin typeface="Meiryo UI"/>
                <a:ea typeface="Meiryo UI"/>
              </a:rPr>
              <a:t>2</a:t>
            </a:r>
            <a:r>
              <a:rPr kumimoji="1" lang="ja-JP" altLang="en-US" sz="933" dirty="0">
                <a:solidFill>
                  <a:prstClr val="black"/>
                </a:solidFill>
                <a:latin typeface="Meiryo UI"/>
                <a:ea typeface="Meiryo UI"/>
              </a:rPr>
              <a:t>ヵ月後と</a:t>
            </a:r>
            <a:r>
              <a:rPr kumimoji="1" lang="en-US" altLang="ja-JP" sz="933" dirty="0">
                <a:solidFill>
                  <a:prstClr val="black"/>
                </a:solidFill>
                <a:latin typeface="Meiryo UI"/>
                <a:ea typeface="Meiryo UI"/>
              </a:rPr>
              <a:t>6</a:t>
            </a:r>
            <a:r>
              <a:rPr kumimoji="1" lang="ja-JP" altLang="en-US" sz="933" dirty="0">
                <a:solidFill>
                  <a:prstClr val="black"/>
                </a:solidFill>
                <a:latin typeface="Meiryo UI"/>
                <a:ea typeface="Meiryo UI"/>
              </a:rPr>
              <a:t>ヵ月後にできない場合、</a:t>
            </a:r>
            <a:r>
              <a:rPr kumimoji="1" lang="en-US" altLang="ja-JP" sz="933" dirty="0">
                <a:solidFill>
                  <a:prstClr val="black"/>
                </a:solidFill>
                <a:latin typeface="Meiryo UI"/>
                <a:ea typeface="Meiryo UI"/>
              </a:rPr>
              <a:t>2</a:t>
            </a:r>
            <a:r>
              <a:rPr kumimoji="1" lang="ja-JP" altLang="en-US" sz="933" dirty="0">
                <a:solidFill>
                  <a:prstClr val="black"/>
                </a:solidFill>
                <a:latin typeface="Meiryo UI"/>
                <a:ea typeface="Meiryo UI"/>
              </a:rPr>
              <a:t>回目は</a:t>
            </a:r>
            <a:r>
              <a:rPr kumimoji="1" lang="en-US" altLang="ja-JP" sz="933" dirty="0">
                <a:solidFill>
                  <a:prstClr val="black"/>
                </a:solidFill>
                <a:latin typeface="Meiryo UI"/>
                <a:ea typeface="Meiryo UI"/>
              </a:rPr>
              <a:t>1</a:t>
            </a:r>
            <a:r>
              <a:rPr kumimoji="1" lang="ja-JP" altLang="en-US" sz="933" dirty="0">
                <a:solidFill>
                  <a:prstClr val="black"/>
                </a:solidFill>
                <a:latin typeface="Meiryo UI"/>
                <a:ea typeface="Meiryo UI"/>
              </a:rPr>
              <a:t>回目から</a:t>
            </a:r>
            <a:r>
              <a:rPr kumimoji="1" lang="en-US" altLang="ja-JP" sz="933" dirty="0">
                <a:solidFill>
                  <a:prstClr val="black"/>
                </a:solidFill>
                <a:latin typeface="Meiryo UI"/>
                <a:ea typeface="Meiryo UI"/>
              </a:rPr>
              <a:t>1</a:t>
            </a:r>
            <a:r>
              <a:rPr kumimoji="1" lang="ja-JP" altLang="en-US" sz="933" dirty="0">
                <a:solidFill>
                  <a:prstClr val="black"/>
                </a:solidFill>
                <a:latin typeface="Meiryo UI"/>
                <a:ea typeface="Meiryo UI"/>
              </a:rPr>
              <a:t>ヵ月以上</a:t>
            </a:r>
            <a:r>
              <a:rPr kumimoji="1" lang="en-US" altLang="ja-JP" sz="933" dirty="0">
                <a:solidFill>
                  <a:prstClr val="black"/>
                </a:solidFill>
                <a:latin typeface="Meiryo UI"/>
                <a:ea typeface="Meiryo UI"/>
              </a:rPr>
              <a:t>(※2)</a:t>
            </a:r>
            <a:r>
              <a:rPr kumimoji="1" lang="ja-JP" altLang="en-US" sz="933" dirty="0">
                <a:solidFill>
                  <a:prstClr val="black"/>
                </a:solidFill>
                <a:latin typeface="Meiryo UI"/>
                <a:ea typeface="Meiryo UI"/>
              </a:rPr>
              <a:t>、</a:t>
            </a:r>
            <a:r>
              <a:rPr kumimoji="1" lang="en-US" altLang="ja-JP" sz="933" dirty="0">
                <a:solidFill>
                  <a:prstClr val="black"/>
                </a:solidFill>
                <a:latin typeface="Meiryo UI"/>
                <a:ea typeface="Meiryo UI"/>
              </a:rPr>
              <a:t>3</a:t>
            </a:r>
            <a:r>
              <a:rPr kumimoji="1" lang="ja-JP" altLang="en-US" sz="933" dirty="0">
                <a:solidFill>
                  <a:prstClr val="black"/>
                </a:solidFill>
                <a:latin typeface="Meiryo UI"/>
                <a:ea typeface="Meiryo UI"/>
              </a:rPr>
              <a:t>回目は</a:t>
            </a:r>
            <a:r>
              <a:rPr kumimoji="1" lang="en-US" altLang="ja-JP" sz="933" dirty="0">
                <a:solidFill>
                  <a:prstClr val="black"/>
                </a:solidFill>
                <a:latin typeface="Meiryo UI"/>
                <a:ea typeface="Meiryo UI"/>
              </a:rPr>
              <a:t>2</a:t>
            </a:r>
            <a:r>
              <a:rPr kumimoji="1" lang="ja-JP" altLang="en-US" sz="933" dirty="0">
                <a:solidFill>
                  <a:prstClr val="black"/>
                </a:solidFill>
                <a:latin typeface="Meiryo UI"/>
                <a:ea typeface="Meiryo UI"/>
              </a:rPr>
              <a:t>回目から</a:t>
            </a:r>
            <a:r>
              <a:rPr kumimoji="1" lang="en-US" altLang="ja-JP" sz="933" dirty="0">
                <a:solidFill>
                  <a:prstClr val="black"/>
                </a:solidFill>
                <a:latin typeface="Meiryo UI"/>
                <a:ea typeface="Meiryo UI"/>
              </a:rPr>
              <a:t>3</a:t>
            </a:r>
            <a:r>
              <a:rPr kumimoji="1" lang="ja-JP" altLang="en-US" sz="933" dirty="0">
                <a:solidFill>
                  <a:prstClr val="black"/>
                </a:solidFill>
                <a:latin typeface="Meiryo UI"/>
                <a:ea typeface="Meiryo UI"/>
              </a:rPr>
              <a:t>ヵ月以上</a:t>
            </a:r>
            <a:r>
              <a:rPr kumimoji="1" lang="en-US" altLang="ja-JP" sz="933" dirty="0">
                <a:solidFill>
                  <a:prstClr val="black"/>
                </a:solidFill>
                <a:latin typeface="Meiryo UI"/>
                <a:ea typeface="Meiryo UI"/>
              </a:rPr>
              <a:t>(※3)</a:t>
            </a:r>
            <a:r>
              <a:rPr kumimoji="1" lang="ja-JP" altLang="en-US" sz="933" dirty="0">
                <a:solidFill>
                  <a:prstClr val="black"/>
                </a:solidFill>
                <a:latin typeface="Meiryo UI"/>
                <a:ea typeface="Meiryo UI"/>
              </a:rPr>
              <a:t>あけます。</a:t>
            </a:r>
          </a:p>
        </p:txBody>
      </p:sp>
      <p:grpSp>
        <p:nvGrpSpPr>
          <p:cNvPr id="78" name="グループ化 77">
            <a:extLst>
              <a:ext uri="{FF2B5EF4-FFF2-40B4-BE49-F238E27FC236}">
                <a16:creationId xmlns:a16="http://schemas.microsoft.com/office/drawing/2014/main" id="{955C2E1B-69E1-5428-8A2F-E67994939987}"/>
              </a:ext>
            </a:extLst>
          </p:cNvPr>
          <p:cNvGrpSpPr/>
          <p:nvPr/>
        </p:nvGrpSpPr>
        <p:grpSpPr>
          <a:xfrm>
            <a:off x="1747038" y="1351757"/>
            <a:ext cx="8545225" cy="3273568"/>
            <a:chOff x="763406" y="1013817"/>
            <a:chExt cx="6408919" cy="2455176"/>
          </a:xfrm>
        </p:grpSpPr>
        <p:sp>
          <p:nvSpPr>
            <p:cNvPr id="41" name="object 5">
              <a:extLst>
                <a:ext uri="{FF2B5EF4-FFF2-40B4-BE49-F238E27FC236}">
                  <a16:creationId xmlns:a16="http://schemas.microsoft.com/office/drawing/2014/main" id="{D9C873AE-7D9E-5BB0-BC47-21B85A1B76F8}"/>
                </a:ext>
              </a:extLst>
            </p:cNvPr>
            <p:cNvSpPr/>
            <p:nvPr/>
          </p:nvSpPr>
          <p:spPr>
            <a:xfrm>
              <a:off x="763406" y="1013817"/>
              <a:ext cx="6408919" cy="2455176"/>
            </a:xfrm>
            <a:custGeom>
              <a:avLst/>
              <a:gdLst/>
              <a:ahLst/>
              <a:cxnLst/>
              <a:rect l="l" t="t" r="r" b="b"/>
              <a:pathLst>
                <a:path w="3439795" h="1708785">
                  <a:moveTo>
                    <a:pt x="3367316" y="0"/>
                  </a:moveTo>
                  <a:lnTo>
                    <a:pt x="71996" y="0"/>
                  </a:lnTo>
                  <a:lnTo>
                    <a:pt x="44041" y="5680"/>
                  </a:lnTo>
                  <a:lnTo>
                    <a:pt x="21148" y="21148"/>
                  </a:lnTo>
                  <a:lnTo>
                    <a:pt x="5680" y="44041"/>
                  </a:lnTo>
                  <a:lnTo>
                    <a:pt x="0" y="71996"/>
                  </a:lnTo>
                  <a:lnTo>
                    <a:pt x="0" y="1636572"/>
                  </a:lnTo>
                  <a:lnTo>
                    <a:pt x="5680" y="1664527"/>
                  </a:lnTo>
                  <a:lnTo>
                    <a:pt x="21148" y="1687420"/>
                  </a:lnTo>
                  <a:lnTo>
                    <a:pt x="44041" y="1702888"/>
                  </a:lnTo>
                  <a:lnTo>
                    <a:pt x="71996" y="1708569"/>
                  </a:lnTo>
                  <a:lnTo>
                    <a:pt x="3367316" y="1708569"/>
                  </a:lnTo>
                  <a:lnTo>
                    <a:pt x="3395271" y="1702888"/>
                  </a:lnTo>
                  <a:lnTo>
                    <a:pt x="3418163" y="1687420"/>
                  </a:lnTo>
                  <a:lnTo>
                    <a:pt x="3433631" y="1664527"/>
                  </a:lnTo>
                  <a:lnTo>
                    <a:pt x="3439312" y="1636572"/>
                  </a:lnTo>
                  <a:lnTo>
                    <a:pt x="3439312" y="71996"/>
                  </a:lnTo>
                  <a:lnTo>
                    <a:pt x="3433631" y="44041"/>
                  </a:lnTo>
                  <a:lnTo>
                    <a:pt x="3418163" y="21148"/>
                  </a:lnTo>
                  <a:lnTo>
                    <a:pt x="3395271" y="5680"/>
                  </a:lnTo>
                  <a:lnTo>
                    <a:pt x="3367316" y="0"/>
                  </a:lnTo>
                  <a:close/>
                </a:path>
              </a:pathLst>
            </a:custGeom>
            <a:solidFill>
              <a:srgbClr val="EBEEEA"/>
            </a:solidFill>
          </p:spPr>
          <p:txBody>
            <a:bodyPr wrap="square" lIns="0" tIns="0" rIns="0" bIns="0" rtlCol="0"/>
            <a:lstStyle/>
            <a:p>
              <a:pPr defTabSz="1219170">
                <a:defRPr/>
              </a:pPr>
              <a:endParaRPr sz="1333" kern="0">
                <a:solidFill>
                  <a:prstClr val="black"/>
                </a:solidFill>
                <a:latin typeface="Meiryo UI"/>
                <a:ea typeface="Meiryo UI"/>
              </a:endParaRPr>
            </a:p>
          </p:txBody>
        </p:sp>
        <p:cxnSp>
          <p:nvCxnSpPr>
            <p:cNvPr id="42" name="直線矢印コネクタ 41">
              <a:extLst>
                <a:ext uri="{FF2B5EF4-FFF2-40B4-BE49-F238E27FC236}">
                  <a16:creationId xmlns:a16="http://schemas.microsoft.com/office/drawing/2014/main" id="{9C1EFA9F-D34E-B736-001A-8B4481DC4C10}"/>
                </a:ext>
              </a:extLst>
            </p:cNvPr>
            <p:cNvCxnSpPr>
              <a:cxnSpLocks/>
            </p:cNvCxnSpPr>
            <p:nvPr/>
          </p:nvCxnSpPr>
          <p:spPr>
            <a:xfrm>
              <a:off x="3149464" y="3228880"/>
              <a:ext cx="2618378" cy="0"/>
            </a:xfrm>
            <a:prstGeom prst="straightConnector1">
              <a:avLst/>
            </a:prstGeom>
            <a:noFill/>
            <a:ln w="101600" cap="flat" cmpd="sng" algn="ctr">
              <a:solidFill>
                <a:srgbClr val="7F7F7F"/>
              </a:solidFill>
              <a:prstDash val="solid"/>
              <a:tailEnd type="triangle"/>
            </a:ln>
            <a:effectLst/>
          </p:spPr>
        </p:cxnSp>
        <p:cxnSp>
          <p:nvCxnSpPr>
            <p:cNvPr id="43" name="直線矢印コネクタ 42">
              <a:extLst>
                <a:ext uri="{FF2B5EF4-FFF2-40B4-BE49-F238E27FC236}">
                  <a16:creationId xmlns:a16="http://schemas.microsoft.com/office/drawing/2014/main" id="{E5803A6C-205B-5E42-A4E2-0AE612430CAD}"/>
                </a:ext>
              </a:extLst>
            </p:cNvPr>
            <p:cNvCxnSpPr>
              <a:cxnSpLocks/>
            </p:cNvCxnSpPr>
            <p:nvPr/>
          </p:nvCxnSpPr>
          <p:spPr>
            <a:xfrm>
              <a:off x="3149464" y="2078907"/>
              <a:ext cx="2618378" cy="0"/>
            </a:xfrm>
            <a:prstGeom prst="straightConnector1">
              <a:avLst/>
            </a:prstGeom>
            <a:noFill/>
            <a:ln w="101600" cap="flat" cmpd="sng" algn="ctr">
              <a:solidFill>
                <a:srgbClr val="7F7F7F"/>
              </a:solidFill>
              <a:prstDash val="solid"/>
              <a:tailEnd type="triangle"/>
            </a:ln>
            <a:effectLst/>
          </p:spPr>
        </p:cxnSp>
        <p:pic>
          <p:nvPicPr>
            <p:cNvPr id="44" name="図 43">
              <a:extLst>
                <a:ext uri="{FF2B5EF4-FFF2-40B4-BE49-F238E27FC236}">
                  <a16:creationId xmlns:a16="http://schemas.microsoft.com/office/drawing/2014/main" id="{98DCB6E1-0ACB-1083-F0CC-948CB28DE88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180460" y="1484637"/>
              <a:ext cx="424781" cy="611974"/>
            </a:xfrm>
            <a:prstGeom prst="rect">
              <a:avLst/>
            </a:prstGeom>
          </p:spPr>
        </p:pic>
        <p:sp>
          <p:nvSpPr>
            <p:cNvPr id="45" name="object 83">
              <a:extLst>
                <a:ext uri="{FF2B5EF4-FFF2-40B4-BE49-F238E27FC236}">
                  <a16:creationId xmlns:a16="http://schemas.microsoft.com/office/drawing/2014/main" id="{10F80FE0-0C45-EA50-52CC-D9FF14AF1085}"/>
                </a:ext>
              </a:extLst>
            </p:cNvPr>
            <p:cNvSpPr txBox="1"/>
            <p:nvPr/>
          </p:nvSpPr>
          <p:spPr>
            <a:xfrm>
              <a:off x="3170301" y="1601994"/>
              <a:ext cx="441900" cy="184666"/>
            </a:xfrm>
            <a:prstGeom prst="rect">
              <a:avLst/>
            </a:prstGeom>
          </p:spPr>
          <p:txBody>
            <a:bodyPr vert="horz" wrap="none" lIns="0" tIns="0" rIns="0" bIns="0" rtlCol="0" anchor="ctr" anchorCtr="0">
              <a:spAutoFit/>
            </a:bodyPr>
            <a:lstStyle/>
            <a:p>
              <a:pPr marL="31114" algn="ctr" defTabSz="1219170">
                <a:spcBef>
                  <a:spcPts val="955"/>
                </a:spcBef>
                <a:defRPr/>
              </a:pPr>
              <a:r>
                <a:rPr sz="1600" b="1" kern="0">
                  <a:solidFill>
                    <a:srgbClr val="231F20"/>
                  </a:solidFill>
                  <a:latin typeface="Meiryo UI"/>
                  <a:ea typeface="Meiryo UI"/>
                  <a:cs typeface="Microsoft YaHei"/>
                </a:rPr>
                <a:t>1</a:t>
              </a:r>
              <a:r>
                <a:rPr sz="1600" b="1" kern="0" spc="31">
                  <a:solidFill>
                    <a:srgbClr val="231F20"/>
                  </a:solidFill>
                  <a:latin typeface="Meiryo UI"/>
                  <a:ea typeface="Meiryo UI"/>
                  <a:cs typeface="Microsoft YaHei"/>
                </a:rPr>
                <a:t>回目</a:t>
              </a:r>
              <a:endParaRPr sz="1600" kern="0">
                <a:solidFill>
                  <a:prstClr val="black"/>
                </a:solidFill>
                <a:latin typeface="Meiryo UI"/>
                <a:ea typeface="Meiryo UI"/>
                <a:cs typeface="Microsoft YaHei"/>
              </a:endParaRPr>
            </a:p>
          </p:txBody>
        </p:sp>
        <p:pic>
          <p:nvPicPr>
            <p:cNvPr id="47" name="図 46">
              <a:extLst>
                <a:ext uri="{FF2B5EF4-FFF2-40B4-BE49-F238E27FC236}">
                  <a16:creationId xmlns:a16="http://schemas.microsoft.com/office/drawing/2014/main" id="{1C936C49-DC21-6DA7-7BBE-15BEB188273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073655" y="1484637"/>
              <a:ext cx="424781" cy="611974"/>
            </a:xfrm>
            <a:prstGeom prst="rect">
              <a:avLst/>
            </a:prstGeom>
          </p:spPr>
        </p:pic>
        <p:sp>
          <p:nvSpPr>
            <p:cNvPr id="48" name="object 83">
              <a:extLst>
                <a:ext uri="{FF2B5EF4-FFF2-40B4-BE49-F238E27FC236}">
                  <a16:creationId xmlns:a16="http://schemas.microsoft.com/office/drawing/2014/main" id="{2354083D-315B-DBF2-374D-D1B661C737CB}"/>
                </a:ext>
              </a:extLst>
            </p:cNvPr>
            <p:cNvSpPr txBox="1"/>
            <p:nvPr/>
          </p:nvSpPr>
          <p:spPr>
            <a:xfrm>
              <a:off x="5063605" y="1601994"/>
              <a:ext cx="444881" cy="184666"/>
            </a:xfrm>
            <a:prstGeom prst="rect">
              <a:avLst/>
            </a:prstGeom>
          </p:spPr>
          <p:txBody>
            <a:bodyPr vert="horz" wrap="none" lIns="0" tIns="0" rIns="0" bIns="0" rtlCol="0" anchor="ctr" anchorCtr="0">
              <a:spAutoFit/>
            </a:bodyPr>
            <a:lstStyle/>
            <a:p>
              <a:pPr marL="31114" algn="ctr" defTabSz="1219170">
                <a:spcBef>
                  <a:spcPts val="955"/>
                </a:spcBef>
                <a:defRPr/>
              </a:pPr>
              <a:r>
                <a:rPr lang="en-US" altLang="ja-JP" sz="1600" b="1" kern="0" spc="31">
                  <a:solidFill>
                    <a:srgbClr val="231F20"/>
                  </a:solidFill>
                  <a:latin typeface="Meiryo UI"/>
                  <a:ea typeface="Meiryo UI"/>
                  <a:cs typeface="Microsoft YaHei"/>
                </a:rPr>
                <a:t>2</a:t>
              </a:r>
              <a:r>
                <a:rPr sz="1600" b="1" kern="0" spc="31">
                  <a:solidFill>
                    <a:srgbClr val="231F20"/>
                  </a:solidFill>
                  <a:latin typeface="Meiryo UI"/>
                  <a:ea typeface="Meiryo UI"/>
                  <a:cs typeface="Microsoft YaHei"/>
                </a:rPr>
                <a:t>回目</a:t>
              </a:r>
              <a:endParaRPr sz="1600" kern="0">
                <a:solidFill>
                  <a:prstClr val="black"/>
                </a:solidFill>
                <a:latin typeface="Meiryo UI"/>
                <a:ea typeface="Meiryo UI"/>
                <a:cs typeface="Microsoft YaHei"/>
              </a:endParaRPr>
            </a:p>
          </p:txBody>
        </p:sp>
        <p:pic>
          <p:nvPicPr>
            <p:cNvPr id="49" name="図 48">
              <a:extLst>
                <a:ext uri="{FF2B5EF4-FFF2-40B4-BE49-F238E27FC236}">
                  <a16:creationId xmlns:a16="http://schemas.microsoft.com/office/drawing/2014/main" id="{FEE95716-BDB1-6966-AE52-B615C3F72B5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169509" y="2630603"/>
              <a:ext cx="427543" cy="611974"/>
            </a:xfrm>
            <a:prstGeom prst="rect">
              <a:avLst/>
            </a:prstGeom>
          </p:spPr>
        </p:pic>
        <p:sp>
          <p:nvSpPr>
            <p:cNvPr id="50" name="object 7">
              <a:extLst>
                <a:ext uri="{FF2B5EF4-FFF2-40B4-BE49-F238E27FC236}">
                  <a16:creationId xmlns:a16="http://schemas.microsoft.com/office/drawing/2014/main" id="{58535076-6205-523D-D19F-2929EB68044B}"/>
                </a:ext>
              </a:extLst>
            </p:cNvPr>
            <p:cNvSpPr/>
            <p:nvPr/>
          </p:nvSpPr>
          <p:spPr>
            <a:xfrm>
              <a:off x="1115299" y="1082957"/>
              <a:ext cx="1630845" cy="263440"/>
            </a:xfrm>
            <a:custGeom>
              <a:avLst/>
              <a:gdLst/>
              <a:ahLst/>
              <a:cxnLst/>
              <a:rect l="l" t="t" r="r" b="b"/>
              <a:pathLst>
                <a:path w="883919" h="220345">
                  <a:moveTo>
                    <a:pt x="826846" y="0"/>
                  </a:moveTo>
                  <a:lnTo>
                    <a:pt x="56464" y="0"/>
                  </a:lnTo>
                  <a:lnTo>
                    <a:pt x="34541" y="4455"/>
                  </a:lnTo>
                  <a:lnTo>
                    <a:pt x="16587" y="16587"/>
                  </a:lnTo>
                  <a:lnTo>
                    <a:pt x="4455" y="34541"/>
                  </a:lnTo>
                  <a:lnTo>
                    <a:pt x="0" y="56464"/>
                  </a:lnTo>
                  <a:lnTo>
                    <a:pt x="0" y="163296"/>
                  </a:lnTo>
                  <a:lnTo>
                    <a:pt x="4455" y="185218"/>
                  </a:lnTo>
                  <a:lnTo>
                    <a:pt x="16587" y="203173"/>
                  </a:lnTo>
                  <a:lnTo>
                    <a:pt x="34541" y="215304"/>
                  </a:lnTo>
                  <a:lnTo>
                    <a:pt x="56464" y="219760"/>
                  </a:lnTo>
                  <a:lnTo>
                    <a:pt x="826846" y="219760"/>
                  </a:lnTo>
                  <a:lnTo>
                    <a:pt x="848768" y="215304"/>
                  </a:lnTo>
                  <a:lnTo>
                    <a:pt x="866722" y="203173"/>
                  </a:lnTo>
                  <a:lnTo>
                    <a:pt x="878854" y="185218"/>
                  </a:lnTo>
                  <a:lnTo>
                    <a:pt x="883310" y="163296"/>
                  </a:lnTo>
                  <a:lnTo>
                    <a:pt x="883310" y="56464"/>
                  </a:lnTo>
                  <a:lnTo>
                    <a:pt x="878854" y="34541"/>
                  </a:lnTo>
                  <a:lnTo>
                    <a:pt x="866722" y="16587"/>
                  </a:lnTo>
                  <a:lnTo>
                    <a:pt x="848768" y="4455"/>
                  </a:lnTo>
                  <a:lnTo>
                    <a:pt x="826846" y="0"/>
                  </a:lnTo>
                  <a:close/>
                </a:path>
              </a:pathLst>
            </a:custGeom>
            <a:solidFill>
              <a:srgbClr val="FFFFFF"/>
            </a:solidFill>
            <a:ln>
              <a:solidFill>
                <a:srgbClr val="00535E"/>
              </a:solidFill>
            </a:ln>
            <a:effectLst>
              <a:outerShdw blurRad="50800" dist="38100" dir="5400000" algn="t" rotWithShape="0">
                <a:prstClr val="black">
                  <a:alpha val="40000"/>
                </a:prstClr>
              </a:outerShdw>
            </a:effectLst>
          </p:spPr>
          <p:txBody>
            <a:bodyPr wrap="square" lIns="36000" tIns="36000" rIns="36000" bIns="36000" rtlCol="0" anchor="ctr" anchorCtr="0"/>
            <a:lstStyle/>
            <a:p>
              <a:pPr algn="ctr" defTabSz="1219170">
                <a:defRPr/>
              </a:pPr>
              <a:r>
                <a:rPr lang="en-US" altLang="ja-JP" sz="1867" b="1" kern="0" spc="-11" dirty="0">
                  <a:solidFill>
                    <a:srgbClr val="00535E"/>
                  </a:solidFill>
                  <a:latin typeface="Meiryo UI"/>
                  <a:ea typeface="Meiryo UI"/>
                  <a:cs typeface="Microsoft YaHei"/>
                </a:rPr>
                <a:t>9</a:t>
              </a:r>
              <a:r>
                <a:rPr lang="ja-JP" altLang="en-US" sz="1867" b="1" kern="0" spc="-11" dirty="0">
                  <a:solidFill>
                    <a:srgbClr val="00535E"/>
                  </a:solidFill>
                  <a:latin typeface="Meiryo UI"/>
                  <a:ea typeface="Meiryo UI"/>
                  <a:cs typeface="Microsoft YaHei"/>
                </a:rPr>
                <a:t>価</a:t>
              </a:r>
              <a:r>
                <a:rPr lang="en-US" altLang="ja-JP" sz="1867" b="1" kern="0" spc="-11" dirty="0">
                  <a:solidFill>
                    <a:srgbClr val="00535E"/>
                  </a:solidFill>
                  <a:latin typeface="Meiryo UI"/>
                  <a:ea typeface="Meiryo UI"/>
                  <a:cs typeface="Microsoft YaHei"/>
                </a:rPr>
                <a:t>HPV</a:t>
              </a:r>
              <a:r>
                <a:rPr lang="ja-JP" altLang="en-US" sz="1867" b="1" kern="0" spc="-11" dirty="0">
                  <a:solidFill>
                    <a:srgbClr val="00535E"/>
                  </a:solidFill>
                  <a:latin typeface="Meiryo UI"/>
                  <a:ea typeface="Meiryo UI"/>
                  <a:cs typeface="Microsoft YaHei"/>
                </a:rPr>
                <a:t>ワクチン</a:t>
              </a:r>
              <a:endParaRPr lang="ja-JP" altLang="en-US" sz="1867" kern="0" dirty="0">
                <a:solidFill>
                  <a:srgbClr val="00535E"/>
                </a:solidFill>
                <a:latin typeface="Meiryo UI"/>
                <a:ea typeface="Meiryo UI"/>
                <a:cs typeface="Microsoft YaHei"/>
              </a:endParaRPr>
            </a:p>
          </p:txBody>
        </p:sp>
        <p:sp>
          <p:nvSpPr>
            <p:cNvPr id="51" name="object 82">
              <a:extLst>
                <a:ext uri="{FF2B5EF4-FFF2-40B4-BE49-F238E27FC236}">
                  <a16:creationId xmlns:a16="http://schemas.microsoft.com/office/drawing/2014/main" id="{63E9D841-BBE0-76A6-B266-557315845CD2}"/>
                </a:ext>
              </a:extLst>
            </p:cNvPr>
            <p:cNvSpPr/>
            <p:nvPr/>
          </p:nvSpPr>
          <p:spPr>
            <a:xfrm>
              <a:off x="3133460" y="1256102"/>
              <a:ext cx="472551" cy="154116"/>
            </a:xfrm>
            <a:custGeom>
              <a:avLst/>
              <a:gdLst/>
              <a:ahLst/>
              <a:cxnLst/>
              <a:rect l="l" t="t" r="r" b="b"/>
              <a:pathLst>
                <a:path w="325119" h="128904">
                  <a:moveTo>
                    <a:pt x="280187" y="0"/>
                  </a:moveTo>
                  <a:lnTo>
                    <a:pt x="44869" y="0"/>
                  </a:lnTo>
                  <a:lnTo>
                    <a:pt x="27448" y="3540"/>
                  </a:lnTo>
                  <a:lnTo>
                    <a:pt x="13181" y="13181"/>
                  </a:lnTo>
                  <a:lnTo>
                    <a:pt x="3540" y="27448"/>
                  </a:lnTo>
                  <a:lnTo>
                    <a:pt x="0" y="44869"/>
                  </a:lnTo>
                  <a:lnTo>
                    <a:pt x="0" y="83883"/>
                  </a:lnTo>
                  <a:lnTo>
                    <a:pt x="3540" y="101302"/>
                  </a:lnTo>
                  <a:lnTo>
                    <a:pt x="13181" y="115565"/>
                  </a:lnTo>
                  <a:lnTo>
                    <a:pt x="27448" y="125201"/>
                  </a:lnTo>
                  <a:lnTo>
                    <a:pt x="44869" y="128739"/>
                  </a:lnTo>
                  <a:lnTo>
                    <a:pt x="280187" y="128739"/>
                  </a:lnTo>
                  <a:lnTo>
                    <a:pt x="297608" y="125201"/>
                  </a:lnTo>
                  <a:lnTo>
                    <a:pt x="311875" y="115565"/>
                  </a:lnTo>
                  <a:lnTo>
                    <a:pt x="321515" y="101302"/>
                  </a:lnTo>
                  <a:lnTo>
                    <a:pt x="325056" y="83883"/>
                  </a:lnTo>
                  <a:lnTo>
                    <a:pt x="325056" y="44869"/>
                  </a:lnTo>
                  <a:lnTo>
                    <a:pt x="321515" y="27448"/>
                  </a:lnTo>
                  <a:lnTo>
                    <a:pt x="311875" y="13181"/>
                  </a:lnTo>
                  <a:lnTo>
                    <a:pt x="297608" y="3540"/>
                  </a:lnTo>
                  <a:lnTo>
                    <a:pt x="280187" y="0"/>
                  </a:lnTo>
                  <a:close/>
                </a:path>
              </a:pathLst>
            </a:custGeom>
            <a:solidFill>
              <a:srgbClr val="00535E"/>
            </a:solidFill>
          </p:spPr>
          <p:txBody>
            <a:bodyPr wrap="square" lIns="0" tIns="0" rIns="0" bIns="0" rtlCol="0" anchor="ctr"/>
            <a:lstStyle/>
            <a:p>
              <a:pPr algn="ctr" defTabSz="1219170">
                <a:defRPr/>
              </a:pPr>
              <a:r>
                <a:rPr lang="en-US" altLang="ja-JP" sz="1467" kern="0">
                  <a:solidFill>
                    <a:srgbClr val="FFFFFF"/>
                  </a:solidFill>
                  <a:latin typeface="Meiryo UI"/>
                  <a:ea typeface="Meiryo UI"/>
                </a:rPr>
                <a:t>0</a:t>
              </a:r>
              <a:r>
                <a:rPr lang="ja-JP" altLang="en-US" sz="1467" kern="0">
                  <a:solidFill>
                    <a:srgbClr val="FFFFFF"/>
                  </a:solidFill>
                  <a:latin typeface="Meiryo UI"/>
                  <a:ea typeface="Meiryo UI"/>
                </a:rPr>
                <a:t>ヵ月</a:t>
              </a:r>
            </a:p>
          </p:txBody>
        </p:sp>
        <p:sp>
          <p:nvSpPr>
            <p:cNvPr id="52" name="object 110">
              <a:extLst>
                <a:ext uri="{FF2B5EF4-FFF2-40B4-BE49-F238E27FC236}">
                  <a16:creationId xmlns:a16="http://schemas.microsoft.com/office/drawing/2014/main" id="{DD78BA70-2882-27FD-201A-C122F5A5E340}"/>
                </a:ext>
              </a:extLst>
            </p:cNvPr>
            <p:cNvSpPr txBox="1"/>
            <p:nvPr/>
          </p:nvSpPr>
          <p:spPr>
            <a:xfrm>
              <a:off x="1358331" y="1607724"/>
              <a:ext cx="1288863" cy="646475"/>
            </a:xfrm>
            <a:prstGeom prst="rect">
              <a:avLst/>
            </a:prstGeom>
          </p:spPr>
          <p:txBody>
            <a:bodyPr vert="horz" wrap="none" lIns="0" tIns="0" rIns="0" bIns="0" rtlCol="0">
              <a:spAutoFit/>
            </a:bodyPr>
            <a:lstStyle/>
            <a:p>
              <a:pPr marL="38099" defTabSz="1219170">
                <a:spcBef>
                  <a:spcPts val="635"/>
                </a:spcBef>
                <a:defRPr/>
              </a:pPr>
              <a:r>
                <a:rPr sz="1867" kern="0" dirty="0">
                  <a:solidFill>
                    <a:prstClr val="black"/>
                  </a:solidFill>
                  <a:latin typeface="Meiryo UI"/>
                  <a:ea typeface="Meiryo UI"/>
                  <a:cs typeface="SimSun"/>
                </a:rPr>
                <a:t>1</a:t>
              </a:r>
              <a:r>
                <a:rPr sz="1867" kern="0" spc="-11" dirty="0">
                  <a:solidFill>
                    <a:prstClr val="black"/>
                  </a:solidFill>
                  <a:latin typeface="Meiryo UI"/>
                  <a:ea typeface="Meiryo UI"/>
                  <a:cs typeface="SimSun"/>
                </a:rPr>
                <a:t>回目の接種を</a:t>
              </a:r>
              <a:endParaRPr sz="1867" kern="0" dirty="0">
                <a:solidFill>
                  <a:prstClr val="black"/>
                </a:solidFill>
                <a:latin typeface="Meiryo UI"/>
                <a:ea typeface="Meiryo UI"/>
                <a:cs typeface="SimSun"/>
              </a:endParaRPr>
            </a:p>
            <a:p>
              <a:pPr marL="38099" defTabSz="1219170">
                <a:spcBef>
                  <a:spcPts val="20"/>
                </a:spcBef>
                <a:defRPr/>
              </a:pPr>
              <a:r>
                <a:rPr sz="1867" b="1" kern="0" spc="-51" dirty="0">
                  <a:solidFill>
                    <a:prstClr val="black"/>
                  </a:solidFill>
                  <a:latin typeface="Meiryo UI"/>
                  <a:ea typeface="Meiryo UI"/>
                  <a:cs typeface="Microsoft YaHei"/>
                </a:rPr>
                <a:t>15</a:t>
              </a:r>
              <a:r>
                <a:rPr sz="1867" b="1" kern="0" spc="-80" dirty="0">
                  <a:solidFill>
                    <a:prstClr val="black"/>
                  </a:solidFill>
                  <a:latin typeface="Meiryo UI"/>
                  <a:ea typeface="Meiryo UI"/>
                  <a:cs typeface="Microsoft YaHei"/>
                </a:rPr>
                <a:t>歳になるまでに</a:t>
              </a:r>
              <a:endParaRPr sz="1867" kern="0" dirty="0">
                <a:solidFill>
                  <a:prstClr val="black"/>
                </a:solidFill>
                <a:latin typeface="Meiryo UI"/>
                <a:ea typeface="Meiryo UI"/>
                <a:cs typeface="Microsoft YaHei"/>
              </a:endParaRPr>
            </a:p>
            <a:p>
              <a:pPr marL="38099" defTabSz="1219170">
                <a:spcBef>
                  <a:spcPts val="20"/>
                </a:spcBef>
                <a:defRPr/>
              </a:pPr>
              <a:r>
                <a:rPr sz="1867" kern="0" spc="-11" dirty="0" err="1">
                  <a:solidFill>
                    <a:prstClr val="black"/>
                  </a:solidFill>
                  <a:latin typeface="Meiryo UI"/>
                  <a:ea typeface="Meiryo UI"/>
                  <a:cs typeface="SimSun"/>
                </a:rPr>
                <a:t>受ける場合</a:t>
              </a:r>
              <a:endParaRPr sz="1867" kern="0" dirty="0">
                <a:solidFill>
                  <a:prstClr val="black"/>
                </a:solidFill>
                <a:latin typeface="Meiryo UI"/>
                <a:ea typeface="Meiryo UI"/>
                <a:cs typeface="SimSun"/>
              </a:endParaRPr>
            </a:p>
          </p:txBody>
        </p:sp>
        <p:sp>
          <p:nvSpPr>
            <p:cNvPr id="53" name="object 111">
              <a:extLst>
                <a:ext uri="{FF2B5EF4-FFF2-40B4-BE49-F238E27FC236}">
                  <a16:creationId xmlns:a16="http://schemas.microsoft.com/office/drawing/2014/main" id="{9C55329D-5097-FB21-36AB-B8E8E36E02C2}"/>
                </a:ext>
              </a:extLst>
            </p:cNvPr>
            <p:cNvSpPr txBox="1"/>
            <p:nvPr/>
          </p:nvSpPr>
          <p:spPr>
            <a:xfrm>
              <a:off x="1358331" y="2654883"/>
              <a:ext cx="1237166" cy="646475"/>
            </a:xfrm>
            <a:prstGeom prst="rect">
              <a:avLst/>
            </a:prstGeom>
          </p:spPr>
          <p:txBody>
            <a:bodyPr vert="horz" wrap="none" lIns="0" tIns="0" rIns="0" bIns="0" rtlCol="0">
              <a:spAutoFit/>
            </a:bodyPr>
            <a:lstStyle/>
            <a:p>
              <a:pPr marL="12700" defTabSz="1219170">
                <a:spcBef>
                  <a:spcPts val="100"/>
                </a:spcBef>
                <a:defRPr/>
              </a:pPr>
              <a:r>
                <a:rPr sz="1867" kern="0" dirty="0">
                  <a:solidFill>
                    <a:prstClr val="black"/>
                  </a:solidFill>
                  <a:latin typeface="Meiryo UI"/>
                  <a:ea typeface="Meiryo UI"/>
                  <a:cs typeface="SimSun"/>
                </a:rPr>
                <a:t>1</a:t>
              </a:r>
              <a:r>
                <a:rPr sz="1867" kern="0" spc="-11" dirty="0">
                  <a:solidFill>
                    <a:prstClr val="black"/>
                  </a:solidFill>
                  <a:latin typeface="Meiryo UI"/>
                  <a:ea typeface="Meiryo UI"/>
                  <a:cs typeface="SimSun"/>
                </a:rPr>
                <a:t>回目の接種を</a:t>
              </a:r>
              <a:endParaRPr sz="1867" kern="0" dirty="0">
                <a:solidFill>
                  <a:prstClr val="black"/>
                </a:solidFill>
                <a:latin typeface="Meiryo UI"/>
                <a:ea typeface="Meiryo UI"/>
                <a:cs typeface="SimSun"/>
              </a:endParaRPr>
            </a:p>
            <a:p>
              <a:pPr marL="12700" defTabSz="1219170">
                <a:spcBef>
                  <a:spcPts val="20"/>
                </a:spcBef>
                <a:defRPr/>
              </a:pPr>
              <a:r>
                <a:rPr sz="1867" b="1" kern="0" spc="-51" dirty="0">
                  <a:solidFill>
                    <a:prstClr val="black"/>
                  </a:solidFill>
                  <a:latin typeface="Meiryo UI"/>
                  <a:ea typeface="Meiryo UI"/>
                  <a:cs typeface="Microsoft YaHei"/>
                </a:rPr>
                <a:t>15</a:t>
              </a:r>
              <a:r>
                <a:rPr sz="1867" b="1" kern="0" spc="-80" dirty="0">
                  <a:solidFill>
                    <a:prstClr val="black"/>
                  </a:solidFill>
                  <a:latin typeface="Meiryo UI"/>
                  <a:ea typeface="Meiryo UI"/>
                  <a:cs typeface="Microsoft YaHei"/>
                </a:rPr>
                <a:t>歳になってから</a:t>
              </a:r>
              <a:endParaRPr sz="1867" kern="0" dirty="0">
                <a:solidFill>
                  <a:prstClr val="black"/>
                </a:solidFill>
                <a:latin typeface="Meiryo UI"/>
                <a:ea typeface="Meiryo UI"/>
                <a:cs typeface="Microsoft YaHei"/>
              </a:endParaRPr>
            </a:p>
            <a:p>
              <a:pPr marL="12700" defTabSz="1219170">
                <a:spcBef>
                  <a:spcPts val="20"/>
                </a:spcBef>
                <a:defRPr/>
              </a:pPr>
              <a:r>
                <a:rPr sz="1867" kern="0" spc="-11" dirty="0" err="1">
                  <a:solidFill>
                    <a:prstClr val="black"/>
                  </a:solidFill>
                  <a:latin typeface="Meiryo UI"/>
                  <a:ea typeface="Meiryo UI"/>
                  <a:cs typeface="SimSun"/>
                </a:rPr>
                <a:t>受ける場合</a:t>
              </a:r>
              <a:endParaRPr sz="1867" kern="0" dirty="0">
                <a:solidFill>
                  <a:prstClr val="black"/>
                </a:solidFill>
                <a:latin typeface="Meiryo UI"/>
                <a:ea typeface="Meiryo UI"/>
                <a:cs typeface="SimSun"/>
              </a:endParaRPr>
            </a:p>
          </p:txBody>
        </p:sp>
        <p:grpSp>
          <p:nvGrpSpPr>
            <p:cNvPr id="54" name="グループ化 53">
              <a:extLst>
                <a:ext uri="{FF2B5EF4-FFF2-40B4-BE49-F238E27FC236}">
                  <a16:creationId xmlns:a16="http://schemas.microsoft.com/office/drawing/2014/main" id="{46D3C352-64D4-01B5-477B-287E9174D1C5}"/>
                </a:ext>
              </a:extLst>
            </p:cNvPr>
            <p:cNvGrpSpPr/>
            <p:nvPr/>
          </p:nvGrpSpPr>
          <p:grpSpPr>
            <a:xfrm>
              <a:off x="5876668" y="1565234"/>
              <a:ext cx="160191" cy="329614"/>
              <a:chOff x="6275334" y="2458132"/>
              <a:chExt cx="182905" cy="457531"/>
            </a:xfrm>
          </p:grpSpPr>
          <p:sp>
            <p:nvSpPr>
              <p:cNvPr id="70" name="object 115">
                <a:extLst>
                  <a:ext uri="{FF2B5EF4-FFF2-40B4-BE49-F238E27FC236}">
                    <a16:creationId xmlns:a16="http://schemas.microsoft.com/office/drawing/2014/main" id="{AAD9F62D-8EF1-19B5-D403-71F978053853}"/>
                  </a:ext>
                </a:extLst>
              </p:cNvPr>
              <p:cNvSpPr txBox="1"/>
              <p:nvPr/>
            </p:nvSpPr>
            <p:spPr>
              <a:xfrm>
                <a:off x="6447257" y="2458132"/>
                <a:ext cx="10982" cy="213543"/>
              </a:xfrm>
              <a:prstGeom prst="rect">
                <a:avLst/>
              </a:prstGeom>
            </p:spPr>
            <p:txBody>
              <a:bodyPr vert="horz" wrap="none" lIns="0" tIns="0" rIns="0" bIns="0" rtlCol="0" anchor="ctr" anchorCtr="0">
                <a:spAutoFit/>
              </a:bodyPr>
              <a:lstStyle/>
              <a:p>
                <a:pPr marL="12700" algn="ctr" defTabSz="1219170">
                  <a:spcBef>
                    <a:spcPts val="125"/>
                  </a:spcBef>
                  <a:defRPr/>
                </a:pPr>
                <a:endParaRPr sz="1333" kern="0">
                  <a:solidFill>
                    <a:prstClr val="black"/>
                  </a:solidFill>
                  <a:latin typeface="Meiryo UI"/>
                  <a:ea typeface="Meiryo UI"/>
                  <a:cs typeface="BIZ UDPゴシック"/>
                </a:endParaRPr>
              </a:p>
            </p:txBody>
          </p:sp>
          <p:sp>
            <p:nvSpPr>
              <p:cNvPr id="73" name="object 116">
                <a:extLst>
                  <a:ext uri="{FF2B5EF4-FFF2-40B4-BE49-F238E27FC236}">
                    <a16:creationId xmlns:a16="http://schemas.microsoft.com/office/drawing/2014/main" id="{AA092711-FC3F-1F3E-351D-97C339B94F5F}"/>
                  </a:ext>
                </a:extLst>
              </p:cNvPr>
              <p:cNvSpPr txBox="1"/>
              <p:nvPr/>
            </p:nvSpPr>
            <p:spPr>
              <a:xfrm>
                <a:off x="6275334" y="2616542"/>
                <a:ext cx="10982" cy="299121"/>
              </a:xfrm>
              <a:prstGeom prst="rect">
                <a:avLst/>
              </a:prstGeom>
            </p:spPr>
            <p:txBody>
              <a:bodyPr vert="horz" wrap="none" lIns="0" tIns="0" rIns="0" bIns="0" rtlCol="0">
                <a:spAutoFit/>
              </a:bodyPr>
              <a:lstStyle/>
              <a:p>
                <a:pPr marL="12700" defTabSz="1219170">
                  <a:spcBef>
                    <a:spcPts val="131"/>
                  </a:spcBef>
                  <a:defRPr/>
                </a:pPr>
                <a:endParaRPr sz="1867" kern="0">
                  <a:solidFill>
                    <a:prstClr val="black"/>
                  </a:solidFill>
                  <a:latin typeface="Meiryo UI"/>
                  <a:ea typeface="Meiryo UI"/>
                  <a:cs typeface="BIZ UDPゴシック"/>
                </a:endParaRPr>
              </a:p>
            </p:txBody>
          </p:sp>
        </p:grpSp>
        <p:sp>
          <p:nvSpPr>
            <p:cNvPr id="56" name="object 83">
              <a:extLst>
                <a:ext uri="{FF2B5EF4-FFF2-40B4-BE49-F238E27FC236}">
                  <a16:creationId xmlns:a16="http://schemas.microsoft.com/office/drawing/2014/main" id="{18A006CC-342B-FBA5-DFA1-0087266EA7B1}"/>
                </a:ext>
              </a:extLst>
            </p:cNvPr>
            <p:cNvSpPr txBox="1"/>
            <p:nvPr/>
          </p:nvSpPr>
          <p:spPr>
            <a:xfrm>
              <a:off x="3160730" y="2747959"/>
              <a:ext cx="441900" cy="184666"/>
            </a:xfrm>
            <a:prstGeom prst="rect">
              <a:avLst/>
            </a:prstGeom>
          </p:spPr>
          <p:txBody>
            <a:bodyPr vert="horz" wrap="none" lIns="0" tIns="0" rIns="0" bIns="0" rtlCol="0" anchor="ctr" anchorCtr="0">
              <a:spAutoFit/>
            </a:bodyPr>
            <a:lstStyle/>
            <a:p>
              <a:pPr marL="31114" algn="ctr" defTabSz="1219170">
                <a:spcBef>
                  <a:spcPts val="955"/>
                </a:spcBef>
                <a:defRPr/>
              </a:pPr>
              <a:r>
                <a:rPr sz="1600" b="1" kern="0">
                  <a:solidFill>
                    <a:srgbClr val="231F20"/>
                  </a:solidFill>
                  <a:latin typeface="Meiryo UI"/>
                  <a:ea typeface="Meiryo UI"/>
                  <a:cs typeface="Microsoft YaHei"/>
                </a:rPr>
                <a:t>1</a:t>
              </a:r>
              <a:r>
                <a:rPr sz="1600" b="1" kern="0" spc="31">
                  <a:solidFill>
                    <a:srgbClr val="231F20"/>
                  </a:solidFill>
                  <a:latin typeface="Meiryo UI"/>
                  <a:ea typeface="Meiryo UI"/>
                  <a:cs typeface="Microsoft YaHei"/>
                </a:rPr>
                <a:t>回目</a:t>
              </a:r>
              <a:endParaRPr sz="1600" kern="0">
                <a:solidFill>
                  <a:prstClr val="black"/>
                </a:solidFill>
                <a:latin typeface="Meiryo UI"/>
                <a:ea typeface="Meiryo UI"/>
                <a:cs typeface="Microsoft YaHei"/>
              </a:endParaRPr>
            </a:p>
          </p:txBody>
        </p:sp>
        <p:sp>
          <p:nvSpPr>
            <p:cNvPr id="57" name="object 82">
              <a:extLst>
                <a:ext uri="{FF2B5EF4-FFF2-40B4-BE49-F238E27FC236}">
                  <a16:creationId xmlns:a16="http://schemas.microsoft.com/office/drawing/2014/main" id="{AFF83FCB-155E-7C1F-CDE6-967A6F3C6E65}"/>
                </a:ext>
              </a:extLst>
            </p:cNvPr>
            <p:cNvSpPr/>
            <p:nvPr/>
          </p:nvSpPr>
          <p:spPr>
            <a:xfrm>
              <a:off x="5040199" y="1256102"/>
              <a:ext cx="472551" cy="154116"/>
            </a:xfrm>
            <a:custGeom>
              <a:avLst/>
              <a:gdLst/>
              <a:ahLst/>
              <a:cxnLst/>
              <a:rect l="l" t="t" r="r" b="b"/>
              <a:pathLst>
                <a:path w="325119" h="128904">
                  <a:moveTo>
                    <a:pt x="280187" y="0"/>
                  </a:moveTo>
                  <a:lnTo>
                    <a:pt x="44869" y="0"/>
                  </a:lnTo>
                  <a:lnTo>
                    <a:pt x="27448" y="3540"/>
                  </a:lnTo>
                  <a:lnTo>
                    <a:pt x="13181" y="13181"/>
                  </a:lnTo>
                  <a:lnTo>
                    <a:pt x="3540" y="27448"/>
                  </a:lnTo>
                  <a:lnTo>
                    <a:pt x="0" y="44869"/>
                  </a:lnTo>
                  <a:lnTo>
                    <a:pt x="0" y="83883"/>
                  </a:lnTo>
                  <a:lnTo>
                    <a:pt x="3540" y="101302"/>
                  </a:lnTo>
                  <a:lnTo>
                    <a:pt x="13181" y="115565"/>
                  </a:lnTo>
                  <a:lnTo>
                    <a:pt x="27448" y="125201"/>
                  </a:lnTo>
                  <a:lnTo>
                    <a:pt x="44869" y="128739"/>
                  </a:lnTo>
                  <a:lnTo>
                    <a:pt x="280187" y="128739"/>
                  </a:lnTo>
                  <a:lnTo>
                    <a:pt x="297608" y="125201"/>
                  </a:lnTo>
                  <a:lnTo>
                    <a:pt x="311875" y="115565"/>
                  </a:lnTo>
                  <a:lnTo>
                    <a:pt x="321515" y="101302"/>
                  </a:lnTo>
                  <a:lnTo>
                    <a:pt x="325056" y="83883"/>
                  </a:lnTo>
                  <a:lnTo>
                    <a:pt x="325056" y="44869"/>
                  </a:lnTo>
                  <a:lnTo>
                    <a:pt x="321515" y="27448"/>
                  </a:lnTo>
                  <a:lnTo>
                    <a:pt x="311875" y="13181"/>
                  </a:lnTo>
                  <a:lnTo>
                    <a:pt x="297608" y="3540"/>
                  </a:lnTo>
                  <a:lnTo>
                    <a:pt x="280187" y="0"/>
                  </a:lnTo>
                  <a:close/>
                </a:path>
              </a:pathLst>
            </a:custGeom>
            <a:solidFill>
              <a:srgbClr val="00535E"/>
            </a:solidFill>
          </p:spPr>
          <p:txBody>
            <a:bodyPr wrap="square" lIns="0" tIns="0" rIns="0" bIns="0" rtlCol="0" anchor="ctr"/>
            <a:lstStyle/>
            <a:p>
              <a:pPr algn="ctr" defTabSz="1219170">
                <a:defRPr/>
              </a:pPr>
              <a:r>
                <a:rPr lang="en-US" altLang="ja-JP" sz="1467" kern="0">
                  <a:solidFill>
                    <a:srgbClr val="FFFFFF"/>
                  </a:solidFill>
                  <a:latin typeface="Meiryo UI"/>
                  <a:ea typeface="Meiryo UI"/>
                </a:rPr>
                <a:t>6</a:t>
              </a:r>
              <a:r>
                <a:rPr lang="ja-JP" altLang="en-US" sz="1467" kern="0">
                  <a:solidFill>
                    <a:srgbClr val="FFFFFF"/>
                  </a:solidFill>
                  <a:latin typeface="Meiryo UI"/>
                  <a:ea typeface="Meiryo UI"/>
                </a:rPr>
                <a:t>ヵ月</a:t>
              </a:r>
            </a:p>
          </p:txBody>
        </p:sp>
        <p:sp>
          <p:nvSpPr>
            <p:cNvPr id="58" name="object 82">
              <a:extLst>
                <a:ext uri="{FF2B5EF4-FFF2-40B4-BE49-F238E27FC236}">
                  <a16:creationId xmlns:a16="http://schemas.microsoft.com/office/drawing/2014/main" id="{E6F37F02-5D19-97EC-966D-D4C6717FBB9C}"/>
                </a:ext>
              </a:extLst>
            </p:cNvPr>
            <p:cNvSpPr/>
            <p:nvPr/>
          </p:nvSpPr>
          <p:spPr>
            <a:xfrm>
              <a:off x="3133460" y="2403609"/>
              <a:ext cx="472551" cy="154116"/>
            </a:xfrm>
            <a:custGeom>
              <a:avLst/>
              <a:gdLst/>
              <a:ahLst/>
              <a:cxnLst/>
              <a:rect l="l" t="t" r="r" b="b"/>
              <a:pathLst>
                <a:path w="325119" h="128904">
                  <a:moveTo>
                    <a:pt x="280187" y="0"/>
                  </a:moveTo>
                  <a:lnTo>
                    <a:pt x="44869" y="0"/>
                  </a:lnTo>
                  <a:lnTo>
                    <a:pt x="27448" y="3540"/>
                  </a:lnTo>
                  <a:lnTo>
                    <a:pt x="13181" y="13181"/>
                  </a:lnTo>
                  <a:lnTo>
                    <a:pt x="3540" y="27448"/>
                  </a:lnTo>
                  <a:lnTo>
                    <a:pt x="0" y="44869"/>
                  </a:lnTo>
                  <a:lnTo>
                    <a:pt x="0" y="83883"/>
                  </a:lnTo>
                  <a:lnTo>
                    <a:pt x="3540" y="101302"/>
                  </a:lnTo>
                  <a:lnTo>
                    <a:pt x="13181" y="115565"/>
                  </a:lnTo>
                  <a:lnTo>
                    <a:pt x="27448" y="125201"/>
                  </a:lnTo>
                  <a:lnTo>
                    <a:pt x="44869" y="128739"/>
                  </a:lnTo>
                  <a:lnTo>
                    <a:pt x="280187" y="128739"/>
                  </a:lnTo>
                  <a:lnTo>
                    <a:pt x="297608" y="125201"/>
                  </a:lnTo>
                  <a:lnTo>
                    <a:pt x="311875" y="115565"/>
                  </a:lnTo>
                  <a:lnTo>
                    <a:pt x="321515" y="101302"/>
                  </a:lnTo>
                  <a:lnTo>
                    <a:pt x="325056" y="83883"/>
                  </a:lnTo>
                  <a:lnTo>
                    <a:pt x="325056" y="44869"/>
                  </a:lnTo>
                  <a:lnTo>
                    <a:pt x="321515" y="27448"/>
                  </a:lnTo>
                  <a:lnTo>
                    <a:pt x="311875" y="13181"/>
                  </a:lnTo>
                  <a:lnTo>
                    <a:pt x="297608" y="3540"/>
                  </a:lnTo>
                  <a:lnTo>
                    <a:pt x="280187" y="0"/>
                  </a:lnTo>
                  <a:close/>
                </a:path>
              </a:pathLst>
            </a:custGeom>
            <a:solidFill>
              <a:srgbClr val="00535E"/>
            </a:solidFill>
          </p:spPr>
          <p:txBody>
            <a:bodyPr wrap="square" lIns="0" tIns="0" rIns="0" bIns="0" rtlCol="0" anchor="ctr"/>
            <a:lstStyle/>
            <a:p>
              <a:pPr algn="ctr" defTabSz="1219170">
                <a:defRPr/>
              </a:pPr>
              <a:r>
                <a:rPr lang="en-US" altLang="ja-JP" sz="1467" kern="0">
                  <a:solidFill>
                    <a:srgbClr val="FFFFFF"/>
                  </a:solidFill>
                  <a:latin typeface="Meiryo UI"/>
                  <a:ea typeface="Meiryo UI"/>
                </a:rPr>
                <a:t>0</a:t>
              </a:r>
              <a:r>
                <a:rPr lang="ja-JP" altLang="en-US" sz="1467" kern="0">
                  <a:solidFill>
                    <a:srgbClr val="FFFFFF"/>
                  </a:solidFill>
                  <a:latin typeface="Meiryo UI"/>
                  <a:ea typeface="Meiryo UI"/>
                </a:rPr>
                <a:t>ヵ月</a:t>
              </a:r>
            </a:p>
          </p:txBody>
        </p:sp>
        <p:sp>
          <p:nvSpPr>
            <p:cNvPr id="59" name="object 82">
              <a:extLst>
                <a:ext uri="{FF2B5EF4-FFF2-40B4-BE49-F238E27FC236}">
                  <a16:creationId xmlns:a16="http://schemas.microsoft.com/office/drawing/2014/main" id="{7AB680E7-DCE1-0461-48BA-DA0C6B121376}"/>
                </a:ext>
              </a:extLst>
            </p:cNvPr>
            <p:cNvSpPr/>
            <p:nvPr/>
          </p:nvSpPr>
          <p:spPr>
            <a:xfrm>
              <a:off x="5040199" y="2403609"/>
              <a:ext cx="472551" cy="154116"/>
            </a:xfrm>
            <a:custGeom>
              <a:avLst/>
              <a:gdLst/>
              <a:ahLst/>
              <a:cxnLst/>
              <a:rect l="l" t="t" r="r" b="b"/>
              <a:pathLst>
                <a:path w="325119" h="128904">
                  <a:moveTo>
                    <a:pt x="280187" y="0"/>
                  </a:moveTo>
                  <a:lnTo>
                    <a:pt x="44869" y="0"/>
                  </a:lnTo>
                  <a:lnTo>
                    <a:pt x="27448" y="3540"/>
                  </a:lnTo>
                  <a:lnTo>
                    <a:pt x="13181" y="13181"/>
                  </a:lnTo>
                  <a:lnTo>
                    <a:pt x="3540" y="27448"/>
                  </a:lnTo>
                  <a:lnTo>
                    <a:pt x="0" y="44869"/>
                  </a:lnTo>
                  <a:lnTo>
                    <a:pt x="0" y="83883"/>
                  </a:lnTo>
                  <a:lnTo>
                    <a:pt x="3540" y="101302"/>
                  </a:lnTo>
                  <a:lnTo>
                    <a:pt x="13181" y="115565"/>
                  </a:lnTo>
                  <a:lnTo>
                    <a:pt x="27448" y="125201"/>
                  </a:lnTo>
                  <a:lnTo>
                    <a:pt x="44869" y="128739"/>
                  </a:lnTo>
                  <a:lnTo>
                    <a:pt x="280187" y="128739"/>
                  </a:lnTo>
                  <a:lnTo>
                    <a:pt x="297608" y="125201"/>
                  </a:lnTo>
                  <a:lnTo>
                    <a:pt x="311875" y="115565"/>
                  </a:lnTo>
                  <a:lnTo>
                    <a:pt x="321515" y="101302"/>
                  </a:lnTo>
                  <a:lnTo>
                    <a:pt x="325056" y="83883"/>
                  </a:lnTo>
                  <a:lnTo>
                    <a:pt x="325056" y="44869"/>
                  </a:lnTo>
                  <a:lnTo>
                    <a:pt x="321515" y="27448"/>
                  </a:lnTo>
                  <a:lnTo>
                    <a:pt x="311875" y="13181"/>
                  </a:lnTo>
                  <a:lnTo>
                    <a:pt x="297608" y="3540"/>
                  </a:lnTo>
                  <a:lnTo>
                    <a:pt x="280187" y="0"/>
                  </a:lnTo>
                  <a:close/>
                </a:path>
              </a:pathLst>
            </a:custGeom>
            <a:solidFill>
              <a:srgbClr val="00535E"/>
            </a:solidFill>
          </p:spPr>
          <p:txBody>
            <a:bodyPr wrap="square" lIns="0" tIns="0" rIns="0" bIns="0" rtlCol="0" anchor="ctr"/>
            <a:lstStyle/>
            <a:p>
              <a:pPr algn="ctr" defTabSz="1219170">
                <a:defRPr/>
              </a:pPr>
              <a:r>
                <a:rPr lang="en-US" altLang="ja-JP" sz="1467" kern="0">
                  <a:solidFill>
                    <a:srgbClr val="FFFFFF"/>
                  </a:solidFill>
                  <a:latin typeface="Meiryo UI"/>
                  <a:ea typeface="Meiryo UI"/>
                </a:rPr>
                <a:t>6</a:t>
              </a:r>
              <a:r>
                <a:rPr lang="ja-JP" altLang="en-US" sz="1467" kern="0">
                  <a:solidFill>
                    <a:srgbClr val="FFFFFF"/>
                  </a:solidFill>
                  <a:latin typeface="Meiryo UI"/>
                  <a:ea typeface="Meiryo UI"/>
                </a:rPr>
                <a:t>ヵ月</a:t>
              </a:r>
            </a:p>
          </p:txBody>
        </p:sp>
        <p:sp>
          <p:nvSpPr>
            <p:cNvPr id="60" name="object 82">
              <a:extLst>
                <a:ext uri="{FF2B5EF4-FFF2-40B4-BE49-F238E27FC236}">
                  <a16:creationId xmlns:a16="http://schemas.microsoft.com/office/drawing/2014/main" id="{223CEC8A-5F46-01B4-005E-380BC38F659D}"/>
                </a:ext>
              </a:extLst>
            </p:cNvPr>
            <p:cNvSpPr/>
            <p:nvPr/>
          </p:nvSpPr>
          <p:spPr>
            <a:xfrm>
              <a:off x="3864079" y="2403609"/>
              <a:ext cx="472551" cy="154116"/>
            </a:xfrm>
            <a:custGeom>
              <a:avLst/>
              <a:gdLst/>
              <a:ahLst/>
              <a:cxnLst/>
              <a:rect l="l" t="t" r="r" b="b"/>
              <a:pathLst>
                <a:path w="325119" h="128904">
                  <a:moveTo>
                    <a:pt x="280187" y="0"/>
                  </a:moveTo>
                  <a:lnTo>
                    <a:pt x="44869" y="0"/>
                  </a:lnTo>
                  <a:lnTo>
                    <a:pt x="27448" y="3540"/>
                  </a:lnTo>
                  <a:lnTo>
                    <a:pt x="13181" y="13181"/>
                  </a:lnTo>
                  <a:lnTo>
                    <a:pt x="3540" y="27448"/>
                  </a:lnTo>
                  <a:lnTo>
                    <a:pt x="0" y="44869"/>
                  </a:lnTo>
                  <a:lnTo>
                    <a:pt x="0" y="83883"/>
                  </a:lnTo>
                  <a:lnTo>
                    <a:pt x="3540" y="101302"/>
                  </a:lnTo>
                  <a:lnTo>
                    <a:pt x="13181" y="115565"/>
                  </a:lnTo>
                  <a:lnTo>
                    <a:pt x="27448" y="125201"/>
                  </a:lnTo>
                  <a:lnTo>
                    <a:pt x="44869" y="128739"/>
                  </a:lnTo>
                  <a:lnTo>
                    <a:pt x="280187" y="128739"/>
                  </a:lnTo>
                  <a:lnTo>
                    <a:pt x="297608" y="125201"/>
                  </a:lnTo>
                  <a:lnTo>
                    <a:pt x="311875" y="115565"/>
                  </a:lnTo>
                  <a:lnTo>
                    <a:pt x="321515" y="101302"/>
                  </a:lnTo>
                  <a:lnTo>
                    <a:pt x="325056" y="83883"/>
                  </a:lnTo>
                  <a:lnTo>
                    <a:pt x="325056" y="44869"/>
                  </a:lnTo>
                  <a:lnTo>
                    <a:pt x="321515" y="27448"/>
                  </a:lnTo>
                  <a:lnTo>
                    <a:pt x="311875" y="13181"/>
                  </a:lnTo>
                  <a:lnTo>
                    <a:pt x="297608" y="3540"/>
                  </a:lnTo>
                  <a:lnTo>
                    <a:pt x="280187" y="0"/>
                  </a:lnTo>
                  <a:close/>
                </a:path>
              </a:pathLst>
            </a:custGeom>
            <a:solidFill>
              <a:srgbClr val="00535E"/>
            </a:solidFill>
          </p:spPr>
          <p:txBody>
            <a:bodyPr wrap="square" lIns="0" tIns="0" rIns="0" bIns="0" rtlCol="0" anchor="ctr"/>
            <a:lstStyle/>
            <a:p>
              <a:pPr algn="ctr" defTabSz="1219170">
                <a:defRPr/>
              </a:pPr>
              <a:r>
                <a:rPr lang="en-US" altLang="ja-JP" sz="1467" kern="0">
                  <a:solidFill>
                    <a:srgbClr val="FFFFFF"/>
                  </a:solidFill>
                  <a:latin typeface="Meiryo UI"/>
                  <a:ea typeface="Meiryo UI"/>
                </a:rPr>
                <a:t>2</a:t>
              </a:r>
              <a:r>
                <a:rPr lang="ja-JP" altLang="en-US" sz="1467" kern="0">
                  <a:solidFill>
                    <a:srgbClr val="FFFFFF"/>
                  </a:solidFill>
                  <a:latin typeface="Meiryo UI"/>
                  <a:ea typeface="Meiryo UI"/>
                </a:rPr>
                <a:t>ヵ月</a:t>
              </a:r>
            </a:p>
          </p:txBody>
        </p:sp>
        <p:sp>
          <p:nvSpPr>
            <p:cNvPr id="61" name="object 116">
              <a:extLst>
                <a:ext uri="{FF2B5EF4-FFF2-40B4-BE49-F238E27FC236}">
                  <a16:creationId xmlns:a16="http://schemas.microsoft.com/office/drawing/2014/main" id="{29C9ECF3-DDE8-D125-FDC4-A2973BF981D4}"/>
                </a:ext>
              </a:extLst>
            </p:cNvPr>
            <p:cNvSpPr txBox="1"/>
            <p:nvPr/>
          </p:nvSpPr>
          <p:spPr>
            <a:xfrm>
              <a:off x="5483602" y="1478824"/>
              <a:ext cx="217608" cy="153841"/>
            </a:xfrm>
            <a:prstGeom prst="rect">
              <a:avLst/>
            </a:prstGeom>
          </p:spPr>
          <p:txBody>
            <a:bodyPr vert="horz" wrap="none" lIns="0" tIns="0" rIns="0" bIns="0" rtlCol="0">
              <a:spAutoFit/>
            </a:bodyPr>
            <a:lstStyle/>
            <a:p>
              <a:pPr marL="12700" defTabSz="1219170">
                <a:spcBef>
                  <a:spcPts val="131"/>
                </a:spcBef>
                <a:defRPr/>
              </a:pPr>
              <a:r>
                <a:rPr lang="en-US" altLang="ja-JP" sz="1333" kern="0">
                  <a:solidFill>
                    <a:srgbClr val="231F20"/>
                  </a:solidFill>
                  <a:latin typeface="Meiryo UI"/>
                  <a:ea typeface="Meiryo UI"/>
                  <a:cs typeface="BIZ UDPゴシック"/>
                </a:rPr>
                <a:t>※1</a:t>
              </a:r>
              <a:endParaRPr sz="1333" kern="0">
                <a:solidFill>
                  <a:prstClr val="black"/>
                </a:solidFill>
                <a:latin typeface="Meiryo UI"/>
                <a:ea typeface="Meiryo UI"/>
                <a:cs typeface="BIZ UDPゴシック"/>
              </a:endParaRPr>
            </a:p>
          </p:txBody>
        </p:sp>
        <p:sp>
          <p:nvSpPr>
            <p:cNvPr id="62" name="object 116">
              <a:extLst>
                <a:ext uri="{FF2B5EF4-FFF2-40B4-BE49-F238E27FC236}">
                  <a16:creationId xmlns:a16="http://schemas.microsoft.com/office/drawing/2014/main" id="{7757A024-9A53-0010-6E76-8266430EDAC8}"/>
                </a:ext>
              </a:extLst>
            </p:cNvPr>
            <p:cNvSpPr txBox="1"/>
            <p:nvPr/>
          </p:nvSpPr>
          <p:spPr>
            <a:xfrm>
              <a:off x="4300555" y="2559776"/>
              <a:ext cx="217608" cy="153841"/>
            </a:xfrm>
            <a:prstGeom prst="rect">
              <a:avLst/>
            </a:prstGeom>
          </p:spPr>
          <p:txBody>
            <a:bodyPr vert="horz" wrap="none" lIns="0" tIns="0" rIns="0" bIns="0" rtlCol="0">
              <a:spAutoFit/>
            </a:bodyPr>
            <a:lstStyle/>
            <a:p>
              <a:pPr marL="12700" defTabSz="1219170">
                <a:spcBef>
                  <a:spcPts val="131"/>
                </a:spcBef>
                <a:defRPr/>
              </a:pPr>
              <a:r>
                <a:rPr lang="en-US" altLang="ja-JP" sz="1333" kern="0">
                  <a:solidFill>
                    <a:srgbClr val="231F20"/>
                  </a:solidFill>
                  <a:latin typeface="Meiryo UI"/>
                  <a:ea typeface="Meiryo UI"/>
                  <a:cs typeface="BIZ UDPゴシック"/>
                </a:rPr>
                <a:t>※2</a:t>
              </a:r>
              <a:endParaRPr sz="1333" kern="0">
                <a:solidFill>
                  <a:prstClr val="black"/>
                </a:solidFill>
                <a:latin typeface="Meiryo UI"/>
                <a:ea typeface="Meiryo UI"/>
                <a:cs typeface="BIZ UDPゴシック"/>
              </a:endParaRPr>
            </a:p>
          </p:txBody>
        </p:sp>
        <p:sp>
          <p:nvSpPr>
            <p:cNvPr id="63" name="object 116">
              <a:extLst>
                <a:ext uri="{FF2B5EF4-FFF2-40B4-BE49-F238E27FC236}">
                  <a16:creationId xmlns:a16="http://schemas.microsoft.com/office/drawing/2014/main" id="{66D1A0AB-3916-69AA-3860-3B4F2118D79B}"/>
                </a:ext>
              </a:extLst>
            </p:cNvPr>
            <p:cNvSpPr txBox="1"/>
            <p:nvPr/>
          </p:nvSpPr>
          <p:spPr>
            <a:xfrm>
              <a:off x="5478043" y="2559776"/>
              <a:ext cx="217608" cy="153841"/>
            </a:xfrm>
            <a:prstGeom prst="rect">
              <a:avLst/>
            </a:prstGeom>
          </p:spPr>
          <p:txBody>
            <a:bodyPr vert="horz" wrap="none" lIns="0" tIns="0" rIns="0" bIns="0" rtlCol="0">
              <a:spAutoFit/>
            </a:bodyPr>
            <a:lstStyle/>
            <a:p>
              <a:pPr marL="12700" defTabSz="1219170">
                <a:spcBef>
                  <a:spcPts val="131"/>
                </a:spcBef>
                <a:defRPr/>
              </a:pPr>
              <a:r>
                <a:rPr lang="en-US" altLang="ja-JP" sz="1333" kern="0">
                  <a:solidFill>
                    <a:srgbClr val="231F20"/>
                  </a:solidFill>
                  <a:latin typeface="Meiryo UI"/>
                  <a:ea typeface="Meiryo UI"/>
                  <a:cs typeface="BIZ UDPゴシック"/>
                </a:rPr>
                <a:t>※3</a:t>
              </a:r>
              <a:endParaRPr sz="1333" kern="0">
                <a:solidFill>
                  <a:prstClr val="black"/>
                </a:solidFill>
                <a:latin typeface="Meiryo UI"/>
                <a:ea typeface="Meiryo UI"/>
                <a:cs typeface="BIZ UDPゴシック"/>
              </a:endParaRPr>
            </a:p>
          </p:txBody>
        </p:sp>
        <p:sp>
          <p:nvSpPr>
            <p:cNvPr id="64" name="楕円 63">
              <a:extLst>
                <a:ext uri="{FF2B5EF4-FFF2-40B4-BE49-F238E27FC236}">
                  <a16:creationId xmlns:a16="http://schemas.microsoft.com/office/drawing/2014/main" id="{3E34051F-F126-2E02-47A0-E942127D25D9}"/>
                </a:ext>
              </a:extLst>
            </p:cNvPr>
            <p:cNvSpPr/>
            <p:nvPr/>
          </p:nvSpPr>
          <p:spPr>
            <a:xfrm>
              <a:off x="5839514" y="1381325"/>
              <a:ext cx="789749" cy="789987"/>
            </a:xfrm>
            <a:prstGeom prst="ellipse">
              <a:avLst/>
            </a:prstGeom>
            <a:solidFill>
              <a:srgbClr val="EBE72A"/>
            </a:solidFill>
            <a:ln w="25400" cap="flat" cmpd="sng" algn="ctr">
              <a:noFill/>
              <a:prstDash val="solid"/>
            </a:ln>
            <a:effectLst/>
          </p:spPr>
          <p:txBody>
            <a:bodyPr wrap="none" lIns="0" tIns="0" rIns="0" bIns="0" rtlCol="0" anchor="ctr"/>
            <a:lstStyle/>
            <a:p>
              <a:pPr algn="ctr" defTabSz="1219170">
                <a:defRPr/>
              </a:pPr>
              <a:r>
                <a:rPr lang="ja-JP" altLang="en-US" sz="1600" b="1" kern="0">
                  <a:solidFill>
                    <a:srgbClr val="00535E"/>
                  </a:solidFill>
                  <a:latin typeface="Meiryo UI"/>
                  <a:ea typeface="Meiryo UI"/>
                </a:rPr>
                <a:t>合計</a:t>
              </a:r>
            </a:p>
            <a:p>
              <a:pPr algn="ctr" defTabSz="1219170">
                <a:defRPr/>
              </a:pPr>
              <a:r>
                <a:rPr lang="en-US" altLang="ja-JP" sz="2400" b="1" kern="0">
                  <a:solidFill>
                    <a:srgbClr val="00535E"/>
                  </a:solidFill>
                  <a:latin typeface="Meiryo UI"/>
                  <a:ea typeface="Meiryo UI"/>
                </a:rPr>
                <a:t>2</a:t>
              </a:r>
              <a:r>
                <a:rPr lang="ja-JP" altLang="en-US" sz="2400" b="1" kern="0">
                  <a:solidFill>
                    <a:srgbClr val="00535E"/>
                  </a:solidFill>
                  <a:latin typeface="Meiryo UI"/>
                  <a:ea typeface="Meiryo UI"/>
                </a:rPr>
                <a:t>回</a:t>
              </a:r>
            </a:p>
          </p:txBody>
        </p:sp>
        <p:sp>
          <p:nvSpPr>
            <p:cNvPr id="65" name="楕円 64">
              <a:extLst>
                <a:ext uri="{FF2B5EF4-FFF2-40B4-BE49-F238E27FC236}">
                  <a16:creationId xmlns:a16="http://schemas.microsoft.com/office/drawing/2014/main" id="{5743DA7C-BFEC-FBA0-8646-3BE10CFC227B}"/>
                </a:ext>
              </a:extLst>
            </p:cNvPr>
            <p:cNvSpPr/>
            <p:nvPr/>
          </p:nvSpPr>
          <p:spPr>
            <a:xfrm>
              <a:off x="5839514" y="2578539"/>
              <a:ext cx="789749" cy="789987"/>
            </a:xfrm>
            <a:prstGeom prst="ellipse">
              <a:avLst/>
            </a:prstGeom>
            <a:solidFill>
              <a:srgbClr val="70CDE3"/>
            </a:solidFill>
            <a:ln w="25400" cap="flat" cmpd="sng" algn="ctr">
              <a:noFill/>
              <a:prstDash val="solid"/>
            </a:ln>
            <a:effectLst/>
          </p:spPr>
          <p:txBody>
            <a:bodyPr wrap="none" lIns="0" tIns="0" rIns="0" bIns="0" rtlCol="0" anchor="ctr"/>
            <a:lstStyle/>
            <a:p>
              <a:pPr algn="ctr" defTabSz="1219170">
                <a:defRPr/>
              </a:pPr>
              <a:r>
                <a:rPr lang="ja-JP" altLang="en-US" sz="1600" b="1" kern="0">
                  <a:solidFill>
                    <a:srgbClr val="FFFFFF"/>
                  </a:solidFill>
                  <a:latin typeface="Meiryo UI"/>
                  <a:ea typeface="Meiryo UI"/>
                </a:rPr>
                <a:t>合計</a:t>
              </a:r>
            </a:p>
            <a:p>
              <a:pPr algn="ctr" defTabSz="1219170">
                <a:defRPr/>
              </a:pPr>
              <a:r>
                <a:rPr lang="en-US" altLang="ja-JP" sz="2400" b="1" kern="0">
                  <a:solidFill>
                    <a:srgbClr val="FFFFFF"/>
                  </a:solidFill>
                  <a:latin typeface="Meiryo UI"/>
                  <a:ea typeface="Meiryo UI"/>
                </a:rPr>
                <a:t>3</a:t>
              </a:r>
              <a:r>
                <a:rPr lang="ja-JP" altLang="en-US" sz="2400" b="1" kern="0">
                  <a:solidFill>
                    <a:srgbClr val="FFFFFF"/>
                  </a:solidFill>
                  <a:latin typeface="Meiryo UI"/>
                  <a:ea typeface="Meiryo UI"/>
                </a:rPr>
                <a:t>回</a:t>
              </a:r>
              <a:endParaRPr lang="ja-JP" altLang="en-US" sz="1600" b="1" kern="0">
                <a:solidFill>
                  <a:srgbClr val="FFFFFF"/>
                </a:solidFill>
                <a:latin typeface="Meiryo UI"/>
                <a:ea typeface="Meiryo UI"/>
              </a:endParaRPr>
            </a:p>
          </p:txBody>
        </p:sp>
        <p:pic>
          <p:nvPicPr>
            <p:cNvPr id="66" name="図 65">
              <a:extLst>
                <a:ext uri="{FF2B5EF4-FFF2-40B4-BE49-F238E27FC236}">
                  <a16:creationId xmlns:a16="http://schemas.microsoft.com/office/drawing/2014/main" id="{E3CEF581-DFFE-FDBB-5C2C-8357552761B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886584" y="2630603"/>
              <a:ext cx="427543" cy="611974"/>
            </a:xfrm>
            <a:prstGeom prst="rect">
              <a:avLst/>
            </a:prstGeom>
          </p:spPr>
        </p:pic>
        <p:sp>
          <p:nvSpPr>
            <p:cNvPr id="67" name="object 83">
              <a:extLst>
                <a:ext uri="{FF2B5EF4-FFF2-40B4-BE49-F238E27FC236}">
                  <a16:creationId xmlns:a16="http://schemas.microsoft.com/office/drawing/2014/main" id="{CDB7C408-4B93-EE12-660D-6B96983E4CC1}"/>
                </a:ext>
              </a:extLst>
            </p:cNvPr>
            <p:cNvSpPr txBox="1"/>
            <p:nvPr/>
          </p:nvSpPr>
          <p:spPr>
            <a:xfrm>
              <a:off x="3876101" y="2747959"/>
              <a:ext cx="444881" cy="184666"/>
            </a:xfrm>
            <a:prstGeom prst="rect">
              <a:avLst/>
            </a:prstGeom>
          </p:spPr>
          <p:txBody>
            <a:bodyPr vert="horz" wrap="none" lIns="0" tIns="0" rIns="0" bIns="0" rtlCol="0" anchor="ctr" anchorCtr="0">
              <a:spAutoFit/>
            </a:bodyPr>
            <a:lstStyle/>
            <a:p>
              <a:pPr marL="31114" algn="ctr" defTabSz="1219170">
                <a:spcBef>
                  <a:spcPts val="955"/>
                </a:spcBef>
                <a:defRPr/>
              </a:pPr>
              <a:r>
                <a:rPr lang="en-US" sz="1600" b="1" kern="0" spc="31">
                  <a:solidFill>
                    <a:srgbClr val="231F20"/>
                  </a:solidFill>
                  <a:latin typeface="Meiryo UI"/>
                  <a:ea typeface="Meiryo UI"/>
                  <a:cs typeface="Microsoft YaHei"/>
                </a:rPr>
                <a:t>2</a:t>
              </a:r>
              <a:r>
                <a:rPr sz="1600" b="1" kern="0" spc="31">
                  <a:solidFill>
                    <a:srgbClr val="231F20"/>
                  </a:solidFill>
                  <a:latin typeface="Meiryo UI"/>
                  <a:ea typeface="Meiryo UI"/>
                  <a:cs typeface="Microsoft YaHei"/>
                </a:rPr>
                <a:t>回目</a:t>
              </a:r>
              <a:endParaRPr sz="1600" kern="0">
                <a:solidFill>
                  <a:prstClr val="black"/>
                </a:solidFill>
                <a:latin typeface="Meiryo UI"/>
                <a:ea typeface="Meiryo UI"/>
                <a:cs typeface="Microsoft YaHei"/>
              </a:endParaRPr>
            </a:p>
          </p:txBody>
        </p:sp>
        <p:pic>
          <p:nvPicPr>
            <p:cNvPr id="68" name="図 67">
              <a:extLst>
                <a:ext uri="{FF2B5EF4-FFF2-40B4-BE49-F238E27FC236}">
                  <a16:creationId xmlns:a16="http://schemas.microsoft.com/office/drawing/2014/main" id="{95089426-75A4-DF31-69B6-86ACA0936BE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062704" y="2630603"/>
              <a:ext cx="427543" cy="611974"/>
            </a:xfrm>
            <a:prstGeom prst="rect">
              <a:avLst/>
            </a:prstGeom>
          </p:spPr>
        </p:pic>
        <p:sp>
          <p:nvSpPr>
            <p:cNvPr id="69" name="object 83">
              <a:extLst>
                <a:ext uri="{FF2B5EF4-FFF2-40B4-BE49-F238E27FC236}">
                  <a16:creationId xmlns:a16="http://schemas.microsoft.com/office/drawing/2014/main" id="{1BDDCA1C-7ACE-7AF1-2D55-593CA3664D18}"/>
                </a:ext>
              </a:extLst>
            </p:cNvPr>
            <p:cNvSpPr txBox="1"/>
            <p:nvPr/>
          </p:nvSpPr>
          <p:spPr>
            <a:xfrm>
              <a:off x="5054035" y="2747959"/>
              <a:ext cx="444881" cy="184666"/>
            </a:xfrm>
            <a:prstGeom prst="rect">
              <a:avLst/>
            </a:prstGeom>
          </p:spPr>
          <p:txBody>
            <a:bodyPr vert="horz" wrap="none" lIns="0" tIns="0" rIns="0" bIns="0" rtlCol="0" anchor="ctr" anchorCtr="0">
              <a:spAutoFit/>
            </a:bodyPr>
            <a:lstStyle/>
            <a:p>
              <a:pPr marL="31114" algn="ctr" defTabSz="1219170">
                <a:spcBef>
                  <a:spcPts val="955"/>
                </a:spcBef>
                <a:defRPr/>
              </a:pPr>
              <a:r>
                <a:rPr lang="en-US" sz="1600" b="1" kern="0" spc="31">
                  <a:solidFill>
                    <a:srgbClr val="231F20"/>
                  </a:solidFill>
                  <a:latin typeface="Meiryo UI"/>
                  <a:ea typeface="Meiryo UI"/>
                  <a:cs typeface="Microsoft YaHei"/>
                </a:rPr>
                <a:t>3</a:t>
              </a:r>
              <a:r>
                <a:rPr sz="1600" b="1" kern="0" spc="31">
                  <a:solidFill>
                    <a:srgbClr val="231F20"/>
                  </a:solidFill>
                  <a:latin typeface="Meiryo UI"/>
                  <a:ea typeface="Meiryo UI"/>
                  <a:cs typeface="Microsoft YaHei"/>
                </a:rPr>
                <a:t>回目</a:t>
              </a:r>
              <a:endParaRPr sz="1600" kern="0">
                <a:solidFill>
                  <a:prstClr val="black"/>
                </a:solidFill>
                <a:latin typeface="Meiryo UI"/>
                <a:ea typeface="Meiryo UI"/>
                <a:cs typeface="Microsoft YaHei"/>
              </a:endParaRPr>
            </a:p>
          </p:txBody>
        </p:sp>
      </p:grpSp>
      <p:sp>
        <p:nvSpPr>
          <p:cNvPr id="75" name="テキスト ボックス 74">
            <a:extLst>
              <a:ext uri="{FF2B5EF4-FFF2-40B4-BE49-F238E27FC236}">
                <a16:creationId xmlns:a16="http://schemas.microsoft.com/office/drawing/2014/main" id="{FE43AA50-A2E6-3CBB-F37D-69369DB26359}"/>
              </a:ext>
            </a:extLst>
          </p:cNvPr>
          <p:cNvSpPr txBox="1"/>
          <p:nvPr/>
        </p:nvSpPr>
        <p:spPr>
          <a:xfrm>
            <a:off x="334435" y="5266177"/>
            <a:ext cx="11523133" cy="1200329"/>
          </a:xfrm>
          <a:prstGeom prst="rect">
            <a:avLst/>
          </a:prstGeom>
          <a:noFill/>
          <a:ln w="6350">
            <a:solidFill>
              <a:sysClr val="windowText" lastClr="000000"/>
            </a:solidFill>
          </a:ln>
        </p:spPr>
        <p:txBody>
          <a:bodyPr wrap="square">
            <a:spAutoFit/>
          </a:bodyPr>
          <a:lstStyle/>
          <a:p>
            <a:pPr defTabSz="1219170">
              <a:defRPr/>
            </a:pPr>
            <a:r>
              <a:rPr lang="en-US" altLang="ja-JP" sz="800" b="1" kern="0" dirty="0">
                <a:solidFill>
                  <a:prstClr val="black"/>
                </a:solidFill>
                <a:latin typeface="Meiryo UI"/>
                <a:ea typeface="Meiryo UI"/>
              </a:rPr>
              <a:t>6. </a:t>
            </a:r>
            <a:r>
              <a:rPr lang="ja-JP" altLang="en-US" sz="800" b="1" kern="0" dirty="0">
                <a:solidFill>
                  <a:prstClr val="black"/>
                </a:solidFill>
                <a:latin typeface="Meiryo UI"/>
                <a:ea typeface="Meiryo UI"/>
              </a:rPr>
              <a:t>用法及び用量</a:t>
            </a:r>
            <a:endParaRPr lang="en-US" altLang="ja-JP" sz="800" b="1" kern="0" dirty="0">
              <a:solidFill>
                <a:prstClr val="black"/>
              </a:solidFill>
              <a:latin typeface="Meiryo UI"/>
              <a:ea typeface="Meiryo UI"/>
            </a:endParaRPr>
          </a:p>
          <a:p>
            <a:pPr defTabSz="1219170">
              <a:defRPr/>
            </a:pPr>
            <a:r>
              <a:rPr lang="en-US" altLang="ja-JP" sz="800" kern="0" dirty="0">
                <a:solidFill>
                  <a:prstClr val="black"/>
                </a:solidFill>
                <a:latin typeface="Meiryo UI"/>
                <a:ea typeface="Meiryo UI"/>
              </a:rPr>
              <a:t>9</a:t>
            </a:r>
            <a:r>
              <a:rPr lang="ja-JP" altLang="en-US" sz="800" kern="0" dirty="0">
                <a:solidFill>
                  <a:prstClr val="black"/>
                </a:solidFill>
                <a:latin typeface="Meiryo UI"/>
                <a:ea typeface="Meiryo UI"/>
              </a:rPr>
              <a:t>歳以上の女性に、</a:t>
            </a:r>
            <a:r>
              <a:rPr lang="en-US" altLang="ja-JP" sz="800" kern="0" dirty="0">
                <a:solidFill>
                  <a:prstClr val="black"/>
                </a:solidFill>
                <a:latin typeface="Meiryo UI"/>
                <a:ea typeface="Meiryo UI"/>
              </a:rPr>
              <a:t>1</a:t>
            </a:r>
            <a:r>
              <a:rPr lang="ja-JP" altLang="en-US" sz="800" kern="0" dirty="0">
                <a:solidFill>
                  <a:prstClr val="black"/>
                </a:solidFill>
                <a:latin typeface="Meiryo UI"/>
                <a:ea typeface="Meiryo UI"/>
              </a:rPr>
              <a:t>回</a:t>
            </a:r>
            <a:r>
              <a:rPr lang="en-US" altLang="ja-JP" sz="800" kern="0" dirty="0">
                <a:solidFill>
                  <a:prstClr val="black"/>
                </a:solidFill>
                <a:latin typeface="Meiryo UI"/>
                <a:ea typeface="Meiryo UI"/>
              </a:rPr>
              <a:t>0.5mL</a:t>
            </a:r>
            <a:r>
              <a:rPr lang="ja-JP" altLang="en-US" sz="800" kern="0" dirty="0">
                <a:solidFill>
                  <a:prstClr val="black"/>
                </a:solidFill>
                <a:latin typeface="Meiryo UI"/>
                <a:ea typeface="Meiryo UI"/>
              </a:rPr>
              <a:t>を合計</a:t>
            </a:r>
            <a:r>
              <a:rPr lang="en-US" altLang="ja-JP" sz="800" kern="0" dirty="0">
                <a:solidFill>
                  <a:prstClr val="black"/>
                </a:solidFill>
                <a:latin typeface="Meiryo UI"/>
                <a:ea typeface="Meiryo UI"/>
              </a:rPr>
              <a:t>3</a:t>
            </a:r>
            <a:r>
              <a:rPr lang="ja-JP" altLang="en-US" sz="800" kern="0" dirty="0">
                <a:solidFill>
                  <a:prstClr val="black"/>
                </a:solidFill>
                <a:latin typeface="Meiryo UI"/>
                <a:ea typeface="Meiryo UI"/>
              </a:rPr>
              <a:t>回、筋肉内に注射する。通常、</a:t>
            </a:r>
            <a:r>
              <a:rPr lang="en-US" altLang="ja-JP" sz="800" kern="0" dirty="0">
                <a:solidFill>
                  <a:prstClr val="black"/>
                </a:solidFill>
                <a:latin typeface="Meiryo UI"/>
                <a:ea typeface="Meiryo UI"/>
              </a:rPr>
              <a:t>2</a:t>
            </a:r>
            <a:r>
              <a:rPr lang="ja-JP" altLang="en-US" sz="800" kern="0" dirty="0">
                <a:solidFill>
                  <a:prstClr val="black"/>
                </a:solidFill>
                <a:latin typeface="Meiryo UI"/>
                <a:ea typeface="Meiryo UI"/>
              </a:rPr>
              <a:t>回目は初回接種の</a:t>
            </a:r>
            <a:r>
              <a:rPr lang="en-US" altLang="ja-JP" sz="800" kern="0" dirty="0">
                <a:solidFill>
                  <a:prstClr val="black"/>
                </a:solidFill>
                <a:latin typeface="Meiryo UI"/>
                <a:ea typeface="Meiryo UI"/>
              </a:rPr>
              <a:t>2</a:t>
            </a:r>
            <a:r>
              <a:rPr lang="ja-JP" altLang="en-US" sz="800" kern="0" dirty="0">
                <a:solidFill>
                  <a:prstClr val="black"/>
                </a:solidFill>
                <a:latin typeface="Meiryo UI"/>
                <a:ea typeface="Meiryo UI"/>
              </a:rPr>
              <a:t>ヵ月後、</a:t>
            </a:r>
            <a:r>
              <a:rPr lang="en-US" altLang="ja-JP" sz="800" kern="0" dirty="0">
                <a:solidFill>
                  <a:prstClr val="black"/>
                </a:solidFill>
                <a:latin typeface="Meiryo UI"/>
                <a:ea typeface="Meiryo UI"/>
              </a:rPr>
              <a:t>3</a:t>
            </a:r>
            <a:r>
              <a:rPr lang="ja-JP" altLang="en-US" sz="800" kern="0" dirty="0">
                <a:solidFill>
                  <a:prstClr val="black"/>
                </a:solidFill>
                <a:latin typeface="Meiryo UI"/>
                <a:ea typeface="Meiryo UI"/>
              </a:rPr>
              <a:t>回目は</a:t>
            </a:r>
            <a:r>
              <a:rPr lang="en-US" altLang="ja-JP" sz="800" kern="0" dirty="0">
                <a:solidFill>
                  <a:prstClr val="black"/>
                </a:solidFill>
                <a:latin typeface="Meiryo UI"/>
                <a:ea typeface="Meiryo UI"/>
              </a:rPr>
              <a:t>6</a:t>
            </a:r>
            <a:r>
              <a:rPr lang="ja-JP" altLang="en-US" sz="800" kern="0" dirty="0">
                <a:solidFill>
                  <a:prstClr val="black"/>
                </a:solidFill>
                <a:latin typeface="Meiryo UI"/>
                <a:ea typeface="Meiryo UI"/>
              </a:rPr>
              <a:t>ヵ月後に同様の用法で接種する。</a:t>
            </a:r>
            <a:br>
              <a:rPr lang="en-US" altLang="ja-JP" sz="800" kern="0" dirty="0">
                <a:solidFill>
                  <a:prstClr val="black"/>
                </a:solidFill>
                <a:latin typeface="Meiryo UI"/>
                <a:ea typeface="Meiryo UI"/>
              </a:rPr>
            </a:br>
            <a:r>
              <a:rPr lang="en-US" altLang="ja-JP" sz="800" kern="0" dirty="0">
                <a:solidFill>
                  <a:prstClr val="black"/>
                </a:solidFill>
                <a:latin typeface="Meiryo UI"/>
                <a:ea typeface="Meiryo UI"/>
              </a:rPr>
              <a:t>9</a:t>
            </a:r>
            <a:r>
              <a:rPr lang="ja-JP" altLang="en-US" sz="800" kern="0" dirty="0">
                <a:solidFill>
                  <a:prstClr val="black"/>
                </a:solidFill>
                <a:latin typeface="Meiryo UI"/>
                <a:ea typeface="Meiryo UI"/>
              </a:rPr>
              <a:t>歳以上</a:t>
            </a:r>
            <a:r>
              <a:rPr lang="en-US" altLang="ja-JP" sz="800" kern="0" dirty="0">
                <a:solidFill>
                  <a:prstClr val="black"/>
                </a:solidFill>
                <a:latin typeface="Meiryo UI"/>
                <a:ea typeface="Meiryo UI"/>
              </a:rPr>
              <a:t>15</a:t>
            </a:r>
            <a:r>
              <a:rPr lang="ja-JP" altLang="en-US" sz="800" kern="0" dirty="0">
                <a:solidFill>
                  <a:prstClr val="black"/>
                </a:solidFill>
                <a:latin typeface="Meiryo UI"/>
                <a:ea typeface="Meiryo UI"/>
              </a:rPr>
              <a:t>歳未満の女性は、初回接種から</a:t>
            </a:r>
            <a:r>
              <a:rPr lang="en-US" altLang="ja-JP" sz="800" kern="0" dirty="0">
                <a:solidFill>
                  <a:prstClr val="black"/>
                </a:solidFill>
                <a:latin typeface="Meiryo UI"/>
                <a:ea typeface="Meiryo UI"/>
              </a:rPr>
              <a:t>6</a:t>
            </a:r>
            <a:r>
              <a:rPr lang="ja-JP" altLang="en-US" sz="800" kern="0" dirty="0">
                <a:solidFill>
                  <a:prstClr val="black"/>
                </a:solidFill>
                <a:latin typeface="Meiryo UI"/>
                <a:ea typeface="Meiryo UI"/>
              </a:rPr>
              <a:t>～</a:t>
            </a:r>
            <a:r>
              <a:rPr lang="en-US" altLang="ja-JP" sz="800" kern="0" dirty="0">
                <a:solidFill>
                  <a:prstClr val="black"/>
                </a:solidFill>
                <a:latin typeface="Meiryo UI"/>
                <a:ea typeface="Meiryo UI"/>
              </a:rPr>
              <a:t>12</a:t>
            </a:r>
            <a:r>
              <a:rPr lang="ja-JP" altLang="en-US" sz="800" kern="0" dirty="0">
                <a:solidFill>
                  <a:prstClr val="black"/>
                </a:solidFill>
                <a:latin typeface="Meiryo UI"/>
                <a:ea typeface="Meiryo UI"/>
              </a:rPr>
              <a:t>ヵ月の間隔を置いた合計</a:t>
            </a:r>
            <a:r>
              <a:rPr lang="en-US" altLang="ja-JP" sz="800" kern="0" dirty="0">
                <a:solidFill>
                  <a:prstClr val="black"/>
                </a:solidFill>
                <a:latin typeface="Meiryo UI"/>
                <a:ea typeface="Meiryo UI"/>
              </a:rPr>
              <a:t>2</a:t>
            </a:r>
            <a:r>
              <a:rPr lang="ja-JP" altLang="en-US" sz="800" kern="0" dirty="0">
                <a:solidFill>
                  <a:prstClr val="black"/>
                </a:solidFill>
                <a:latin typeface="Meiryo UI"/>
                <a:ea typeface="Meiryo UI"/>
              </a:rPr>
              <a:t>回の接種とすることができる。</a:t>
            </a:r>
            <a:endParaRPr lang="en-US" altLang="ja-JP" sz="800" kern="0" dirty="0">
              <a:solidFill>
                <a:prstClr val="black"/>
              </a:solidFill>
              <a:latin typeface="Meiryo UI"/>
              <a:ea typeface="Meiryo UI"/>
            </a:endParaRPr>
          </a:p>
          <a:p>
            <a:pPr defTabSz="1219170">
              <a:defRPr/>
            </a:pPr>
            <a:r>
              <a:rPr lang="en-US" altLang="ja-JP" sz="800" b="1" kern="0" dirty="0">
                <a:solidFill>
                  <a:prstClr val="black"/>
                </a:solidFill>
                <a:latin typeface="Meiryo UI"/>
                <a:ea typeface="Meiryo UI"/>
              </a:rPr>
              <a:t>7.</a:t>
            </a:r>
            <a:r>
              <a:rPr lang="ja-JP" altLang="en-US" sz="800" b="1" kern="0" dirty="0">
                <a:solidFill>
                  <a:prstClr val="black"/>
                </a:solidFill>
                <a:latin typeface="Meiryo UI"/>
                <a:ea typeface="Meiryo UI"/>
              </a:rPr>
              <a:t> 用法及び用量に関連する注意</a:t>
            </a:r>
            <a:r>
              <a:rPr lang="en-US" altLang="ja-JP" sz="800" kern="0" dirty="0">
                <a:solidFill>
                  <a:prstClr val="black"/>
                </a:solidFill>
                <a:latin typeface="Meiryo UI"/>
                <a:ea typeface="Meiryo UI"/>
              </a:rPr>
              <a:t>(</a:t>
            </a:r>
            <a:r>
              <a:rPr lang="ja-JP" altLang="en-US" sz="800" kern="0" dirty="0">
                <a:solidFill>
                  <a:prstClr val="black"/>
                </a:solidFill>
                <a:latin typeface="Meiryo UI"/>
                <a:ea typeface="Meiryo UI"/>
              </a:rPr>
              <a:t>一部抜粋</a:t>
            </a:r>
            <a:r>
              <a:rPr lang="en-US" altLang="ja-JP" sz="800" kern="0" dirty="0">
                <a:solidFill>
                  <a:prstClr val="black"/>
                </a:solidFill>
                <a:latin typeface="Meiryo UI"/>
                <a:ea typeface="Meiryo UI"/>
              </a:rPr>
              <a:t>)</a:t>
            </a:r>
          </a:p>
          <a:p>
            <a:pPr defTabSz="1219170">
              <a:defRPr/>
            </a:pPr>
            <a:r>
              <a:rPr lang="en-US" altLang="ja-JP" sz="800" b="1" kern="0" dirty="0">
                <a:solidFill>
                  <a:prstClr val="black"/>
                </a:solidFill>
                <a:latin typeface="Meiryo UI"/>
                <a:ea typeface="Meiryo UI"/>
              </a:rPr>
              <a:t>7.1</a:t>
            </a:r>
            <a:r>
              <a:rPr lang="ja-JP" altLang="en-US" sz="800" b="1" kern="0" dirty="0">
                <a:solidFill>
                  <a:prstClr val="black"/>
                </a:solidFill>
                <a:latin typeface="Meiryo UI"/>
                <a:ea typeface="Meiryo UI"/>
              </a:rPr>
              <a:t> 接種間隔</a:t>
            </a:r>
            <a:endParaRPr lang="en-US" altLang="ja-JP" sz="800" b="1" kern="0" dirty="0">
              <a:solidFill>
                <a:prstClr val="black"/>
              </a:solidFill>
              <a:latin typeface="Meiryo UI"/>
              <a:ea typeface="Meiryo UI"/>
            </a:endParaRPr>
          </a:p>
          <a:p>
            <a:pPr defTabSz="1219170">
              <a:defRPr/>
            </a:pPr>
            <a:r>
              <a:rPr lang="en-US" altLang="ja-JP" sz="800" b="1" kern="0" dirty="0">
                <a:solidFill>
                  <a:prstClr val="black"/>
                </a:solidFill>
                <a:latin typeface="Meiryo UI"/>
                <a:ea typeface="Meiryo UI"/>
              </a:rPr>
              <a:t>7.1.1</a:t>
            </a:r>
            <a:r>
              <a:rPr lang="en-US" altLang="ja-JP" sz="800" kern="0" dirty="0">
                <a:solidFill>
                  <a:prstClr val="black"/>
                </a:solidFill>
                <a:latin typeface="Meiryo UI"/>
                <a:ea typeface="Meiryo UI"/>
              </a:rPr>
              <a:t> 9</a:t>
            </a:r>
            <a:r>
              <a:rPr lang="ja-JP" altLang="en-US" sz="800" kern="0" dirty="0">
                <a:solidFill>
                  <a:prstClr val="black"/>
                </a:solidFill>
                <a:latin typeface="Meiryo UI"/>
                <a:ea typeface="Meiryo UI"/>
              </a:rPr>
              <a:t>歳以上の女性に合計</a:t>
            </a:r>
            <a:r>
              <a:rPr lang="en-US" altLang="ja-JP" sz="800" kern="0" dirty="0">
                <a:solidFill>
                  <a:prstClr val="black"/>
                </a:solidFill>
                <a:latin typeface="Meiryo UI"/>
                <a:ea typeface="Meiryo UI"/>
              </a:rPr>
              <a:t>3</a:t>
            </a:r>
            <a:r>
              <a:rPr lang="ja-JP" altLang="en-US" sz="800" kern="0" dirty="0">
                <a:solidFill>
                  <a:prstClr val="black"/>
                </a:solidFill>
                <a:latin typeface="Meiryo UI"/>
                <a:ea typeface="Meiryo UI"/>
              </a:rPr>
              <a:t>回の接種をする場合、</a:t>
            </a:r>
            <a:r>
              <a:rPr lang="en-US" altLang="ja-JP" sz="800" kern="0" dirty="0">
                <a:solidFill>
                  <a:prstClr val="black"/>
                </a:solidFill>
                <a:latin typeface="Meiryo UI"/>
                <a:ea typeface="Meiryo UI"/>
              </a:rPr>
              <a:t>1</a:t>
            </a:r>
            <a:r>
              <a:rPr lang="ja-JP" altLang="en-US" sz="800" kern="0" dirty="0">
                <a:solidFill>
                  <a:prstClr val="black"/>
                </a:solidFill>
                <a:latin typeface="Meiryo UI"/>
                <a:ea typeface="Meiryo UI"/>
              </a:rPr>
              <a:t>年以内に</a:t>
            </a:r>
            <a:r>
              <a:rPr lang="en-US" altLang="ja-JP" sz="800" kern="0" dirty="0">
                <a:solidFill>
                  <a:prstClr val="black"/>
                </a:solidFill>
                <a:latin typeface="Meiryo UI"/>
                <a:ea typeface="Meiryo UI"/>
              </a:rPr>
              <a:t>3</a:t>
            </a:r>
            <a:r>
              <a:rPr lang="ja-JP" altLang="en-US" sz="800" kern="0" dirty="0">
                <a:solidFill>
                  <a:prstClr val="black"/>
                </a:solidFill>
                <a:latin typeface="Meiryo UI"/>
                <a:ea typeface="Meiryo UI"/>
              </a:rPr>
              <a:t>回の接種を終了することが望ましい。なお、本剤の</a:t>
            </a:r>
            <a:r>
              <a:rPr lang="en-US" altLang="ja-JP" sz="800" kern="0" dirty="0">
                <a:solidFill>
                  <a:prstClr val="black"/>
                </a:solidFill>
                <a:latin typeface="Meiryo UI"/>
                <a:ea typeface="Meiryo UI"/>
              </a:rPr>
              <a:t>2</a:t>
            </a:r>
            <a:r>
              <a:rPr lang="ja-JP" altLang="en-US" sz="800" kern="0" dirty="0">
                <a:solidFill>
                  <a:prstClr val="black"/>
                </a:solidFill>
                <a:latin typeface="Meiryo UI"/>
                <a:ea typeface="Meiryo UI"/>
              </a:rPr>
              <a:t>回目及び</a:t>
            </a:r>
            <a:r>
              <a:rPr lang="en-US" altLang="ja-JP" sz="800" kern="0" dirty="0">
                <a:solidFill>
                  <a:prstClr val="black"/>
                </a:solidFill>
                <a:latin typeface="Meiryo UI"/>
                <a:ea typeface="Meiryo UI"/>
              </a:rPr>
              <a:t>3</a:t>
            </a:r>
            <a:r>
              <a:rPr lang="ja-JP" altLang="en-US" sz="800" kern="0" dirty="0">
                <a:solidFill>
                  <a:prstClr val="black"/>
                </a:solidFill>
                <a:latin typeface="Meiryo UI"/>
                <a:ea typeface="Meiryo UI"/>
              </a:rPr>
              <a:t>回目の接種が初回接種の</a:t>
            </a:r>
            <a:r>
              <a:rPr lang="en-US" altLang="ja-JP" sz="800" kern="0" dirty="0">
                <a:solidFill>
                  <a:prstClr val="black"/>
                </a:solidFill>
                <a:latin typeface="Meiryo UI"/>
                <a:ea typeface="Meiryo UI"/>
              </a:rPr>
              <a:t>2</a:t>
            </a:r>
            <a:r>
              <a:rPr lang="ja-JP" altLang="en-US" sz="800" kern="0" dirty="0">
                <a:solidFill>
                  <a:prstClr val="black"/>
                </a:solidFill>
                <a:latin typeface="Meiryo UI"/>
                <a:ea typeface="Meiryo UI"/>
              </a:rPr>
              <a:t>ヵ月後及び</a:t>
            </a:r>
            <a:r>
              <a:rPr lang="en-US" altLang="ja-JP" sz="800" kern="0" dirty="0">
                <a:solidFill>
                  <a:prstClr val="black"/>
                </a:solidFill>
                <a:latin typeface="Meiryo UI"/>
                <a:ea typeface="Meiryo UI"/>
              </a:rPr>
              <a:t>6</a:t>
            </a:r>
            <a:r>
              <a:rPr lang="ja-JP" altLang="en-US" sz="800" kern="0" dirty="0">
                <a:solidFill>
                  <a:prstClr val="black"/>
                </a:solidFill>
                <a:latin typeface="Meiryo UI"/>
                <a:ea typeface="Meiryo UI"/>
              </a:rPr>
              <a:t>ヵ月後にできない場合、</a:t>
            </a:r>
            <a:r>
              <a:rPr lang="en-US" altLang="ja-JP" sz="800" kern="0" dirty="0">
                <a:solidFill>
                  <a:prstClr val="black"/>
                </a:solidFill>
                <a:latin typeface="Meiryo UI"/>
                <a:ea typeface="Meiryo UI"/>
              </a:rPr>
              <a:t>2</a:t>
            </a:r>
            <a:r>
              <a:rPr lang="ja-JP" altLang="en-US" sz="800" kern="0" dirty="0">
                <a:solidFill>
                  <a:prstClr val="black"/>
                </a:solidFill>
                <a:latin typeface="Meiryo UI"/>
                <a:ea typeface="Meiryo UI"/>
              </a:rPr>
              <a:t>回目接種は初回接種から少なくとも</a:t>
            </a:r>
            <a:r>
              <a:rPr lang="en-US" altLang="ja-JP" sz="800" kern="0" dirty="0">
                <a:solidFill>
                  <a:prstClr val="black"/>
                </a:solidFill>
                <a:latin typeface="Meiryo UI"/>
                <a:ea typeface="Meiryo UI"/>
              </a:rPr>
              <a:t>1</a:t>
            </a:r>
            <a:r>
              <a:rPr lang="ja-JP" altLang="en-US" sz="800" kern="0" dirty="0">
                <a:solidFill>
                  <a:prstClr val="black"/>
                </a:solidFill>
                <a:latin typeface="Meiryo UI"/>
                <a:ea typeface="Meiryo UI"/>
              </a:rPr>
              <a:t>ヵ月以上、</a:t>
            </a:r>
            <a:r>
              <a:rPr lang="en-US" altLang="ja-JP" sz="800" kern="0" dirty="0">
                <a:solidFill>
                  <a:prstClr val="black"/>
                </a:solidFill>
                <a:latin typeface="Meiryo UI"/>
                <a:ea typeface="Meiryo UI"/>
              </a:rPr>
              <a:t>3</a:t>
            </a:r>
            <a:r>
              <a:rPr lang="ja-JP" altLang="en-US" sz="800" kern="0" dirty="0">
                <a:solidFill>
                  <a:prstClr val="black"/>
                </a:solidFill>
                <a:latin typeface="Meiryo UI"/>
                <a:ea typeface="Meiryo UI"/>
              </a:rPr>
              <a:t>回目接種は</a:t>
            </a:r>
            <a:r>
              <a:rPr lang="en-US" altLang="ja-JP" sz="800" kern="0" dirty="0">
                <a:solidFill>
                  <a:prstClr val="black"/>
                </a:solidFill>
                <a:latin typeface="Meiryo UI"/>
                <a:ea typeface="Meiryo UI"/>
              </a:rPr>
              <a:t>2</a:t>
            </a:r>
            <a:r>
              <a:rPr lang="ja-JP" altLang="en-US" sz="800" kern="0" dirty="0">
                <a:solidFill>
                  <a:prstClr val="black"/>
                </a:solidFill>
                <a:latin typeface="Meiryo UI"/>
                <a:ea typeface="Meiryo UI"/>
              </a:rPr>
              <a:t>回目接種から少なくとも</a:t>
            </a:r>
            <a:r>
              <a:rPr lang="en-US" altLang="ja-JP" sz="800" kern="0" dirty="0">
                <a:solidFill>
                  <a:prstClr val="black"/>
                </a:solidFill>
                <a:latin typeface="Meiryo UI"/>
                <a:ea typeface="Meiryo UI"/>
              </a:rPr>
              <a:t>3</a:t>
            </a:r>
            <a:r>
              <a:rPr lang="ja-JP" altLang="en-US" sz="800" kern="0" dirty="0">
                <a:solidFill>
                  <a:prstClr val="black"/>
                </a:solidFill>
                <a:latin typeface="Meiryo UI"/>
                <a:ea typeface="Meiryo UI"/>
              </a:rPr>
              <a:t>ヵ月以上間隔を置いて実施すること。</a:t>
            </a:r>
            <a:endParaRPr lang="en-US" altLang="ja-JP" sz="800" kern="0" dirty="0">
              <a:solidFill>
                <a:prstClr val="black"/>
              </a:solidFill>
              <a:latin typeface="Meiryo UI"/>
              <a:ea typeface="Meiryo UI"/>
            </a:endParaRPr>
          </a:p>
          <a:p>
            <a:pPr defTabSz="1219170">
              <a:defRPr/>
            </a:pPr>
            <a:r>
              <a:rPr lang="en-US" altLang="ja-JP" sz="800" b="1" kern="0" dirty="0">
                <a:solidFill>
                  <a:prstClr val="black"/>
                </a:solidFill>
                <a:latin typeface="Meiryo UI"/>
                <a:ea typeface="Meiryo UI"/>
              </a:rPr>
              <a:t>7.1.2</a:t>
            </a:r>
            <a:r>
              <a:rPr lang="ja-JP" altLang="en-US" sz="800" kern="0" dirty="0">
                <a:solidFill>
                  <a:prstClr val="black"/>
                </a:solidFill>
                <a:latin typeface="Meiryo UI"/>
                <a:ea typeface="Meiryo UI"/>
              </a:rPr>
              <a:t> </a:t>
            </a:r>
            <a:r>
              <a:rPr lang="en-US" altLang="ja-JP" sz="800" kern="0" dirty="0">
                <a:solidFill>
                  <a:prstClr val="black"/>
                </a:solidFill>
                <a:latin typeface="Meiryo UI"/>
                <a:ea typeface="Meiryo UI"/>
              </a:rPr>
              <a:t>9</a:t>
            </a:r>
            <a:r>
              <a:rPr lang="ja-JP" altLang="en-US" sz="800" kern="0" dirty="0">
                <a:solidFill>
                  <a:prstClr val="black"/>
                </a:solidFill>
                <a:latin typeface="Meiryo UI"/>
                <a:ea typeface="Meiryo UI"/>
              </a:rPr>
              <a:t>歳以上</a:t>
            </a:r>
            <a:r>
              <a:rPr lang="en-US" altLang="ja-JP" sz="800" kern="0" dirty="0">
                <a:solidFill>
                  <a:prstClr val="black"/>
                </a:solidFill>
                <a:latin typeface="Meiryo UI"/>
                <a:ea typeface="Meiryo UI"/>
              </a:rPr>
              <a:t>15</a:t>
            </a:r>
            <a:r>
              <a:rPr lang="ja-JP" altLang="en-US" sz="800" kern="0" dirty="0">
                <a:solidFill>
                  <a:prstClr val="black"/>
                </a:solidFill>
                <a:latin typeface="Meiryo UI"/>
                <a:ea typeface="Meiryo UI"/>
              </a:rPr>
              <a:t>歳未満の女性に合計</a:t>
            </a:r>
            <a:r>
              <a:rPr lang="en-US" altLang="ja-JP" sz="800" kern="0" dirty="0">
                <a:solidFill>
                  <a:prstClr val="black"/>
                </a:solidFill>
                <a:latin typeface="Meiryo UI"/>
                <a:ea typeface="Meiryo UI"/>
              </a:rPr>
              <a:t>2</a:t>
            </a:r>
            <a:r>
              <a:rPr lang="ja-JP" altLang="en-US" sz="800" kern="0" dirty="0">
                <a:solidFill>
                  <a:prstClr val="black"/>
                </a:solidFill>
                <a:latin typeface="Meiryo UI"/>
                <a:ea typeface="Meiryo UI"/>
              </a:rPr>
              <a:t>回の接種をする場合、</a:t>
            </a:r>
            <a:r>
              <a:rPr lang="en-US" altLang="ja-JP" sz="800" kern="0" dirty="0">
                <a:solidFill>
                  <a:prstClr val="black"/>
                </a:solidFill>
                <a:latin typeface="Meiryo UI"/>
                <a:ea typeface="Meiryo UI"/>
              </a:rPr>
              <a:t>13</a:t>
            </a:r>
            <a:r>
              <a:rPr lang="ja-JP" altLang="en-US" sz="800" kern="0" dirty="0">
                <a:solidFill>
                  <a:prstClr val="black"/>
                </a:solidFill>
                <a:latin typeface="Meiryo UI"/>
                <a:ea typeface="Meiryo UI"/>
              </a:rPr>
              <a:t>ヵ月後までに接種することが望ましい。なお、本剤の</a:t>
            </a:r>
            <a:r>
              <a:rPr lang="en-US" altLang="ja-JP" sz="800" kern="0" dirty="0">
                <a:solidFill>
                  <a:prstClr val="black"/>
                </a:solidFill>
                <a:latin typeface="Meiryo UI"/>
                <a:ea typeface="Meiryo UI"/>
              </a:rPr>
              <a:t>2</a:t>
            </a:r>
            <a:r>
              <a:rPr lang="ja-JP" altLang="en-US" sz="800" kern="0" dirty="0">
                <a:solidFill>
                  <a:prstClr val="black"/>
                </a:solidFill>
                <a:latin typeface="Meiryo UI"/>
                <a:ea typeface="Meiryo UI"/>
              </a:rPr>
              <a:t>回目の接種を初回接種から</a:t>
            </a:r>
            <a:r>
              <a:rPr lang="en-US" altLang="ja-JP" sz="800" kern="0" dirty="0">
                <a:solidFill>
                  <a:prstClr val="black"/>
                </a:solidFill>
                <a:latin typeface="Meiryo UI"/>
                <a:ea typeface="Meiryo UI"/>
              </a:rPr>
              <a:t>6</a:t>
            </a:r>
            <a:r>
              <a:rPr lang="ja-JP" altLang="en-US" sz="800" kern="0" dirty="0">
                <a:solidFill>
                  <a:prstClr val="black"/>
                </a:solidFill>
                <a:latin typeface="Meiryo UI"/>
                <a:ea typeface="Meiryo UI"/>
              </a:rPr>
              <a:t>ヵ月以上間隔を置いて実施できない場合、</a:t>
            </a:r>
            <a:r>
              <a:rPr lang="en-US" altLang="ja-JP" sz="800" kern="0" dirty="0">
                <a:solidFill>
                  <a:prstClr val="black"/>
                </a:solidFill>
                <a:latin typeface="Meiryo UI"/>
                <a:ea typeface="Meiryo UI"/>
              </a:rPr>
              <a:t>2</a:t>
            </a:r>
            <a:r>
              <a:rPr lang="ja-JP" altLang="en-US" sz="800" kern="0" dirty="0">
                <a:solidFill>
                  <a:prstClr val="black"/>
                </a:solidFill>
                <a:latin typeface="Meiryo UI"/>
                <a:ea typeface="Meiryo UI"/>
              </a:rPr>
              <a:t>回目の接種は初回接種から少なくとも</a:t>
            </a:r>
            <a:r>
              <a:rPr lang="en-US" altLang="ja-JP" sz="800" kern="0" dirty="0">
                <a:solidFill>
                  <a:prstClr val="black"/>
                </a:solidFill>
                <a:latin typeface="Meiryo UI"/>
                <a:ea typeface="Meiryo UI"/>
              </a:rPr>
              <a:t>5</a:t>
            </a:r>
            <a:r>
              <a:rPr lang="ja-JP" altLang="en-US" sz="800" kern="0" dirty="0">
                <a:solidFill>
                  <a:prstClr val="black"/>
                </a:solidFill>
                <a:latin typeface="Meiryo UI"/>
                <a:ea typeface="Meiryo UI"/>
              </a:rPr>
              <a:t>ヵ月以上間隔を置いて実施すること。</a:t>
            </a:r>
            <a:br>
              <a:rPr lang="en-US" altLang="ja-JP" sz="800" kern="0" dirty="0">
                <a:solidFill>
                  <a:prstClr val="black"/>
                </a:solidFill>
                <a:latin typeface="Meiryo UI"/>
                <a:ea typeface="Meiryo UI"/>
              </a:rPr>
            </a:br>
            <a:r>
              <a:rPr lang="en-US" altLang="ja-JP" sz="800" kern="0" dirty="0">
                <a:solidFill>
                  <a:prstClr val="black"/>
                </a:solidFill>
                <a:latin typeface="Meiryo UI"/>
                <a:ea typeface="Meiryo UI"/>
              </a:rPr>
              <a:t>2</a:t>
            </a:r>
            <a:r>
              <a:rPr lang="ja-JP" altLang="en-US" sz="800" kern="0" dirty="0">
                <a:solidFill>
                  <a:prstClr val="black"/>
                </a:solidFill>
                <a:latin typeface="Meiryo UI"/>
                <a:ea typeface="Meiryo UI"/>
              </a:rPr>
              <a:t>回目の接種が初回接種から</a:t>
            </a:r>
            <a:r>
              <a:rPr lang="en-US" altLang="ja-JP" sz="800" kern="0" dirty="0">
                <a:solidFill>
                  <a:prstClr val="black"/>
                </a:solidFill>
                <a:latin typeface="Meiryo UI"/>
                <a:ea typeface="Meiryo UI"/>
              </a:rPr>
              <a:t>5</a:t>
            </a:r>
            <a:r>
              <a:rPr lang="ja-JP" altLang="en-US" sz="800" kern="0" dirty="0">
                <a:solidFill>
                  <a:prstClr val="black"/>
                </a:solidFill>
                <a:latin typeface="Meiryo UI"/>
                <a:ea typeface="Meiryo UI"/>
              </a:rPr>
              <a:t>ヵ月後未満であった場合、</a:t>
            </a:r>
            <a:r>
              <a:rPr lang="en-US" altLang="ja-JP" sz="800" kern="0" dirty="0">
                <a:solidFill>
                  <a:prstClr val="black"/>
                </a:solidFill>
                <a:latin typeface="Meiryo UI"/>
                <a:ea typeface="Meiryo UI"/>
              </a:rPr>
              <a:t>3</a:t>
            </a:r>
            <a:r>
              <a:rPr lang="ja-JP" altLang="en-US" sz="800" kern="0" dirty="0">
                <a:solidFill>
                  <a:prstClr val="black"/>
                </a:solidFill>
                <a:latin typeface="Meiryo UI"/>
                <a:ea typeface="Meiryo UI"/>
              </a:rPr>
              <a:t>回目の接種を実施すること。この場合、</a:t>
            </a:r>
            <a:r>
              <a:rPr lang="en-US" altLang="ja-JP" sz="800" kern="0" dirty="0">
                <a:solidFill>
                  <a:prstClr val="black"/>
                </a:solidFill>
                <a:latin typeface="Meiryo UI"/>
                <a:ea typeface="Meiryo UI"/>
              </a:rPr>
              <a:t>3</a:t>
            </a:r>
            <a:r>
              <a:rPr lang="ja-JP" altLang="en-US" sz="800" kern="0" dirty="0">
                <a:solidFill>
                  <a:prstClr val="black"/>
                </a:solidFill>
                <a:latin typeface="Meiryo UI"/>
                <a:ea typeface="Meiryo UI"/>
              </a:rPr>
              <a:t>回目の接種は</a:t>
            </a:r>
            <a:r>
              <a:rPr lang="en-US" altLang="ja-JP" sz="800" kern="0" dirty="0">
                <a:solidFill>
                  <a:prstClr val="black"/>
                </a:solidFill>
                <a:latin typeface="Meiryo UI"/>
                <a:ea typeface="Meiryo UI"/>
              </a:rPr>
              <a:t>2</a:t>
            </a:r>
            <a:r>
              <a:rPr lang="ja-JP" altLang="en-US" sz="800" kern="0" dirty="0">
                <a:solidFill>
                  <a:prstClr val="black"/>
                </a:solidFill>
                <a:latin typeface="Meiryo UI"/>
                <a:ea typeface="Meiryo UI"/>
              </a:rPr>
              <a:t>回目の接種から少なくとも</a:t>
            </a:r>
            <a:r>
              <a:rPr lang="en-US" altLang="ja-JP" sz="800" kern="0" dirty="0">
                <a:solidFill>
                  <a:prstClr val="black"/>
                </a:solidFill>
                <a:latin typeface="Meiryo UI"/>
                <a:ea typeface="Meiryo UI"/>
              </a:rPr>
              <a:t>3</a:t>
            </a:r>
            <a:r>
              <a:rPr lang="ja-JP" altLang="en-US" sz="800" kern="0" dirty="0">
                <a:solidFill>
                  <a:prstClr val="black"/>
                </a:solidFill>
                <a:latin typeface="Meiryo UI"/>
                <a:ea typeface="Meiryo UI"/>
              </a:rPr>
              <a:t>ヵ月以上間隔を置いて実施すること。</a:t>
            </a:r>
          </a:p>
        </p:txBody>
      </p:sp>
      <p:sp>
        <p:nvSpPr>
          <p:cNvPr id="3" name="矢印: 左 2">
            <a:extLst>
              <a:ext uri="{FF2B5EF4-FFF2-40B4-BE49-F238E27FC236}">
                <a16:creationId xmlns:a16="http://schemas.microsoft.com/office/drawing/2014/main" id="{07AEAFDE-6A7E-55DF-6EF6-E019E31783C8}"/>
              </a:ext>
            </a:extLst>
          </p:cNvPr>
          <p:cNvSpPr/>
          <p:nvPr/>
        </p:nvSpPr>
        <p:spPr>
          <a:xfrm>
            <a:off x="9875512" y="1979237"/>
            <a:ext cx="1666848" cy="759091"/>
          </a:xfrm>
          <a:prstGeom prst="lef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1751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5FCFA-E753-3197-E9DD-10202A1E3B8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A1E680F-104A-14DE-66AE-A66D5F477802}"/>
              </a:ext>
            </a:extLst>
          </p:cNvPr>
          <p:cNvSpPr>
            <a:spLocks noGrp="1"/>
          </p:cNvSpPr>
          <p:nvPr>
            <p:ph type="title"/>
          </p:nvPr>
        </p:nvSpPr>
        <p:spPr/>
        <p:txBody>
          <a:bodyPr/>
          <a:lstStyle/>
          <a:p>
            <a:r>
              <a:rPr kumimoji="1" lang="ja-JP" altLang="en-US" dirty="0"/>
              <a:t>定期接種における</a:t>
            </a:r>
            <a:r>
              <a:rPr kumimoji="1" lang="en-US" altLang="ja-JP" dirty="0"/>
              <a:t>9</a:t>
            </a:r>
            <a:r>
              <a:rPr kumimoji="1" lang="ja-JP" altLang="en-US" dirty="0"/>
              <a:t>価</a:t>
            </a:r>
            <a:r>
              <a:rPr kumimoji="1" lang="en-US" altLang="ja-JP" dirty="0"/>
              <a:t>HPV</a:t>
            </a:r>
            <a:r>
              <a:rPr kumimoji="1" lang="ja-JP" altLang="en-US" dirty="0"/>
              <a:t>ワクチンの一般的な接種スケジュール</a:t>
            </a:r>
          </a:p>
        </p:txBody>
      </p:sp>
      <p:sp>
        <p:nvSpPr>
          <p:cNvPr id="46" name="正方形/長方形 5">
            <a:extLst>
              <a:ext uri="{FF2B5EF4-FFF2-40B4-BE49-F238E27FC236}">
                <a16:creationId xmlns:a16="http://schemas.microsoft.com/office/drawing/2014/main" id="{5BCBB5F2-2319-333D-CEE0-3ED970B325B2}"/>
              </a:ext>
            </a:extLst>
          </p:cNvPr>
          <p:cNvSpPr>
            <a:spLocks noChangeArrowheads="1"/>
          </p:cNvSpPr>
          <p:nvPr/>
        </p:nvSpPr>
        <p:spPr bwMode="auto">
          <a:xfrm>
            <a:off x="7224811" y="6542470"/>
            <a:ext cx="4973601" cy="31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36000" anchor="b">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907"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厚生労働省 医療従事者の方へ ～</a:t>
            </a:r>
            <a:r>
              <a:rPr kumimoji="1" lang="en-US" altLang="ja-JP" sz="907"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HPV</a:t>
            </a:r>
            <a:r>
              <a:rPr kumimoji="1" lang="ja-JP" altLang="en-US" sz="907"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ワクチンに関する情報をまとめています～ より一部抜粋</a:t>
            </a:r>
          </a:p>
          <a:p>
            <a:pPr marL="0" marR="0" lvl="0" indent="0" algn="l" defTabSz="1219170" rtl="0" eaLnBrk="1" fontAlgn="auto" latinLnBrk="0" hangingPunct="1">
              <a:lnSpc>
                <a:spcPct val="100000"/>
              </a:lnSpc>
              <a:spcBef>
                <a:spcPts val="0"/>
              </a:spcBef>
              <a:spcAft>
                <a:spcPts val="0"/>
              </a:spcAft>
              <a:buClrTx/>
              <a:buSzTx/>
              <a:buFontTx/>
              <a:buNone/>
              <a:tabLst/>
              <a:defRPr/>
            </a:pPr>
            <a:r>
              <a:rPr kumimoji="1" lang="en-US" altLang="ja-JP" sz="907"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https://www.mhlw.go.jp/content/10900000/000901222.pdf </a:t>
            </a:r>
            <a:r>
              <a:rPr kumimoji="1" lang="en-US" altLang="ja-JP" sz="907" b="0" i="0" u="none" strike="noStrike" kern="1200" cap="none" spc="0" normalizeH="0" baseline="0" noProof="0" dirty="0">
                <a:ln>
                  <a:noFill/>
                </a:ln>
                <a:solidFill>
                  <a:srgbClr val="000000"/>
                </a:solidFill>
                <a:effectLst/>
                <a:uLnTx/>
                <a:uFillTx/>
                <a:latin typeface="Meiryo UI"/>
                <a:ea typeface="ＭＳ Ｐゴシック" charset="-128"/>
                <a:cs typeface="+mn-cs"/>
              </a:rPr>
              <a:t>(Accessed Feb. 14, 2025)</a:t>
            </a:r>
            <a:endParaRPr kumimoji="1" lang="en-US" altLang="ja-JP" sz="907"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p:txBody>
      </p:sp>
      <p:sp>
        <p:nvSpPr>
          <p:cNvPr id="103" name="テキスト ボックス 102">
            <a:extLst>
              <a:ext uri="{FF2B5EF4-FFF2-40B4-BE49-F238E27FC236}">
                <a16:creationId xmlns:a16="http://schemas.microsoft.com/office/drawing/2014/main" id="{1DD2BF2D-0ECF-062C-1BAB-73807EC30D0E}"/>
              </a:ext>
            </a:extLst>
          </p:cNvPr>
          <p:cNvSpPr txBox="1"/>
          <p:nvPr/>
        </p:nvSpPr>
        <p:spPr>
          <a:xfrm>
            <a:off x="0" y="6671033"/>
            <a:ext cx="849453" cy="186968"/>
          </a:xfrm>
          <a:prstGeom prst="rect">
            <a:avLst/>
          </a:prstGeom>
          <a:noFill/>
        </p:spPr>
        <p:txBody>
          <a:bodyPr wrap="none" lIns="48000" tIns="0" rIns="36000" bIns="48000" rtlCol="0">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Meiryo UI"/>
                <a:ea typeface="HGP創英角ｺﾞｼｯｸUB" pitchFamily="50" charset="-128"/>
                <a:cs typeface="Meiryo UI" panose="020B0604030504040204" pitchFamily="50" charset="-128"/>
              </a:rPr>
              <a:t>SIL25SS1034</a:t>
            </a:r>
          </a:p>
        </p:txBody>
      </p:sp>
      <p:sp>
        <p:nvSpPr>
          <p:cNvPr id="39" name="テキスト ボックス 38">
            <a:extLst>
              <a:ext uri="{FF2B5EF4-FFF2-40B4-BE49-F238E27FC236}">
                <a16:creationId xmlns:a16="http://schemas.microsoft.com/office/drawing/2014/main" id="{8AE7C423-32E0-D4BE-4CF1-1B7FB55A2D0D}"/>
              </a:ext>
            </a:extLst>
          </p:cNvPr>
          <p:cNvSpPr txBox="1"/>
          <p:nvPr/>
        </p:nvSpPr>
        <p:spPr>
          <a:xfrm>
            <a:off x="1681229" y="4673842"/>
            <a:ext cx="10213668" cy="527633"/>
          </a:xfrm>
          <a:prstGeom prst="rect">
            <a:avLst/>
          </a:prstGeom>
          <a:noFill/>
        </p:spPr>
        <p:txBody>
          <a:bodyPr wrap="square" lIns="0" tIns="9600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en-US" altLang="ja-JP" sz="933" b="0" i="0" u="none" strike="noStrike" kern="1200" cap="none" spc="0" normalizeH="0" baseline="0" noProof="0" dirty="0">
                <a:ln>
                  <a:noFill/>
                </a:ln>
                <a:solidFill>
                  <a:prstClr val="black"/>
                </a:solidFill>
                <a:effectLst/>
                <a:uLnTx/>
                <a:uFillTx/>
                <a:latin typeface="Meiryo UI"/>
                <a:ea typeface="Meiryo UI"/>
                <a:cs typeface="+mn-cs"/>
              </a:rPr>
              <a:t>1</a:t>
            </a:r>
            <a:r>
              <a:rPr kumimoji="1" lang="ja-JP" altLang="en-US" sz="933" b="0" i="0" u="none" strike="noStrike" kern="1200" cap="none" spc="0" normalizeH="0" baseline="0" noProof="0" dirty="0">
                <a:ln>
                  <a:noFill/>
                </a:ln>
                <a:solidFill>
                  <a:prstClr val="black"/>
                </a:solidFill>
                <a:effectLst/>
                <a:uLnTx/>
                <a:uFillTx/>
                <a:latin typeface="Meiryo UI"/>
                <a:ea typeface="Meiryo UI"/>
                <a:cs typeface="+mn-cs"/>
              </a:rPr>
              <a:t>年以内に接種を終えることが望ましい。</a:t>
            </a:r>
          </a:p>
          <a:p>
            <a:pPr marL="0" marR="0" lvl="0" indent="0" algn="l" defTabSz="1219170" rtl="0" eaLnBrk="1" fontAlgn="auto" latinLnBrk="0" hangingPunct="1">
              <a:lnSpc>
                <a:spcPct val="100000"/>
              </a:lnSpc>
              <a:spcBef>
                <a:spcPts val="0"/>
              </a:spcBef>
              <a:spcAft>
                <a:spcPts val="0"/>
              </a:spcAft>
              <a:buClrTx/>
              <a:buSzTx/>
              <a:buFontTx/>
              <a:buNone/>
              <a:tabLst/>
              <a:defRPr/>
            </a:pPr>
            <a:r>
              <a:rPr kumimoji="1" lang="en-US" altLang="ja-JP" sz="933" b="0" i="0" u="none" strike="noStrike" kern="1200" cap="none" spc="0" normalizeH="0" baseline="0" noProof="0" dirty="0">
                <a:ln>
                  <a:noFill/>
                </a:ln>
                <a:solidFill>
                  <a:prstClr val="black"/>
                </a:solidFill>
                <a:effectLst/>
                <a:uLnTx/>
                <a:uFillTx/>
                <a:latin typeface="Meiryo UI"/>
                <a:ea typeface="Meiryo UI"/>
                <a:cs typeface="+mn-cs"/>
              </a:rPr>
              <a:t>※1    1</a:t>
            </a:r>
            <a:r>
              <a:rPr kumimoji="1" lang="ja-JP" altLang="en-US" sz="933" b="0" i="0" u="none" strike="noStrike" kern="1200" cap="none" spc="0" normalizeH="0" baseline="0" noProof="0" dirty="0">
                <a:ln>
                  <a:noFill/>
                </a:ln>
                <a:solidFill>
                  <a:prstClr val="black"/>
                </a:solidFill>
                <a:effectLst/>
                <a:uLnTx/>
                <a:uFillTx/>
                <a:latin typeface="Meiryo UI"/>
                <a:ea typeface="Meiryo UI"/>
                <a:cs typeface="+mn-cs"/>
              </a:rPr>
              <a:t>回目と</a:t>
            </a:r>
            <a:r>
              <a:rPr kumimoji="1" lang="en-US" altLang="ja-JP" sz="933" b="0" i="0" u="none" strike="noStrike" kern="1200" cap="none" spc="0" normalizeH="0" baseline="0" noProof="0" dirty="0">
                <a:ln>
                  <a:noFill/>
                </a:ln>
                <a:solidFill>
                  <a:prstClr val="black"/>
                </a:solidFill>
                <a:effectLst/>
                <a:uLnTx/>
                <a:uFillTx/>
                <a:latin typeface="Meiryo UI"/>
                <a:ea typeface="Meiryo UI"/>
                <a:cs typeface="+mn-cs"/>
              </a:rPr>
              <a:t>2</a:t>
            </a:r>
            <a:r>
              <a:rPr kumimoji="1" lang="ja-JP" altLang="en-US" sz="933" b="0" i="0" u="none" strike="noStrike" kern="1200" cap="none" spc="0" normalizeH="0" baseline="0" noProof="0" dirty="0">
                <a:ln>
                  <a:noFill/>
                </a:ln>
                <a:solidFill>
                  <a:prstClr val="black"/>
                </a:solidFill>
                <a:effectLst/>
                <a:uLnTx/>
                <a:uFillTx/>
                <a:latin typeface="Meiryo UI"/>
                <a:ea typeface="Meiryo UI"/>
                <a:cs typeface="+mn-cs"/>
              </a:rPr>
              <a:t>回目の接種は、少なくとも</a:t>
            </a:r>
            <a:r>
              <a:rPr kumimoji="1" lang="en-US" altLang="ja-JP" sz="933" b="0" i="0" u="none" strike="noStrike" kern="1200" cap="none" spc="0" normalizeH="0" baseline="0" noProof="0" dirty="0">
                <a:ln>
                  <a:noFill/>
                </a:ln>
                <a:solidFill>
                  <a:prstClr val="black"/>
                </a:solidFill>
                <a:effectLst/>
                <a:uLnTx/>
                <a:uFillTx/>
                <a:latin typeface="Meiryo UI"/>
                <a:ea typeface="Meiryo UI"/>
                <a:cs typeface="+mn-cs"/>
              </a:rPr>
              <a:t>5</a:t>
            </a:r>
            <a:r>
              <a:rPr kumimoji="1" lang="ja-JP" altLang="en-US" sz="933" b="0" i="0" u="none" strike="noStrike" kern="1200" cap="none" spc="0" normalizeH="0" baseline="0" noProof="0" dirty="0">
                <a:ln>
                  <a:noFill/>
                </a:ln>
                <a:solidFill>
                  <a:prstClr val="black"/>
                </a:solidFill>
                <a:effectLst/>
                <a:uLnTx/>
                <a:uFillTx/>
                <a:latin typeface="Meiryo UI"/>
                <a:ea typeface="Meiryo UI"/>
                <a:cs typeface="+mn-cs"/>
              </a:rPr>
              <a:t>ヵ月以上あけます。</a:t>
            </a:r>
            <a:r>
              <a:rPr kumimoji="1" lang="en-US" altLang="ja-JP" sz="933" b="0" i="0" u="none" strike="noStrike" kern="1200" cap="none" spc="0" normalizeH="0" baseline="0" noProof="0" dirty="0">
                <a:ln>
                  <a:noFill/>
                </a:ln>
                <a:solidFill>
                  <a:prstClr val="black"/>
                </a:solidFill>
                <a:effectLst/>
                <a:uLnTx/>
                <a:uFillTx/>
                <a:latin typeface="Meiryo UI"/>
                <a:ea typeface="Meiryo UI"/>
                <a:cs typeface="+mn-cs"/>
              </a:rPr>
              <a:t>5</a:t>
            </a:r>
            <a:r>
              <a:rPr kumimoji="1" lang="ja-JP" altLang="en-US" sz="933" b="0" i="0" u="none" strike="noStrike" kern="1200" cap="none" spc="0" normalizeH="0" baseline="0" noProof="0" dirty="0">
                <a:ln>
                  <a:noFill/>
                </a:ln>
                <a:solidFill>
                  <a:prstClr val="black"/>
                </a:solidFill>
                <a:effectLst/>
                <a:uLnTx/>
                <a:uFillTx/>
                <a:latin typeface="Meiryo UI"/>
                <a:ea typeface="Meiryo UI"/>
                <a:cs typeface="+mn-cs"/>
              </a:rPr>
              <a:t>ヵ月未満である場合、</a:t>
            </a:r>
            <a:r>
              <a:rPr kumimoji="1" lang="en-US" altLang="ja-JP" sz="933" b="0" i="0" u="none" strike="noStrike" kern="1200" cap="none" spc="0" normalizeH="0" baseline="0" noProof="0" dirty="0">
                <a:ln>
                  <a:noFill/>
                </a:ln>
                <a:solidFill>
                  <a:prstClr val="black"/>
                </a:solidFill>
                <a:effectLst/>
                <a:uLnTx/>
                <a:uFillTx/>
                <a:latin typeface="Meiryo UI"/>
                <a:ea typeface="Meiryo UI"/>
                <a:cs typeface="+mn-cs"/>
              </a:rPr>
              <a:t>3</a:t>
            </a:r>
            <a:r>
              <a:rPr kumimoji="1" lang="ja-JP" altLang="en-US" sz="933" b="0" i="0" u="none" strike="noStrike" kern="1200" cap="none" spc="0" normalizeH="0" baseline="0" noProof="0" dirty="0">
                <a:ln>
                  <a:noFill/>
                </a:ln>
                <a:solidFill>
                  <a:prstClr val="black"/>
                </a:solidFill>
                <a:effectLst/>
                <a:uLnTx/>
                <a:uFillTx/>
                <a:latin typeface="Meiryo UI"/>
                <a:ea typeface="Meiryo UI"/>
                <a:cs typeface="+mn-cs"/>
              </a:rPr>
              <a:t>回目の接種が必要になります。</a:t>
            </a:r>
          </a:p>
          <a:p>
            <a:pPr marL="0" marR="0" lvl="0" indent="0" algn="l" defTabSz="1219170" rtl="0" eaLnBrk="1" fontAlgn="auto" latinLnBrk="0" hangingPunct="1">
              <a:lnSpc>
                <a:spcPct val="100000"/>
              </a:lnSpc>
              <a:spcBef>
                <a:spcPts val="0"/>
              </a:spcBef>
              <a:spcAft>
                <a:spcPts val="0"/>
              </a:spcAft>
              <a:buClrTx/>
              <a:buSzTx/>
              <a:buFontTx/>
              <a:buNone/>
              <a:tabLst/>
              <a:defRPr/>
            </a:pPr>
            <a:r>
              <a:rPr kumimoji="1" lang="en-US" altLang="ja-JP" sz="933" b="0" i="0" u="none" strike="noStrike" kern="1200" cap="none" spc="0" normalizeH="0" baseline="0" noProof="0" dirty="0">
                <a:ln>
                  <a:noFill/>
                </a:ln>
                <a:solidFill>
                  <a:prstClr val="black"/>
                </a:solidFill>
                <a:effectLst/>
                <a:uLnTx/>
                <a:uFillTx/>
                <a:latin typeface="Meiryo UI"/>
                <a:ea typeface="Meiryo UI"/>
                <a:cs typeface="+mn-cs"/>
              </a:rPr>
              <a:t>※2</a:t>
            </a:r>
            <a:r>
              <a:rPr kumimoji="1" lang="ja-JP" altLang="en-US" sz="933"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933" b="0" i="0" u="none" strike="noStrike" kern="1200" cap="none" spc="0" normalizeH="0" baseline="0" noProof="0" dirty="0">
                <a:ln>
                  <a:noFill/>
                </a:ln>
                <a:solidFill>
                  <a:prstClr val="black"/>
                </a:solidFill>
                <a:effectLst/>
                <a:uLnTx/>
                <a:uFillTx/>
                <a:latin typeface="Meiryo UI"/>
                <a:ea typeface="Meiryo UI"/>
                <a:cs typeface="+mn-cs"/>
              </a:rPr>
              <a:t>3 2</a:t>
            </a:r>
            <a:r>
              <a:rPr kumimoji="1" lang="ja-JP" altLang="en-US" sz="933" b="0" i="0" u="none" strike="noStrike" kern="1200" cap="none" spc="0" normalizeH="0" baseline="0" noProof="0" dirty="0">
                <a:ln>
                  <a:noFill/>
                </a:ln>
                <a:solidFill>
                  <a:prstClr val="black"/>
                </a:solidFill>
                <a:effectLst/>
                <a:uLnTx/>
                <a:uFillTx/>
                <a:latin typeface="Meiryo UI"/>
                <a:ea typeface="Meiryo UI"/>
                <a:cs typeface="+mn-cs"/>
              </a:rPr>
              <a:t>回目と</a:t>
            </a:r>
            <a:r>
              <a:rPr kumimoji="1" lang="en-US" altLang="ja-JP" sz="933" b="0" i="0" u="none" strike="noStrike" kern="1200" cap="none" spc="0" normalizeH="0" baseline="0" noProof="0" dirty="0">
                <a:ln>
                  <a:noFill/>
                </a:ln>
                <a:solidFill>
                  <a:prstClr val="black"/>
                </a:solidFill>
                <a:effectLst/>
                <a:uLnTx/>
                <a:uFillTx/>
                <a:latin typeface="Meiryo UI"/>
                <a:ea typeface="Meiryo UI"/>
                <a:cs typeface="+mn-cs"/>
              </a:rPr>
              <a:t>3</a:t>
            </a:r>
            <a:r>
              <a:rPr kumimoji="1" lang="ja-JP" altLang="en-US" sz="933" b="0" i="0" u="none" strike="noStrike" kern="1200" cap="none" spc="0" normalizeH="0" baseline="0" noProof="0" dirty="0">
                <a:ln>
                  <a:noFill/>
                </a:ln>
                <a:solidFill>
                  <a:prstClr val="black"/>
                </a:solidFill>
                <a:effectLst/>
                <a:uLnTx/>
                <a:uFillTx/>
                <a:latin typeface="Meiryo UI"/>
                <a:ea typeface="Meiryo UI"/>
                <a:cs typeface="+mn-cs"/>
              </a:rPr>
              <a:t>回目の接種がそれぞれ</a:t>
            </a:r>
            <a:r>
              <a:rPr kumimoji="1" lang="en-US" altLang="ja-JP" sz="933" b="0" i="0" u="none" strike="noStrike" kern="1200" cap="none" spc="0" normalizeH="0" baseline="0" noProof="0" dirty="0">
                <a:ln>
                  <a:noFill/>
                </a:ln>
                <a:solidFill>
                  <a:prstClr val="black"/>
                </a:solidFill>
                <a:effectLst/>
                <a:uLnTx/>
                <a:uFillTx/>
                <a:latin typeface="Meiryo UI"/>
                <a:ea typeface="Meiryo UI"/>
                <a:cs typeface="+mn-cs"/>
              </a:rPr>
              <a:t>1</a:t>
            </a:r>
            <a:r>
              <a:rPr kumimoji="1" lang="ja-JP" altLang="en-US" sz="933" b="0" i="0" u="none" strike="noStrike" kern="1200" cap="none" spc="0" normalizeH="0" baseline="0" noProof="0" dirty="0">
                <a:ln>
                  <a:noFill/>
                </a:ln>
                <a:solidFill>
                  <a:prstClr val="black"/>
                </a:solidFill>
                <a:effectLst/>
                <a:uLnTx/>
                <a:uFillTx/>
                <a:latin typeface="Meiryo UI"/>
                <a:ea typeface="Meiryo UI"/>
                <a:cs typeface="+mn-cs"/>
              </a:rPr>
              <a:t>回目の</a:t>
            </a:r>
            <a:r>
              <a:rPr kumimoji="1" lang="en-US" altLang="ja-JP" sz="933" b="0" i="0" u="none" strike="noStrike" kern="1200" cap="none" spc="0" normalizeH="0" baseline="0" noProof="0" dirty="0">
                <a:ln>
                  <a:noFill/>
                </a:ln>
                <a:solidFill>
                  <a:prstClr val="black"/>
                </a:solidFill>
                <a:effectLst/>
                <a:uLnTx/>
                <a:uFillTx/>
                <a:latin typeface="Meiryo UI"/>
                <a:ea typeface="Meiryo UI"/>
                <a:cs typeface="+mn-cs"/>
              </a:rPr>
              <a:t>2</a:t>
            </a:r>
            <a:r>
              <a:rPr kumimoji="1" lang="ja-JP" altLang="en-US" sz="933" b="0" i="0" u="none" strike="noStrike" kern="1200" cap="none" spc="0" normalizeH="0" baseline="0" noProof="0" dirty="0">
                <a:ln>
                  <a:noFill/>
                </a:ln>
                <a:solidFill>
                  <a:prstClr val="black"/>
                </a:solidFill>
                <a:effectLst/>
                <a:uLnTx/>
                <a:uFillTx/>
                <a:latin typeface="Meiryo UI"/>
                <a:ea typeface="Meiryo UI"/>
                <a:cs typeface="+mn-cs"/>
              </a:rPr>
              <a:t>ヵ月後と</a:t>
            </a:r>
            <a:r>
              <a:rPr kumimoji="1" lang="en-US" altLang="ja-JP" sz="933" b="0" i="0" u="none" strike="noStrike" kern="1200" cap="none" spc="0" normalizeH="0" baseline="0" noProof="0" dirty="0">
                <a:ln>
                  <a:noFill/>
                </a:ln>
                <a:solidFill>
                  <a:prstClr val="black"/>
                </a:solidFill>
                <a:effectLst/>
                <a:uLnTx/>
                <a:uFillTx/>
                <a:latin typeface="Meiryo UI"/>
                <a:ea typeface="Meiryo UI"/>
                <a:cs typeface="+mn-cs"/>
              </a:rPr>
              <a:t>6</a:t>
            </a:r>
            <a:r>
              <a:rPr kumimoji="1" lang="ja-JP" altLang="en-US" sz="933" b="0" i="0" u="none" strike="noStrike" kern="1200" cap="none" spc="0" normalizeH="0" baseline="0" noProof="0" dirty="0">
                <a:ln>
                  <a:noFill/>
                </a:ln>
                <a:solidFill>
                  <a:prstClr val="black"/>
                </a:solidFill>
                <a:effectLst/>
                <a:uLnTx/>
                <a:uFillTx/>
                <a:latin typeface="Meiryo UI"/>
                <a:ea typeface="Meiryo UI"/>
                <a:cs typeface="+mn-cs"/>
              </a:rPr>
              <a:t>ヵ月後にできない場合、</a:t>
            </a:r>
            <a:r>
              <a:rPr kumimoji="1" lang="en-US" altLang="ja-JP" sz="933" b="0" i="0" u="none" strike="noStrike" kern="1200" cap="none" spc="0" normalizeH="0" baseline="0" noProof="0" dirty="0">
                <a:ln>
                  <a:noFill/>
                </a:ln>
                <a:solidFill>
                  <a:prstClr val="black"/>
                </a:solidFill>
                <a:effectLst/>
                <a:uLnTx/>
                <a:uFillTx/>
                <a:latin typeface="Meiryo UI"/>
                <a:ea typeface="Meiryo UI"/>
                <a:cs typeface="+mn-cs"/>
              </a:rPr>
              <a:t>2</a:t>
            </a:r>
            <a:r>
              <a:rPr kumimoji="1" lang="ja-JP" altLang="en-US" sz="933" b="0" i="0" u="none" strike="noStrike" kern="1200" cap="none" spc="0" normalizeH="0" baseline="0" noProof="0" dirty="0">
                <a:ln>
                  <a:noFill/>
                </a:ln>
                <a:solidFill>
                  <a:prstClr val="black"/>
                </a:solidFill>
                <a:effectLst/>
                <a:uLnTx/>
                <a:uFillTx/>
                <a:latin typeface="Meiryo UI"/>
                <a:ea typeface="Meiryo UI"/>
                <a:cs typeface="+mn-cs"/>
              </a:rPr>
              <a:t>回目は</a:t>
            </a:r>
            <a:r>
              <a:rPr kumimoji="1" lang="en-US" altLang="ja-JP" sz="933" b="0" i="0" u="none" strike="noStrike" kern="1200" cap="none" spc="0" normalizeH="0" baseline="0" noProof="0" dirty="0">
                <a:ln>
                  <a:noFill/>
                </a:ln>
                <a:solidFill>
                  <a:prstClr val="black"/>
                </a:solidFill>
                <a:effectLst/>
                <a:uLnTx/>
                <a:uFillTx/>
                <a:latin typeface="Meiryo UI"/>
                <a:ea typeface="Meiryo UI"/>
                <a:cs typeface="+mn-cs"/>
              </a:rPr>
              <a:t>1</a:t>
            </a:r>
            <a:r>
              <a:rPr kumimoji="1" lang="ja-JP" altLang="en-US" sz="933" b="0" i="0" u="none" strike="noStrike" kern="1200" cap="none" spc="0" normalizeH="0" baseline="0" noProof="0" dirty="0">
                <a:ln>
                  <a:noFill/>
                </a:ln>
                <a:solidFill>
                  <a:prstClr val="black"/>
                </a:solidFill>
                <a:effectLst/>
                <a:uLnTx/>
                <a:uFillTx/>
                <a:latin typeface="Meiryo UI"/>
                <a:ea typeface="Meiryo UI"/>
                <a:cs typeface="+mn-cs"/>
              </a:rPr>
              <a:t>回目から</a:t>
            </a:r>
            <a:r>
              <a:rPr kumimoji="1" lang="en-US" altLang="ja-JP" sz="933" b="0" i="0" u="none" strike="noStrike" kern="1200" cap="none" spc="0" normalizeH="0" baseline="0" noProof="0" dirty="0">
                <a:ln>
                  <a:noFill/>
                </a:ln>
                <a:solidFill>
                  <a:prstClr val="black"/>
                </a:solidFill>
                <a:effectLst/>
                <a:uLnTx/>
                <a:uFillTx/>
                <a:latin typeface="Meiryo UI"/>
                <a:ea typeface="Meiryo UI"/>
                <a:cs typeface="+mn-cs"/>
              </a:rPr>
              <a:t>1</a:t>
            </a:r>
            <a:r>
              <a:rPr kumimoji="1" lang="ja-JP" altLang="en-US" sz="933" b="0" i="0" u="none" strike="noStrike" kern="1200" cap="none" spc="0" normalizeH="0" baseline="0" noProof="0" dirty="0">
                <a:ln>
                  <a:noFill/>
                </a:ln>
                <a:solidFill>
                  <a:prstClr val="black"/>
                </a:solidFill>
                <a:effectLst/>
                <a:uLnTx/>
                <a:uFillTx/>
                <a:latin typeface="Meiryo UI"/>
                <a:ea typeface="Meiryo UI"/>
                <a:cs typeface="+mn-cs"/>
              </a:rPr>
              <a:t>ヵ月以上</a:t>
            </a:r>
            <a:r>
              <a:rPr kumimoji="1" lang="en-US" altLang="ja-JP" sz="933" b="0" i="0" u="none" strike="noStrike" kern="1200" cap="none" spc="0" normalizeH="0" baseline="0" noProof="0" dirty="0">
                <a:ln>
                  <a:noFill/>
                </a:ln>
                <a:solidFill>
                  <a:prstClr val="black"/>
                </a:solidFill>
                <a:effectLst/>
                <a:uLnTx/>
                <a:uFillTx/>
                <a:latin typeface="Meiryo UI"/>
                <a:ea typeface="Meiryo UI"/>
                <a:cs typeface="+mn-cs"/>
              </a:rPr>
              <a:t>(※2)</a:t>
            </a:r>
            <a:r>
              <a:rPr kumimoji="1" lang="ja-JP" altLang="en-US" sz="933"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933" b="0" i="0" u="none" strike="noStrike" kern="1200" cap="none" spc="0" normalizeH="0" baseline="0" noProof="0" dirty="0">
                <a:ln>
                  <a:noFill/>
                </a:ln>
                <a:solidFill>
                  <a:prstClr val="black"/>
                </a:solidFill>
                <a:effectLst/>
                <a:uLnTx/>
                <a:uFillTx/>
                <a:latin typeface="Meiryo UI"/>
                <a:ea typeface="Meiryo UI"/>
                <a:cs typeface="+mn-cs"/>
              </a:rPr>
              <a:t>3</a:t>
            </a:r>
            <a:r>
              <a:rPr kumimoji="1" lang="ja-JP" altLang="en-US" sz="933" b="0" i="0" u="none" strike="noStrike" kern="1200" cap="none" spc="0" normalizeH="0" baseline="0" noProof="0" dirty="0">
                <a:ln>
                  <a:noFill/>
                </a:ln>
                <a:solidFill>
                  <a:prstClr val="black"/>
                </a:solidFill>
                <a:effectLst/>
                <a:uLnTx/>
                <a:uFillTx/>
                <a:latin typeface="Meiryo UI"/>
                <a:ea typeface="Meiryo UI"/>
                <a:cs typeface="+mn-cs"/>
              </a:rPr>
              <a:t>回目は</a:t>
            </a:r>
            <a:r>
              <a:rPr kumimoji="1" lang="en-US" altLang="ja-JP" sz="933" b="0" i="0" u="none" strike="noStrike" kern="1200" cap="none" spc="0" normalizeH="0" baseline="0" noProof="0" dirty="0">
                <a:ln>
                  <a:noFill/>
                </a:ln>
                <a:solidFill>
                  <a:prstClr val="black"/>
                </a:solidFill>
                <a:effectLst/>
                <a:uLnTx/>
                <a:uFillTx/>
                <a:latin typeface="Meiryo UI"/>
                <a:ea typeface="Meiryo UI"/>
                <a:cs typeface="+mn-cs"/>
              </a:rPr>
              <a:t>2</a:t>
            </a:r>
            <a:r>
              <a:rPr kumimoji="1" lang="ja-JP" altLang="en-US" sz="933" b="0" i="0" u="none" strike="noStrike" kern="1200" cap="none" spc="0" normalizeH="0" baseline="0" noProof="0" dirty="0">
                <a:ln>
                  <a:noFill/>
                </a:ln>
                <a:solidFill>
                  <a:prstClr val="black"/>
                </a:solidFill>
                <a:effectLst/>
                <a:uLnTx/>
                <a:uFillTx/>
                <a:latin typeface="Meiryo UI"/>
                <a:ea typeface="Meiryo UI"/>
                <a:cs typeface="+mn-cs"/>
              </a:rPr>
              <a:t>回目から</a:t>
            </a:r>
            <a:r>
              <a:rPr kumimoji="1" lang="en-US" altLang="ja-JP" sz="933" b="0" i="0" u="none" strike="noStrike" kern="1200" cap="none" spc="0" normalizeH="0" baseline="0" noProof="0" dirty="0">
                <a:ln>
                  <a:noFill/>
                </a:ln>
                <a:solidFill>
                  <a:prstClr val="black"/>
                </a:solidFill>
                <a:effectLst/>
                <a:uLnTx/>
                <a:uFillTx/>
                <a:latin typeface="Meiryo UI"/>
                <a:ea typeface="Meiryo UI"/>
                <a:cs typeface="+mn-cs"/>
              </a:rPr>
              <a:t>3</a:t>
            </a:r>
            <a:r>
              <a:rPr kumimoji="1" lang="ja-JP" altLang="en-US" sz="933" b="0" i="0" u="none" strike="noStrike" kern="1200" cap="none" spc="0" normalizeH="0" baseline="0" noProof="0" dirty="0">
                <a:ln>
                  <a:noFill/>
                </a:ln>
                <a:solidFill>
                  <a:prstClr val="black"/>
                </a:solidFill>
                <a:effectLst/>
                <a:uLnTx/>
                <a:uFillTx/>
                <a:latin typeface="Meiryo UI"/>
                <a:ea typeface="Meiryo UI"/>
                <a:cs typeface="+mn-cs"/>
              </a:rPr>
              <a:t>ヵ月以上</a:t>
            </a:r>
            <a:r>
              <a:rPr kumimoji="1" lang="en-US" altLang="ja-JP" sz="933" b="0" i="0" u="none" strike="noStrike" kern="1200" cap="none" spc="0" normalizeH="0" baseline="0" noProof="0" dirty="0">
                <a:ln>
                  <a:noFill/>
                </a:ln>
                <a:solidFill>
                  <a:prstClr val="black"/>
                </a:solidFill>
                <a:effectLst/>
                <a:uLnTx/>
                <a:uFillTx/>
                <a:latin typeface="Meiryo UI"/>
                <a:ea typeface="Meiryo UI"/>
                <a:cs typeface="+mn-cs"/>
              </a:rPr>
              <a:t>(※3)</a:t>
            </a:r>
            <a:r>
              <a:rPr kumimoji="1" lang="ja-JP" altLang="en-US" sz="933" b="0" i="0" u="none" strike="noStrike" kern="1200" cap="none" spc="0" normalizeH="0" baseline="0" noProof="0" dirty="0">
                <a:ln>
                  <a:noFill/>
                </a:ln>
                <a:solidFill>
                  <a:prstClr val="black"/>
                </a:solidFill>
                <a:effectLst/>
                <a:uLnTx/>
                <a:uFillTx/>
                <a:latin typeface="Meiryo UI"/>
                <a:ea typeface="Meiryo UI"/>
                <a:cs typeface="+mn-cs"/>
              </a:rPr>
              <a:t>あけます。</a:t>
            </a:r>
          </a:p>
        </p:txBody>
      </p:sp>
      <p:grpSp>
        <p:nvGrpSpPr>
          <p:cNvPr id="78" name="グループ化 77">
            <a:extLst>
              <a:ext uri="{FF2B5EF4-FFF2-40B4-BE49-F238E27FC236}">
                <a16:creationId xmlns:a16="http://schemas.microsoft.com/office/drawing/2014/main" id="{EFAEFF3C-AFE7-8D92-42F4-F0FCFD7414F1}"/>
              </a:ext>
            </a:extLst>
          </p:cNvPr>
          <p:cNvGrpSpPr/>
          <p:nvPr/>
        </p:nvGrpSpPr>
        <p:grpSpPr>
          <a:xfrm>
            <a:off x="1747038" y="1351757"/>
            <a:ext cx="8545225" cy="3273568"/>
            <a:chOff x="763406" y="1013817"/>
            <a:chExt cx="6408919" cy="2455176"/>
          </a:xfrm>
        </p:grpSpPr>
        <p:sp>
          <p:nvSpPr>
            <p:cNvPr id="41" name="object 5">
              <a:extLst>
                <a:ext uri="{FF2B5EF4-FFF2-40B4-BE49-F238E27FC236}">
                  <a16:creationId xmlns:a16="http://schemas.microsoft.com/office/drawing/2014/main" id="{AF436D33-87AD-6E43-6363-2D716F1D327F}"/>
                </a:ext>
              </a:extLst>
            </p:cNvPr>
            <p:cNvSpPr/>
            <p:nvPr/>
          </p:nvSpPr>
          <p:spPr>
            <a:xfrm>
              <a:off x="763406" y="1013817"/>
              <a:ext cx="6408919" cy="2455176"/>
            </a:xfrm>
            <a:custGeom>
              <a:avLst/>
              <a:gdLst/>
              <a:ahLst/>
              <a:cxnLst/>
              <a:rect l="l" t="t" r="r" b="b"/>
              <a:pathLst>
                <a:path w="3439795" h="1708785">
                  <a:moveTo>
                    <a:pt x="3367316" y="0"/>
                  </a:moveTo>
                  <a:lnTo>
                    <a:pt x="71996" y="0"/>
                  </a:lnTo>
                  <a:lnTo>
                    <a:pt x="44041" y="5680"/>
                  </a:lnTo>
                  <a:lnTo>
                    <a:pt x="21148" y="21148"/>
                  </a:lnTo>
                  <a:lnTo>
                    <a:pt x="5680" y="44041"/>
                  </a:lnTo>
                  <a:lnTo>
                    <a:pt x="0" y="71996"/>
                  </a:lnTo>
                  <a:lnTo>
                    <a:pt x="0" y="1636572"/>
                  </a:lnTo>
                  <a:lnTo>
                    <a:pt x="5680" y="1664527"/>
                  </a:lnTo>
                  <a:lnTo>
                    <a:pt x="21148" y="1687420"/>
                  </a:lnTo>
                  <a:lnTo>
                    <a:pt x="44041" y="1702888"/>
                  </a:lnTo>
                  <a:lnTo>
                    <a:pt x="71996" y="1708569"/>
                  </a:lnTo>
                  <a:lnTo>
                    <a:pt x="3367316" y="1708569"/>
                  </a:lnTo>
                  <a:lnTo>
                    <a:pt x="3395271" y="1702888"/>
                  </a:lnTo>
                  <a:lnTo>
                    <a:pt x="3418163" y="1687420"/>
                  </a:lnTo>
                  <a:lnTo>
                    <a:pt x="3433631" y="1664527"/>
                  </a:lnTo>
                  <a:lnTo>
                    <a:pt x="3439312" y="1636572"/>
                  </a:lnTo>
                  <a:lnTo>
                    <a:pt x="3439312" y="71996"/>
                  </a:lnTo>
                  <a:lnTo>
                    <a:pt x="3433631" y="44041"/>
                  </a:lnTo>
                  <a:lnTo>
                    <a:pt x="3418163" y="21148"/>
                  </a:lnTo>
                  <a:lnTo>
                    <a:pt x="3395271" y="5680"/>
                  </a:lnTo>
                  <a:lnTo>
                    <a:pt x="3367316" y="0"/>
                  </a:lnTo>
                  <a:close/>
                </a:path>
              </a:pathLst>
            </a:custGeom>
            <a:solidFill>
              <a:srgbClr val="EBEEEA"/>
            </a:solidFill>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333" b="0" i="0" u="none" strike="noStrike" kern="0" cap="none" spc="0" normalizeH="0" baseline="0" noProof="0">
                <a:ln>
                  <a:noFill/>
                </a:ln>
                <a:solidFill>
                  <a:prstClr val="black"/>
                </a:solidFill>
                <a:effectLst/>
                <a:uLnTx/>
                <a:uFillTx/>
                <a:latin typeface="Meiryo UI"/>
                <a:ea typeface="Meiryo UI"/>
                <a:cs typeface="+mn-cs"/>
              </a:endParaRPr>
            </a:p>
          </p:txBody>
        </p:sp>
        <p:cxnSp>
          <p:nvCxnSpPr>
            <p:cNvPr id="42" name="直線矢印コネクタ 41">
              <a:extLst>
                <a:ext uri="{FF2B5EF4-FFF2-40B4-BE49-F238E27FC236}">
                  <a16:creationId xmlns:a16="http://schemas.microsoft.com/office/drawing/2014/main" id="{AB01ABB0-4DD0-95D2-71AE-CB1E1071DC7B}"/>
                </a:ext>
              </a:extLst>
            </p:cNvPr>
            <p:cNvCxnSpPr>
              <a:cxnSpLocks/>
            </p:cNvCxnSpPr>
            <p:nvPr/>
          </p:nvCxnSpPr>
          <p:spPr>
            <a:xfrm>
              <a:off x="3149464" y="3228880"/>
              <a:ext cx="2618378" cy="0"/>
            </a:xfrm>
            <a:prstGeom prst="straightConnector1">
              <a:avLst/>
            </a:prstGeom>
            <a:noFill/>
            <a:ln w="101600" cap="flat" cmpd="sng" algn="ctr">
              <a:solidFill>
                <a:srgbClr val="7F7F7F"/>
              </a:solidFill>
              <a:prstDash val="solid"/>
              <a:tailEnd type="triangle"/>
            </a:ln>
            <a:effectLst/>
          </p:spPr>
        </p:cxnSp>
        <p:cxnSp>
          <p:nvCxnSpPr>
            <p:cNvPr id="43" name="直線矢印コネクタ 42">
              <a:extLst>
                <a:ext uri="{FF2B5EF4-FFF2-40B4-BE49-F238E27FC236}">
                  <a16:creationId xmlns:a16="http://schemas.microsoft.com/office/drawing/2014/main" id="{39446190-6D4E-97B6-3884-BED59D712AC8}"/>
                </a:ext>
              </a:extLst>
            </p:cNvPr>
            <p:cNvCxnSpPr>
              <a:cxnSpLocks/>
            </p:cNvCxnSpPr>
            <p:nvPr/>
          </p:nvCxnSpPr>
          <p:spPr>
            <a:xfrm>
              <a:off x="3149464" y="2078907"/>
              <a:ext cx="2618378" cy="0"/>
            </a:xfrm>
            <a:prstGeom prst="straightConnector1">
              <a:avLst/>
            </a:prstGeom>
            <a:noFill/>
            <a:ln w="101600" cap="flat" cmpd="sng" algn="ctr">
              <a:solidFill>
                <a:srgbClr val="7F7F7F"/>
              </a:solidFill>
              <a:prstDash val="solid"/>
              <a:tailEnd type="triangle"/>
            </a:ln>
            <a:effectLst/>
          </p:spPr>
        </p:cxnSp>
        <p:pic>
          <p:nvPicPr>
            <p:cNvPr id="44" name="図 43">
              <a:extLst>
                <a:ext uri="{FF2B5EF4-FFF2-40B4-BE49-F238E27FC236}">
                  <a16:creationId xmlns:a16="http://schemas.microsoft.com/office/drawing/2014/main" id="{B4595502-DAB8-3C50-8B8D-74DAE36216A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180460" y="1484637"/>
              <a:ext cx="424781" cy="611974"/>
            </a:xfrm>
            <a:prstGeom prst="rect">
              <a:avLst/>
            </a:prstGeom>
          </p:spPr>
        </p:pic>
        <p:sp>
          <p:nvSpPr>
            <p:cNvPr id="45" name="object 83">
              <a:extLst>
                <a:ext uri="{FF2B5EF4-FFF2-40B4-BE49-F238E27FC236}">
                  <a16:creationId xmlns:a16="http://schemas.microsoft.com/office/drawing/2014/main" id="{5B5F730B-3D7E-1B18-223B-2BB43377561D}"/>
                </a:ext>
              </a:extLst>
            </p:cNvPr>
            <p:cNvSpPr txBox="1"/>
            <p:nvPr/>
          </p:nvSpPr>
          <p:spPr>
            <a:xfrm>
              <a:off x="3170301" y="1601994"/>
              <a:ext cx="441900" cy="184666"/>
            </a:xfrm>
            <a:prstGeom prst="rect">
              <a:avLst/>
            </a:prstGeom>
          </p:spPr>
          <p:txBody>
            <a:bodyPr vert="horz" wrap="none" lIns="0" tIns="0" rIns="0" bIns="0" rtlCol="0" anchor="ctr" anchorCtr="0">
              <a:spAutoFit/>
            </a:bodyPr>
            <a:lstStyle/>
            <a:p>
              <a:pPr marL="31114" marR="0" lvl="0" indent="0" algn="ctr" defTabSz="1219170" rtl="0" eaLnBrk="1" fontAlgn="auto" latinLnBrk="0" hangingPunct="1">
                <a:lnSpc>
                  <a:spcPct val="100000"/>
                </a:lnSpc>
                <a:spcBef>
                  <a:spcPts val="955"/>
                </a:spcBef>
                <a:spcAft>
                  <a:spcPts val="0"/>
                </a:spcAft>
                <a:buClrTx/>
                <a:buSzTx/>
                <a:buFontTx/>
                <a:buNone/>
                <a:tabLst/>
                <a:defRPr/>
              </a:pPr>
              <a:r>
                <a:rPr kumimoji="0" sz="1600" b="1" i="0" u="none" strike="noStrike" kern="0" cap="none" spc="0" normalizeH="0" baseline="0" noProof="0">
                  <a:ln>
                    <a:noFill/>
                  </a:ln>
                  <a:solidFill>
                    <a:srgbClr val="231F20"/>
                  </a:solidFill>
                  <a:effectLst/>
                  <a:uLnTx/>
                  <a:uFillTx/>
                  <a:latin typeface="Meiryo UI"/>
                  <a:ea typeface="Meiryo UI"/>
                  <a:cs typeface="Microsoft YaHei"/>
                </a:rPr>
                <a:t>1</a:t>
              </a:r>
              <a:r>
                <a:rPr kumimoji="0" sz="1600" b="1" i="0" u="none" strike="noStrike" kern="0" cap="none" spc="31" normalizeH="0" baseline="0" noProof="0">
                  <a:ln>
                    <a:noFill/>
                  </a:ln>
                  <a:solidFill>
                    <a:srgbClr val="231F20"/>
                  </a:solidFill>
                  <a:effectLst/>
                  <a:uLnTx/>
                  <a:uFillTx/>
                  <a:latin typeface="Meiryo UI"/>
                  <a:ea typeface="Meiryo UI"/>
                  <a:cs typeface="Microsoft YaHei"/>
                </a:rPr>
                <a:t>回目</a:t>
              </a:r>
              <a:endParaRPr kumimoji="0" sz="1600" b="0" i="0" u="none" strike="noStrike" kern="0" cap="none" spc="0" normalizeH="0" baseline="0" noProof="0">
                <a:ln>
                  <a:noFill/>
                </a:ln>
                <a:solidFill>
                  <a:prstClr val="black"/>
                </a:solidFill>
                <a:effectLst/>
                <a:uLnTx/>
                <a:uFillTx/>
                <a:latin typeface="Meiryo UI"/>
                <a:ea typeface="Meiryo UI"/>
                <a:cs typeface="Microsoft YaHei"/>
              </a:endParaRPr>
            </a:p>
          </p:txBody>
        </p:sp>
        <p:pic>
          <p:nvPicPr>
            <p:cNvPr id="47" name="図 46">
              <a:extLst>
                <a:ext uri="{FF2B5EF4-FFF2-40B4-BE49-F238E27FC236}">
                  <a16:creationId xmlns:a16="http://schemas.microsoft.com/office/drawing/2014/main" id="{264FEF07-9B6F-18A7-FADC-03A6D0F9AF9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073655" y="1484637"/>
              <a:ext cx="424781" cy="611974"/>
            </a:xfrm>
            <a:prstGeom prst="rect">
              <a:avLst/>
            </a:prstGeom>
          </p:spPr>
        </p:pic>
        <p:sp>
          <p:nvSpPr>
            <p:cNvPr id="48" name="object 83">
              <a:extLst>
                <a:ext uri="{FF2B5EF4-FFF2-40B4-BE49-F238E27FC236}">
                  <a16:creationId xmlns:a16="http://schemas.microsoft.com/office/drawing/2014/main" id="{F017C55E-DFBA-A138-10F5-59C32753394A}"/>
                </a:ext>
              </a:extLst>
            </p:cNvPr>
            <p:cNvSpPr txBox="1"/>
            <p:nvPr/>
          </p:nvSpPr>
          <p:spPr>
            <a:xfrm>
              <a:off x="5063605" y="1601994"/>
              <a:ext cx="444881" cy="184666"/>
            </a:xfrm>
            <a:prstGeom prst="rect">
              <a:avLst/>
            </a:prstGeom>
          </p:spPr>
          <p:txBody>
            <a:bodyPr vert="horz" wrap="none" lIns="0" tIns="0" rIns="0" bIns="0" rtlCol="0" anchor="ctr" anchorCtr="0">
              <a:spAutoFit/>
            </a:bodyPr>
            <a:lstStyle/>
            <a:p>
              <a:pPr marL="31114" marR="0" lvl="0" indent="0" algn="ctr" defTabSz="1219170" rtl="0" eaLnBrk="1" fontAlgn="auto" latinLnBrk="0" hangingPunct="1">
                <a:lnSpc>
                  <a:spcPct val="100000"/>
                </a:lnSpc>
                <a:spcBef>
                  <a:spcPts val="955"/>
                </a:spcBef>
                <a:spcAft>
                  <a:spcPts val="0"/>
                </a:spcAft>
                <a:buClrTx/>
                <a:buSzTx/>
                <a:buFontTx/>
                <a:buNone/>
                <a:tabLst/>
                <a:defRPr/>
              </a:pPr>
              <a:r>
                <a:rPr kumimoji="0" lang="en-US" altLang="ja-JP" sz="1600" b="1" i="0" u="none" strike="noStrike" kern="0" cap="none" spc="31" normalizeH="0" baseline="0" noProof="0">
                  <a:ln>
                    <a:noFill/>
                  </a:ln>
                  <a:solidFill>
                    <a:srgbClr val="231F20"/>
                  </a:solidFill>
                  <a:effectLst/>
                  <a:uLnTx/>
                  <a:uFillTx/>
                  <a:latin typeface="Meiryo UI"/>
                  <a:ea typeface="Meiryo UI"/>
                  <a:cs typeface="Microsoft YaHei"/>
                </a:rPr>
                <a:t>2</a:t>
              </a:r>
              <a:r>
                <a:rPr kumimoji="0" sz="1600" b="1" i="0" u="none" strike="noStrike" kern="0" cap="none" spc="31" normalizeH="0" baseline="0" noProof="0">
                  <a:ln>
                    <a:noFill/>
                  </a:ln>
                  <a:solidFill>
                    <a:srgbClr val="231F20"/>
                  </a:solidFill>
                  <a:effectLst/>
                  <a:uLnTx/>
                  <a:uFillTx/>
                  <a:latin typeface="Meiryo UI"/>
                  <a:ea typeface="Meiryo UI"/>
                  <a:cs typeface="Microsoft YaHei"/>
                </a:rPr>
                <a:t>回目</a:t>
              </a:r>
              <a:endParaRPr kumimoji="0" sz="1600" b="0" i="0" u="none" strike="noStrike" kern="0" cap="none" spc="0" normalizeH="0" baseline="0" noProof="0">
                <a:ln>
                  <a:noFill/>
                </a:ln>
                <a:solidFill>
                  <a:prstClr val="black"/>
                </a:solidFill>
                <a:effectLst/>
                <a:uLnTx/>
                <a:uFillTx/>
                <a:latin typeface="Meiryo UI"/>
                <a:ea typeface="Meiryo UI"/>
                <a:cs typeface="Microsoft YaHei"/>
              </a:endParaRPr>
            </a:p>
          </p:txBody>
        </p:sp>
        <p:pic>
          <p:nvPicPr>
            <p:cNvPr id="49" name="図 48">
              <a:extLst>
                <a:ext uri="{FF2B5EF4-FFF2-40B4-BE49-F238E27FC236}">
                  <a16:creationId xmlns:a16="http://schemas.microsoft.com/office/drawing/2014/main" id="{0AF2CBFF-9D3E-D92D-DB83-4FCCF94CBE3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169509" y="2630603"/>
              <a:ext cx="427543" cy="611974"/>
            </a:xfrm>
            <a:prstGeom prst="rect">
              <a:avLst/>
            </a:prstGeom>
          </p:spPr>
        </p:pic>
        <p:sp>
          <p:nvSpPr>
            <p:cNvPr id="50" name="object 7">
              <a:extLst>
                <a:ext uri="{FF2B5EF4-FFF2-40B4-BE49-F238E27FC236}">
                  <a16:creationId xmlns:a16="http://schemas.microsoft.com/office/drawing/2014/main" id="{EBE70883-A783-BDB4-6D6D-DE533A829BFF}"/>
                </a:ext>
              </a:extLst>
            </p:cNvPr>
            <p:cNvSpPr/>
            <p:nvPr/>
          </p:nvSpPr>
          <p:spPr>
            <a:xfrm>
              <a:off x="1115299" y="1082957"/>
              <a:ext cx="1630845" cy="263440"/>
            </a:xfrm>
            <a:custGeom>
              <a:avLst/>
              <a:gdLst/>
              <a:ahLst/>
              <a:cxnLst/>
              <a:rect l="l" t="t" r="r" b="b"/>
              <a:pathLst>
                <a:path w="883919" h="220345">
                  <a:moveTo>
                    <a:pt x="826846" y="0"/>
                  </a:moveTo>
                  <a:lnTo>
                    <a:pt x="56464" y="0"/>
                  </a:lnTo>
                  <a:lnTo>
                    <a:pt x="34541" y="4455"/>
                  </a:lnTo>
                  <a:lnTo>
                    <a:pt x="16587" y="16587"/>
                  </a:lnTo>
                  <a:lnTo>
                    <a:pt x="4455" y="34541"/>
                  </a:lnTo>
                  <a:lnTo>
                    <a:pt x="0" y="56464"/>
                  </a:lnTo>
                  <a:lnTo>
                    <a:pt x="0" y="163296"/>
                  </a:lnTo>
                  <a:lnTo>
                    <a:pt x="4455" y="185218"/>
                  </a:lnTo>
                  <a:lnTo>
                    <a:pt x="16587" y="203173"/>
                  </a:lnTo>
                  <a:lnTo>
                    <a:pt x="34541" y="215304"/>
                  </a:lnTo>
                  <a:lnTo>
                    <a:pt x="56464" y="219760"/>
                  </a:lnTo>
                  <a:lnTo>
                    <a:pt x="826846" y="219760"/>
                  </a:lnTo>
                  <a:lnTo>
                    <a:pt x="848768" y="215304"/>
                  </a:lnTo>
                  <a:lnTo>
                    <a:pt x="866722" y="203173"/>
                  </a:lnTo>
                  <a:lnTo>
                    <a:pt x="878854" y="185218"/>
                  </a:lnTo>
                  <a:lnTo>
                    <a:pt x="883310" y="163296"/>
                  </a:lnTo>
                  <a:lnTo>
                    <a:pt x="883310" y="56464"/>
                  </a:lnTo>
                  <a:lnTo>
                    <a:pt x="878854" y="34541"/>
                  </a:lnTo>
                  <a:lnTo>
                    <a:pt x="866722" y="16587"/>
                  </a:lnTo>
                  <a:lnTo>
                    <a:pt x="848768" y="4455"/>
                  </a:lnTo>
                  <a:lnTo>
                    <a:pt x="826846" y="0"/>
                  </a:lnTo>
                  <a:close/>
                </a:path>
              </a:pathLst>
            </a:custGeom>
            <a:solidFill>
              <a:srgbClr val="FFFFFF"/>
            </a:solidFill>
            <a:ln>
              <a:solidFill>
                <a:srgbClr val="00535E"/>
              </a:solidFill>
            </a:ln>
            <a:effectLst>
              <a:outerShdw blurRad="50800" dist="38100" dir="5400000" algn="t" rotWithShape="0">
                <a:prstClr val="black">
                  <a:alpha val="40000"/>
                </a:prstClr>
              </a:outerShdw>
            </a:effectLst>
          </p:spPr>
          <p:txBody>
            <a:bodyPr wrap="square" lIns="36000" tIns="36000" rIns="36000" bIns="36000" rtlCol="0" anchor="ctr" anchorCtr="0"/>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ja-JP" sz="1867" b="1" i="0" u="none" strike="noStrike" kern="0" cap="none" spc="-11" normalizeH="0" baseline="0" noProof="0" dirty="0">
                  <a:ln>
                    <a:noFill/>
                  </a:ln>
                  <a:solidFill>
                    <a:srgbClr val="00535E"/>
                  </a:solidFill>
                  <a:effectLst/>
                  <a:uLnTx/>
                  <a:uFillTx/>
                  <a:latin typeface="Meiryo UI"/>
                  <a:ea typeface="Meiryo UI"/>
                  <a:cs typeface="Microsoft YaHei"/>
                </a:rPr>
                <a:t>9</a:t>
              </a:r>
              <a:r>
                <a:rPr kumimoji="0" lang="ja-JP" altLang="en-US" sz="1867" b="1" i="0" u="none" strike="noStrike" kern="0" cap="none" spc="-11" normalizeH="0" baseline="0" noProof="0" dirty="0">
                  <a:ln>
                    <a:noFill/>
                  </a:ln>
                  <a:solidFill>
                    <a:srgbClr val="00535E"/>
                  </a:solidFill>
                  <a:effectLst/>
                  <a:uLnTx/>
                  <a:uFillTx/>
                  <a:latin typeface="Meiryo UI"/>
                  <a:ea typeface="Meiryo UI"/>
                  <a:cs typeface="Microsoft YaHei"/>
                </a:rPr>
                <a:t>価</a:t>
              </a:r>
              <a:r>
                <a:rPr kumimoji="0" lang="en-US" altLang="ja-JP" sz="1867" b="1" i="0" u="none" strike="noStrike" kern="0" cap="none" spc="-11" normalizeH="0" baseline="0" noProof="0" dirty="0">
                  <a:ln>
                    <a:noFill/>
                  </a:ln>
                  <a:solidFill>
                    <a:srgbClr val="00535E"/>
                  </a:solidFill>
                  <a:effectLst/>
                  <a:uLnTx/>
                  <a:uFillTx/>
                  <a:latin typeface="Meiryo UI"/>
                  <a:ea typeface="Meiryo UI"/>
                  <a:cs typeface="Microsoft YaHei"/>
                </a:rPr>
                <a:t>HPV</a:t>
              </a:r>
              <a:r>
                <a:rPr kumimoji="0" lang="ja-JP" altLang="en-US" sz="1867" b="1" i="0" u="none" strike="noStrike" kern="0" cap="none" spc="-11" normalizeH="0" baseline="0" noProof="0" dirty="0">
                  <a:ln>
                    <a:noFill/>
                  </a:ln>
                  <a:solidFill>
                    <a:srgbClr val="00535E"/>
                  </a:solidFill>
                  <a:effectLst/>
                  <a:uLnTx/>
                  <a:uFillTx/>
                  <a:latin typeface="Meiryo UI"/>
                  <a:ea typeface="Meiryo UI"/>
                  <a:cs typeface="Microsoft YaHei"/>
                </a:rPr>
                <a:t>ワクチン</a:t>
              </a:r>
              <a:endParaRPr kumimoji="0" lang="ja-JP" altLang="en-US" sz="1867" b="0" i="0" u="none" strike="noStrike" kern="0" cap="none" spc="0" normalizeH="0" baseline="0" noProof="0" dirty="0">
                <a:ln>
                  <a:noFill/>
                </a:ln>
                <a:solidFill>
                  <a:srgbClr val="00535E"/>
                </a:solidFill>
                <a:effectLst/>
                <a:uLnTx/>
                <a:uFillTx/>
                <a:latin typeface="Meiryo UI"/>
                <a:ea typeface="Meiryo UI"/>
                <a:cs typeface="Microsoft YaHei"/>
              </a:endParaRPr>
            </a:p>
          </p:txBody>
        </p:sp>
        <p:sp>
          <p:nvSpPr>
            <p:cNvPr id="51" name="object 82">
              <a:extLst>
                <a:ext uri="{FF2B5EF4-FFF2-40B4-BE49-F238E27FC236}">
                  <a16:creationId xmlns:a16="http://schemas.microsoft.com/office/drawing/2014/main" id="{23CF69BC-293F-0D48-A428-BC4280483880}"/>
                </a:ext>
              </a:extLst>
            </p:cNvPr>
            <p:cNvSpPr/>
            <p:nvPr/>
          </p:nvSpPr>
          <p:spPr>
            <a:xfrm>
              <a:off x="3133460" y="1256102"/>
              <a:ext cx="472551" cy="154116"/>
            </a:xfrm>
            <a:custGeom>
              <a:avLst/>
              <a:gdLst/>
              <a:ahLst/>
              <a:cxnLst/>
              <a:rect l="l" t="t" r="r" b="b"/>
              <a:pathLst>
                <a:path w="325119" h="128904">
                  <a:moveTo>
                    <a:pt x="280187" y="0"/>
                  </a:moveTo>
                  <a:lnTo>
                    <a:pt x="44869" y="0"/>
                  </a:lnTo>
                  <a:lnTo>
                    <a:pt x="27448" y="3540"/>
                  </a:lnTo>
                  <a:lnTo>
                    <a:pt x="13181" y="13181"/>
                  </a:lnTo>
                  <a:lnTo>
                    <a:pt x="3540" y="27448"/>
                  </a:lnTo>
                  <a:lnTo>
                    <a:pt x="0" y="44869"/>
                  </a:lnTo>
                  <a:lnTo>
                    <a:pt x="0" y="83883"/>
                  </a:lnTo>
                  <a:lnTo>
                    <a:pt x="3540" y="101302"/>
                  </a:lnTo>
                  <a:lnTo>
                    <a:pt x="13181" y="115565"/>
                  </a:lnTo>
                  <a:lnTo>
                    <a:pt x="27448" y="125201"/>
                  </a:lnTo>
                  <a:lnTo>
                    <a:pt x="44869" y="128739"/>
                  </a:lnTo>
                  <a:lnTo>
                    <a:pt x="280187" y="128739"/>
                  </a:lnTo>
                  <a:lnTo>
                    <a:pt x="297608" y="125201"/>
                  </a:lnTo>
                  <a:lnTo>
                    <a:pt x="311875" y="115565"/>
                  </a:lnTo>
                  <a:lnTo>
                    <a:pt x="321515" y="101302"/>
                  </a:lnTo>
                  <a:lnTo>
                    <a:pt x="325056" y="83883"/>
                  </a:lnTo>
                  <a:lnTo>
                    <a:pt x="325056" y="44869"/>
                  </a:lnTo>
                  <a:lnTo>
                    <a:pt x="321515" y="27448"/>
                  </a:lnTo>
                  <a:lnTo>
                    <a:pt x="311875" y="13181"/>
                  </a:lnTo>
                  <a:lnTo>
                    <a:pt x="297608" y="3540"/>
                  </a:lnTo>
                  <a:lnTo>
                    <a:pt x="280187" y="0"/>
                  </a:lnTo>
                  <a:close/>
                </a:path>
              </a:pathLst>
            </a:custGeom>
            <a:solidFill>
              <a:srgbClr val="00535E"/>
            </a:solidFill>
          </p:spPr>
          <p:txBody>
            <a:bodyPr wrap="square" lIns="0" tIns="0" rIns="0" bIns="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ja-JP" sz="1467" b="0" i="0" u="none" strike="noStrike" kern="0" cap="none" spc="0" normalizeH="0" baseline="0" noProof="0">
                  <a:ln>
                    <a:noFill/>
                  </a:ln>
                  <a:solidFill>
                    <a:srgbClr val="FFFFFF"/>
                  </a:solidFill>
                  <a:effectLst/>
                  <a:uLnTx/>
                  <a:uFillTx/>
                  <a:latin typeface="Meiryo UI"/>
                  <a:ea typeface="Meiryo UI"/>
                  <a:cs typeface="+mn-cs"/>
                </a:rPr>
                <a:t>0</a:t>
              </a:r>
              <a:r>
                <a:rPr kumimoji="0" lang="ja-JP" altLang="en-US" sz="1467" b="0" i="0" u="none" strike="noStrike" kern="0" cap="none" spc="0" normalizeH="0" baseline="0" noProof="0">
                  <a:ln>
                    <a:noFill/>
                  </a:ln>
                  <a:solidFill>
                    <a:srgbClr val="FFFFFF"/>
                  </a:solidFill>
                  <a:effectLst/>
                  <a:uLnTx/>
                  <a:uFillTx/>
                  <a:latin typeface="Meiryo UI"/>
                  <a:ea typeface="Meiryo UI"/>
                  <a:cs typeface="+mn-cs"/>
                </a:rPr>
                <a:t>ヵ月</a:t>
              </a:r>
            </a:p>
          </p:txBody>
        </p:sp>
        <p:sp>
          <p:nvSpPr>
            <p:cNvPr id="52" name="object 110">
              <a:extLst>
                <a:ext uri="{FF2B5EF4-FFF2-40B4-BE49-F238E27FC236}">
                  <a16:creationId xmlns:a16="http://schemas.microsoft.com/office/drawing/2014/main" id="{0FD35A0A-794B-C8BB-289D-8EB1A1E3D279}"/>
                </a:ext>
              </a:extLst>
            </p:cNvPr>
            <p:cNvSpPr txBox="1"/>
            <p:nvPr/>
          </p:nvSpPr>
          <p:spPr>
            <a:xfrm>
              <a:off x="1358331" y="1607724"/>
              <a:ext cx="1288863" cy="646475"/>
            </a:xfrm>
            <a:prstGeom prst="rect">
              <a:avLst/>
            </a:prstGeom>
          </p:spPr>
          <p:txBody>
            <a:bodyPr vert="horz" wrap="none" lIns="0" tIns="0" rIns="0" bIns="0" rtlCol="0">
              <a:spAutoFit/>
            </a:bodyPr>
            <a:lstStyle/>
            <a:p>
              <a:pPr marL="38099" marR="0" lvl="0" indent="0" algn="l" defTabSz="1219170" rtl="0" eaLnBrk="1" fontAlgn="auto" latinLnBrk="0" hangingPunct="1">
                <a:lnSpc>
                  <a:spcPct val="100000"/>
                </a:lnSpc>
                <a:spcBef>
                  <a:spcPts val="635"/>
                </a:spcBef>
                <a:spcAft>
                  <a:spcPts val="0"/>
                </a:spcAft>
                <a:buClrTx/>
                <a:buSzTx/>
                <a:buFontTx/>
                <a:buNone/>
                <a:tabLst/>
                <a:defRPr/>
              </a:pPr>
              <a:r>
                <a:rPr kumimoji="0" sz="1867" b="0" i="0" u="none" strike="noStrike" kern="0" cap="none" spc="0" normalizeH="0" baseline="0" noProof="0" dirty="0">
                  <a:ln>
                    <a:noFill/>
                  </a:ln>
                  <a:solidFill>
                    <a:prstClr val="black"/>
                  </a:solidFill>
                  <a:effectLst/>
                  <a:uLnTx/>
                  <a:uFillTx/>
                  <a:latin typeface="Meiryo UI"/>
                  <a:ea typeface="Meiryo UI"/>
                  <a:cs typeface="SimSun"/>
                </a:rPr>
                <a:t>1</a:t>
              </a:r>
              <a:r>
                <a:rPr kumimoji="0" sz="1867" b="0" i="0" u="none" strike="noStrike" kern="0" cap="none" spc="-11" normalizeH="0" baseline="0" noProof="0" dirty="0">
                  <a:ln>
                    <a:noFill/>
                  </a:ln>
                  <a:solidFill>
                    <a:prstClr val="black"/>
                  </a:solidFill>
                  <a:effectLst/>
                  <a:uLnTx/>
                  <a:uFillTx/>
                  <a:latin typeface="Meiryo UI"/>
                  <a:ea typeface="Meiryo UI"/>
                  <a:cs typeface="SimSun"/>
                </a:rPr>
                <a:t>回目の接種を</a:t>
              </a:r>
              <a:endParaRPr kumimoji="0" sz="1867" b="0" i="0" u="none" strike="noStrike" kern="0" cap="none" spc="0" normalizeH="0" baseline="0" noProof="0" dirty="0">
                <a:ln>
                  <a:noFill/>
                </a:ln>
                <a:solidFill>
                  <a:prstClr val="black"/>
                </a:solidFill>
                <a:effectLst/>
                <a:uLnTx/>
                <a:uFillTx/>
                <a:latin typeface="Meiryo UI"/>
                <a:ea typeface="Meiryo UI"/>
                <a:cs typeface="SimSun"/>
              </a:endParaRPr>
            </a:p>
            <a:p>
              <a:pPr marL="38099" marR="0" lvl="0" indent="0" algn="l" defTabSz="1219170" rtl="0" eaLnBrk="1" fontAlgn="auto" latinLnBrk="0" hangingPunct="1">
                <a:lnSpc>
                  <a:spcPct val="100000"/>
                </a:lnSpc>
                <a:spcBef>
                  <a:spcPts val="20"/>
                </a:spcBef>
                <a:spcAft>
                  <a:spcPts val="0"/>
                </a:spcAft>
                <a:buClrTx/>
                <a:buSzTx/>
                <a:buFontTx/>
                <a:buNone/>
                <a:tabLst/>
                <a:defRPr/>
              </a:pPr>
              <a:r>
                <a:rPr kumimoji="0" sz="1867" b="1" i="0" u="none" strike="noStrike" kern="0" cap="none" spc="-51" normalizeH="0" baseline="0" noProof="0" dirty="0">
                  <a:ln>
                    <a:noFill/>
                  </a:ln>
                  <a:solidFill>
                    <a:prstClr val="black"/>
                  </a:solidFill>
                  <a:effectLst/>
                  <a:uLnTx/>
                  <a:uFillTx/>
                  <a:latin typeface="Meiryo UI"/>
                  <a:ea typeface="Meiryo UI"/>
                  <a:cs typeface="Microsoft YaHei"/>
                </a:rPr>
                <a:t>15</a:t>
              </a:r>
              <a:r>
                <a:rPr kumimoji="0" sz="1867" b="1" i="0" u="none" strike="noStrike" kern="0" cap="none" spc="-80" normalizeH="0" baseline="0" noProof="0" dirty="0">
                  <a:ln>
                    <a:noFill/>
                  </a:ln>
                  <a:solidFill>
                    <a:prstClr val="black"/>
                  </a:solidFill>
                  <a:effectLst/>
                  <a:uLnTx/>
                  <a:uFillTx/>
                  <a:latin typeface="Meiryo UI"/>
                  <a:ea typeface="Meiryo UI"/>
                  <a:cs typeface="Microsoft YaHei"/>
                </a:rPr>
                <a:t>歳になるまでに</a:t>
              </a:r>
              <a:endParaRPr kumimoji="0" sz="1867" b="0" i="0" u="none" strike="noStrike" kern="0" cap="none" spc="0" normalizeH="0" baseline="0" noProof="0" dirty="0">
                <a:ln>
                  <a:noFill/>
                </a:ln>
                <a:solidFill>
                  <a:prstClr val="black"/>
                </a:solidFill>
                <a:effectLst/>
                <a:uLnTx/>
                <a:uFillTx/>
                <a:latin typeface="Meiryo UI"/>
                <a:ea typeface="Meiryo UI"/>
                <a:cs typeface="Microsoft YaHei"/>
              </a:endParaRPr>
            </a:p>
            <a:p>
              <a:pPr marL="38099" marR="0" lvl="0" indent="0" algn="l" defTabSz="1219170" rtl="0" eaLnBrk="1" fontAlgn="auto" latinLnBrk="0" hangingPunct="1">
                <a:lnSpc>
                  <a:spcPct val="100000"/>
                </a:lnSpc>
                <a:spcBef>
                  <a:spcPts val="20"/>
                </a:spcBef>
                <a:spcAft>
                  <a:spcPts val="0"/>
                </a:spcAft>
                <a:buClrTx/>
                <a:buSzTx/>
                <a:buFontTx/>
                <a:buNone/>
                <a:tabLst/>
                <a:defRPr/>
              </a:pPr>
              <a:r>
                <a:rPr kumimoji="0" sz="1867" b="0" i="0" u="none" strike="noStrike" kern="0" cap="none" spc="-11" normalizeH="0" baseline="0" noProof="0" dirty="0" err="1">
                  <a:ln>
                    <a:noFill/>
                  </a:ln>
                  <a:solidFill>
                    <a:prstClr val="black"/>
                  </a:solidFill>
                  <a:effectLst/>
                  <a:uLnTx/>
                  <a:uFillTx/>
                  <a:latin typeface="Meiryo UI"/>
                  <a:ea typeface="Meiryo UI"/>
                  <a:cs typeface="SimSun"/>
                </a:rPr>
                <a:t>受ける場合</a:t>
              </a:r>
              <a:endParaRPr kumimoji="0" sz="1867" b="0" i="0" u="none" strike="noStrike" kern="0" cap="none" spc="0" normalizeH="0" baseline="0" noProof="0" dirty="0">
                <a:ln>
                  <a:noFill/>
                </a:ln>
                <a:solidFill>
                  <a:prstClr val="black"/>
                </a:solidFill>
                <a:effectLst/>
                <a:uLnTx/>
                <a:uFillTx/>
                <a:latin typeface="Meiryo UI"/>
                <a:ea typeface="Meiryo UI"/>
                <a:cs typeface="SimSun"/>
              </a:endParaRPr>
            </a:p>
          </p:txBody>
        </p:sp>
        <p:sp>
          <p:nvSpPr>
            <p:cNvPr id="53" name="object 111">
              <a:extLst>
                <a:ext uri="{FF2B5EF4-FFF2-40B4-BE49-F238E27FC236}">
                  <a16:creationId xmlns:a16="http://schemas.microsoft.com/office/drawing/2014/main" id="{562F03BF-200B-4310-3718-261BE0C4F108}"/>
                </a:ext>
              </a:extLst>
            </p:cNvPr>
            <p:cNvSpPr txBox="1"/>
            <p:nvPr/>
          </p:nvSpPr>
          <p:spPr>
            <a:xfrm>
              <a:off x="1358331" y="2654883"/>
              <a:ext cx="1237166" cy="646475"/>
            </a:xfrm>
            <a:prstGeom prst="rect">
              <a:avLst/>
            </a:prstGeom>
          </p:spPr>
          <p:txBody>
            <a:bodyPr vert="horz" wrap="none" lIns="0" tIns="0" rIns="0" bIns="0" rtlCol="0">
              <a:spAutoFit/>
            </a:bodyPr>
            <a:lstStyle/>
            <a:p>
              <a:pPr marL="12700" marR="0" lvl="0" indent="0" algn="l" defTabSz="1219170" rtl="0" eaLnBrk="1" fontAlgn="auto" latinLnBrk="0" hangingPunct="1">
                <a:lnSpc>
                  <a:spcPct val="100000"/>
                </a:lnSpc>
                <a:spcBef>
                  <a:spcPts val="100"/>
                </a:spcBef>
                <a:spcAft>
                  <a:spcPts val="0"/>
                </a:spcAft>
                <a:buClrTx/>
                <a:buSzTx/>
                <a:buFontTx/>
                <a:buNone/>
                <a:tabLst/>
                <a:defRPr/>
              </a:pPr>
              <a:r>
                <a:rPr kumimoji="0" sz="1867" b="0" i="0" u="none" strike="noStrike" kern="0" cap="none" spc="0" normalizeH="0" baseline="0" noProof="0" dirty="0">
                  <a:ln>
                    <a:noFill/>
                  </a:ln>
                  <a:solidFill>
                    <a:prstClr val="black"/>
                  </a:solidFill>
                  <a:effectLst/>
                  <a:uLnTx/>
                  <a:uFillTx/>
                  <a:latin typeface="Meiryo UI"/>
                  <a:ea typeface="Meiryo UI"/>
                  <a:cs typeface="SimSun"/>
                </a:rPr>
                <a:t>1</a:t>
              </a:r>
              <a:r>
                <a:rPr kumimoji="0" sz="1867" b="0" i="0" u="none" strike="noStrike" kern="0" cap="none" spc="-11" normalizeH="0" baseline="0" noProof="0" dirty="0">
                  <a:ln>
                    <a:noFill/>
                  </a:ln>
                  <a:solidFill>
                    <a:prstClr val="black"/>
                  </a:solidFill>
                  <a:effectLst/>
                  <a:uLnTx/>
                  <a:uFillTx/>
                  <a:latin typeface="Meiryo UI"/>
                  <a:ea typeface="Meiryo UI"/>
                  <a:cs typeface="SimSun"/>
                </a:rPr>
                <a:t>回目の接種を</a:t>
              </a:r>
              <a:endParaRPr kumimoji="0" sz="1867" b="0" i="0" u="none" strike="noStrike" kern="0" cap="none" spc="0" normalizeH="0" baseline="0" noProof="0" dirty="0">
                <a:ln>
                  <a:noFill/>
                </a:ln>
                <a:solidFill>
                  <a:prstClr val="black"/>
                </a:solidFill>
                <a:effectLst/>
                <a:uLnTx/>
                <a:uFillTx/>
                <a:latin typeface="Meiryo UI"/>
                <a:ea typeface="Meiryo UI"/>
                <a:cs typeface="SimSun"/>
              </a:endParaRPr>
            </a:p>
            <a:p>
              <a:pPr marL="12700" marR="0" lvl="0" indent="0" algn="l" defTabSz="1219170" rtl="0" eaLnBrk="1" fontAlgn="auto" latinLnBrk="0" hangingPunct="1">
                <a:lnSpc>
                  <a:spcPct val="100000"/>
                </a:lnSpc>
                <a:spcBef>
                  <a:spcPts val="20"/>
                </a:spcBef>
                <a:spcAft>
                  <a:spcPts val="0"/>
                </a:spcAft>
                <a:buClrTx/>
                <a:buSzTx/>
                <a:buFontTx/>
                <a:buNone/>
                <a:tabLst/>
                <a:defRPr/>
              </a:pPr>
              <a:r>
                <a:rPr kumimoji="0" sz="1867" b="1" i="0" u="none" strike="noStrike" kern="0" cap="none" spc="-51" normalizeH="0" baseline="0" noProof="0" dirty="0">
                  <a:ln>
                    <a:noFill/>
                  </a:ln>
                  <a:solidFill>
                    <a:prstClr val="black"/>
                  </a:solidFill>
                  <a:effectLst/>
                  <a:uLnTx/>
                  <a:uFillTx/>
                  <a:latin typeface="Meiryo UI"/>
                  <a:ea typeface="Meiryo UI"/>
                  <a:cs typeface="Microsoft YaHei"/>
                </a:rPr>
                <a:t>15</a:t>
              </a:r>
              <a:r>
                <a:rPr kumimoji="0" sz="1867" b="1" i="0" u="none" strike="noStrike" kern="0" cap="none" spc="-80" normalizeH="0" baseline="0" noProof="0" dirty="0">
                  <a:ln>
                    <a:noFill/>
                  </a:ln>
                  <a:solidFill>
                    <a:prstClr val="black"/>
                  </a:solidFill>
                  <a:effectLst/>
                  <a:uLnTx/>
                  <a:uFillTx/>
                  <a:latin typeface="Meiryo UI"/>
                  <a:ea typeface="Meiryo UI"/>
                  <a:cs typeface="Microsoft YaHei"/>
                </a:rPr>
                <a:t>歳になってから</a:t>
              </a:r>
              <a:endParaRPr kumimoji="0" sz="1867" b="0" i="0" u="none" strike="noStrike" kern="0" cap="none" spc="0" normalizeH="0" baseline="0" noProof="0" dirty="0">
                <a:ln>
                  <a:noFill/>
                </a:ln>
                <a:solidFill>
                  <a:prstClr val="black"/>
                </a:solidFill>
                <a:effectLst/>
                <a:uLnTx/>
                <a:uFillTx/>
                <a:latin typeface="Meiryo UI"/>
                <a:ea typeface="Meiryo UI"/>
                <a:cs typeface="Microsoft YaHei"/>
              </a:endParaRPr>
            </a:p>
            <a:p>
              <a:pPr marL="12700" marR="0" lvl="0" indent="0" algn="l" defTabSz="1219170" rtl="0" eaLnBrk="1" fontAlgn="auto" latinLnBrk="0" hangingPunct="1">
                <a:lnSpc>
                  <a:spcPct val="100000"/>
                </a:lnSpc>
                <a:spcBef>
                  <a:spcPts val="20"/>
                </a:spcBef>
                <a:spcAft>
                  <a:spcPts val="0"/>
                </a:spcAft>
                <a:buClrTx/>
                <a:buSzTx/>
                <a:buFontTx/>
                <a:buNone/>
                <a:tabLst/>
                <a:defRPr/>
              </a:pPr>
              <a:r>
                <a:rPr kumimoji="0" sz="1867" b="0" i="0" u="none" strike="noStrike" kern="0" cap="none" spc="-11" normalizeH="0" baseline="0" noProof="0" dirty="0" err="1">
                  <a:ln>
                    <a:noFill/>
                  </a:ln>
                  <a:solidFill>
                    <a:prstClr val="black"/>
                  </a:solidFill>
                  <a:effectLst/>
                  <a:uLnTx/>
                  <a:uFillTx/>
                  <a:latin typeface="Meiryo UI"/>
                  <a:ea typeface="Meiryo UI"/>
                  <a:cs typeface="SimSun"/>
                </a:rPr>
                <a:t>受ける場合</a:t>
              </a:r>
              <a:endParaRPr kumimoji="0" sz="1867" b="0" i="0" u="none" strike="noStrike" kern="0" cap="none" spc="0" normalizeH="0" baseline="0" noProof="0" dirty="0">
                <a:ln>
                  <a:noFill/>
                </a:ln>
                <a:solidFill>
                  <a:prstClr val="black"/>
                </a:solidFill>
                <a:effectLst/>
                <a:uLnTx/>
                <a:uFillTx/>
                <a:latin typeface="Meiryo UI"/>
                <a:ea typeface="Meiryo UI"/>
                <a:cs typeface="SimSun"/>
              </a:endParaRPr>
            </a:p>
          </p:txBody>
        </p:sp>
        <p:grpSp>
          <p:nvGrpSpPr>
            <p:cNvPr id="54" name="グループ化 53">
              <a:extLst>
                <a:ext uri="{FF2B5EF4-FFF2-40B4-BE49-F238E27FC236}">
                  <a16:creationId xmlns:a16="http://schemas.microsoft.com/office/drawing/2014/main" id="{0822D90C-4318-09B4-E0CF-77BFC8782208}"/>
                </a:ext>
              </a:extLst>
            </p:cNvPr>
            <p:cNvGrpSpPr/>
            <p:nvPr/>
          </p:nvGrpSpPr>
          <p:grpSpPr>
            <a:xfrm>
              <a:off x="5876668" y="1565234"/>
              <a:ext cx="160191" cy="329614"/>
              <a:chOff x="6275334" y="2458132"/>
              <a:chExt cx="182905" cy="457531"/>
            </a:xfrm>
          </p:grpSpPr>
          <p:sp>
            <p:nvSpPr>
              <p:cNvPr id="70" name="object 115">
                <a:extLst>
                  <a:ext uri="{FF2B5EF4-FFF2-40B4-BE49-F238E27FC236}">
                    <a16:creationId xmlns:a16="http://schemas.microsoft.com/office/drawing/2014/main" id="{124F76CB-AEE6-CA68-621E-C9194DD129A0}"/>
                  </a:ext>
                </a:extLst>
              </p:cNvPr>
              <p:cNvSpPr txBox="1"/>
              <p:nvPr/>
            </p:nvSpPr>
            <p:spPr>
              <a:xfrm>
                <a:off x="6447257" y="2458132"/>
                <a:ext cx="10982" cy="213543"/>
              </a:xfrm>
              <a:prstGeom prst="rect">
                <a:avLst/>
              </a:prstGeom>
            </p:spPr>
            <p:txBody>
              <a:bodyPr vert="horz" wrap="none" lIns="0" tIns="0" rIns="0" bIns="0" rtlCol="0" anchor="ctr" anchorCtr="0">
                <a:spAutoFit/>
              </a:bodyPr>
              <a:lstStyle/>
              <a:p>
                <a:pPr marL="12700" marR="0" lvl="0" indent="0" algn="ctr" defTabSz="1219170" rtl="0" eaLnBrk="1" fontAlgn="auto" latinLnBrk="0" hangingPunct="1">
                  <a:lnSpc>
                    <a:spcPct val="100000"/>
                  </a:lnSpc>
                  <a:spcBef>
                    <a:spcPts val="125"/>
                  </a:spcBef>
                  <a:spcAft>
                    <a:spcPts val="0"/>
                  </a:spcAft>
                  <a:buClrTx/>
                  <a:buSzTx/>
                  <a:buFontTx/>
                  <a:buNone/>
                  <a:tabLst/>
                  <a:defRPr/>
                </a:pPr>
                <a:endParaRPr kumimoji="0" sz="1333" b="0" i="0" u="none" strike="noStrike" kern="0" cap="none" spc="0" normalizeH="0" baseline="0" noProof="0">
                  <a:ln>
                    <a:noFill/>
                  </a:ln>
                  <a:solidFill>
                    <a:prstClr val="black"/>
                  </a:solidFill>
                  <a:effectLst/>
                  <a:uLnTx/>
                  <a:uFillTx/>
                  <a:latin typeface="Meiryo UI"/>
                  <a:ea typeface="Meiryo UI"/>
                  <a:cs typeface="BIZ UDPゴシック"/>
                </a:endParaRPr>
              </a:p>
            </p:txBody>
          </p:sp>
          <p:sp>
            <p:nvSpPr>
              <p:cNvPr id="73" name="object 116">
                <a:extLst>
                  <a:ext uri="{FF2B5EF4-FFF2-40B4-BE49-F238E27FC236}">
                    <a16:creationId xmlns:a16="http://schemas.microsoft.com/office/drawing/2014/main" id="{56E2A962-9A4E-181C-C56C-A082D013341F}"/>
                  </a:ext>
                </a:extLst>
              </p:cNvPr>
              <p:cNvSpPr txBox="1"/>
              <p:nvPr/>
            </p:nvSpPr>
            <p:spPr>
              <a:xfrm>
                <a:off x="6275334" y="2616542"/>
                <a:ext cx="10982" cy="299121"/>
              </a:xfrm>
              <a:prstGeom prst="rect">
                <a:avLst/>
              </a:prstGeom>
            </p:spPr>
            <p:txBody>
              <a:bodyPr vert="horz" wrap="none" lIns="0" tIns="0" rIns="0" bIns="0" rtlCol="0">
                <a:spAutoFit/>
              </a:bodyPr>
              <a:lstStyle/>
              <a:p>
                <a:pPr marL="12700" marR="0" lvl="0" indent="0" algn="l" defTabSz="1219170" rtl="0" eaLnBrk="1" fontAlgn="auto" latinLnBrk="0" hangingPunct="1">
                  <a:lnSpc>
                    <a:spcPct val="100000"/>
                  </a:lnSpc>
                  <a:spcBef>
                    <a:spcPts val="131"/>
                  </a:spcBef>
                  <a:spcAft>
                    <a:spcPts val="0"/>
                  </a:spcAft>
                  <a:buClrTx/>
                  <a:buSzTx/>
                  <a:buFontTx/>
                  <a:buNone/>
                  <a:tabLst/>
                  <a:defRPr/>
                </a:pPr>
                <a:endParaRPr kumimoji="0" sz="1867" b="0" i="0" u="none" strike="noStrike" kern="0" cap="none" spc="0" normalizeH="0" baseline="0" noProof="0">
                  <a:ln>
                    <a:noFill/>
                  </a:ln>
                  <a:solidFill>
                    <a:prstClr val="black"/>
                  </a:solidFill>
                  <a:effectLst/>
                  <a:uLnTx/>
                  <a:uFillTx/>
                  <a:latin typeface="Meiryo UI"/>
                  <a:ea typeface="Meiryo UI"/>
                  <a:cs typeface="BIZ UDPゴシック"/>
                </a:endParaRPr>
              </a:p>
            </p:txBody>
          </p:sp>
        </p:grpSp>
        <p:sp>
          <p:nvSpPr>
            <p:cNvPr id="56" name="object 83">
              <a:extLst>
                <a:ext uri="{FF2B5EF4-FFF2-40B4-BE49-F238E27FC236}">
                  <a16:creationId xmlns:a16="http://schemas.microsoft.com/office/drawing/2014/main" id="{8585C350-CB43-C5C5-16C8-CCB755B1352C}"/>
                </a:ext>
              </a:extLst>
            </p:cNvPr>
            <p:cNvSpPr txBox="1"/>
            <p:nvPr/>
          </p:nvSpPr>
          <p:spPr>
            <a:xfrm>
              <a:off x="3160730" y="2747959"/>
              <a:ext cx="441900" cy="184666"/>
            </a:xfrm>
            <a:prstGeom prst="rect">
              <a:avLst/>
            </a:prstGeom>
          </p:spPr>
          <p:txBody>
            <a:bodyPr vert="horz" wrap="none" lIns="0" tIns="0" rIns="0" bIns="0" rtlCol="0" anchor="ctr" anchorCtr="0">
              <a:spAutoFit/>
            </a:bodyPr>
            <a:lstStyle/>
            <a:p>
              <a:pPr marL="31114" marR="0" lvl="0" indent="0" algn="ctr" defTabSz="1219170" rtl="0" eaLnBrk="1" fontAlgn="auto" latinLnBrk="0" hangingPunct="1">
                <a:lnSpc>
                  <a:spcPct val="100000"/>
                </a:lnSpc>
                <a:spcBef>
                  <a:spcPts val="955"/>
                </a:spcBef>
                <a:spcAft>
                  <a:spcPts val="0"/>
                </a:spcAft>
                <a:buClrTx/>
                <a:buSzTx/>
                <a:buFontTx/>
                <a:buNone/>
                <a:tabLst/>
                <a:defRPr/>
              </a:pPr>
              <a:r>
                <a:rPr kumimoji="0" sz="1600" b="1" i="0" u="none" strike="noStrike" kern="0" cap="none" spc="0" normalizeH="0" baseline="0" noProof="0">
                  <a:ln>
                    <a:noFill/>
                  </a:ln>
                  <a:solidFill>
                    <a:srgbClr val="231F20"/>
                  </a:solidFill>
                  <a:effectLst/>
                  <a:uLnTx/>
                  <a:uFillTx/>
                  <a:latin typeface="Meiryo UI"/>
                  <a:ea typeface="Meiryo UI"/>
                  <a:cs typeface="Microsoft YaHei"/>
                </a:rPr>
                <a:t>1</a:t>
              </a:r>
              <a:r>
                <a:rPr kumimoji="0" sz="1600" b="1" i="0" u="none" strike="noStrike" kern="0" cap="none" spc="31" normalizeH="0" baseline="0" noProof="0">
                  <a:ln>
                    <a:noFill/>
                  </a:ln>
                  <a:solidFill>
                    <a:srgbClr val="231F20"/>
                  </a:solidFill>
                  <a:effectLst/>
                  <a:uLnTx/>
                  <a:uFillTx/>
                  <a:latin typeface="Meiryo UI"/>
                  <a:ea typeface="Meiryo UI"/>
                  <a:cs typeface="Microsoft YaHei"/>
                </a:rPr>
                <a:t>回目</a:t>
              </a:r>
              <a:endParaRPr kumimoji="0" sz="1600" b="0" i="0" u="none" strike="noStrike" kern="0" cap="none" spc="0" normalizeH="0" baseline="0" noProof="0">
                <a:ln>
                  <a:noFill/>
                </a:ln>
                <a:solidFill>
                  <a:prstClr val="black"/>
                </a:solidFill>
                <a:effectLst/>
                <a:uLnTx/>
                <a:uFillTx/>
                <a:latin typeface="Meiryo UI"/>
                <a:ea typeface="Meiryo UI"/>
                <a:cs typeface="Microsoft YaHei"/>
              </a:endParaRPr>
            </a:p>
          </p:txBody>
        </p:sp>
        <p:sp>
          <p:nvSpPr>
            <p:cNvPr id="57" name="object 82">
              <a:extLst>
                <a:ext uri="{FF2B5EF4-FFF2-40B4-BE49-F238E27FC236}">
                  <a16:creationId xmlns:a16="http://schemas.microsoft.com/office/drawing/2014/main" id="{2FD7783B-3032-4967-8984-BE6E08C6BE65}"/>
                </a:ext>
              </a:extLst>
            </p:cNvPr>
            <p:cNvSpPr/>
            <p:nvPr/>
          </p:nvSpPr>
          <p:spPr>
            <a:xfrm>
              <a:off x="5040199" y="1256102"/>
              <a:ext cx="472551" cy="154116"/>
            </a:xfrm>
            <a:custGeom>
              <a:avLst/>
              <a:gdLst/>
              <a:ahLst/>
              <a:cxnLst/>
              <a:rect l="l" t="t" r="r" b="b"/>
              <a:pathLst>
                <a:path w="325119" h="128904">
                  <a:moveTo>
                    <a:pt x="280187" y="0"/>
                  </a:moveTo>
                  <a:lnTo>
                    <a:pt x="44869" y="0"/>
                  </a:lnTo>
                  <a:lnTo>
                    <a:pt x="27448" y="3540"/>
                  </a:lnTo>
                  <a:lnTo>
                    <a:pt x="13181" y="13181"/>
                  </a:lnTo>
                  <a:lnTo>
                    <a:pt x="3540" y="27448"/>
                  </a:lnTo>
                  <a:lnTo>
                    <a:pt x="0" y="44869"/>
                  </a:lnTo>
                  <a:lnTo>
                    <a:pt x="0" y="83883"/>
                  </a:lnTo>
                  <a:lnTo>
                    <a:pt x="3540" y="101302"/>
                  </a:lnTo>
                  <a:lnTo>
                    <a:pt x="13181" y="115565"/>
                  </a:lnTo>
                  <a:lnTo>
                    <a:pt x="27448" y="125201"/>
                  </a:lnTo>
                  <a:lnTo>
                    <a:pt x="44869" y="128739"/>
                  </a:lnTo>
                  <a:lnTo>
                    <a:pt x="280187" y="128739"/>
                  </a:lnTo>
                  <a:lnTo>
                    <a:pt x="297608" y="125201"/>
                  </a:lnTo>
                  <a:lnTo>
                    <a:pt x="311875" y="115565"/>
                  </a:lnTo>
                  <a:lnTo>
                    <a:pt x="321515" y="101302"/>
                  </a:lnTo>
                  <a:lnTo>
                    <a:pt x="325056" y="83883"/>
                  </a:lnTo>
                  <a:lnTo>
                    <a:pt x="325056" y="44869"/>
                  </a:lnTo>
                  <a:lnTo>
                    <a:pt x="321515" y="27448"/>
                  </a:lnTo>
                  <a:lnTo>
                    <a:pt x="311875" y="13181"/>
                  </a:lnTo>
                  <a:lnTo>
                    <a:pt x="297608" y="3540"/>
                  </a:lnTo>
                  <a:lnTo>
                    <a:pt x="280187" y="0"/>
                  </a:lnTo>
                  <a:close/>
                </a:path>
              </a:pathLst>
            </a:custGeom>
            <a:solidFill>
              <a:srgbClr val="00535E"/>
            </a:solidFill>
          </p:spPr>
          <p:txBody>
            <a:bodyPr wrap="square" lIns="0" tIns="0" rIns="0" bIns="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ja-JP" sz="1467" b="0" i="0" u="none" strike="noStrike" kern="0" cap="none" spc="0" normalizeH="0" baseline="0" noProof="0">
                  <a:ln>
                    <a:noFill/>
                  </a:ln>
                  <a:solidFill>
                    <a:srgbClr val="FFFFFF"/>
                  </a:solidFill>
                  <a:effectLst/>
                  <a:uLnTx/>
                  <a:uFillTx/>
                  <a:latin typeface="Meiryo UI"/>
                  <a:ea typeface="Meiryo UI"/>
                  <a:cs typeface="+mn-cs"/>
                </a:rPr>
                <a:t>6</a:t>
              </a:r>
              <a:r>
                <a:rPr kumimoji="0" lang="ja-JP" altLang="en-US" sz="1467" b="0" i="0" u="none" strike="noStrike" kern="0" cap="none" spc="0" normalizeH="0" baseline="0" noProof="0">
                  <a:ln>
                    <a:noFill/>
                  </a:ln>
                  <a:solidFill>
                    <a:srgbClr val="FFFFFF"/>
                  </a:solidFill>
                  <a:effectLst/>
                  <a:uLnTx/>
                  <a:uFillTx/>
                  <a:latin typeface="Meiryo UI"/>
                  <a:ea typeface="Meiryo UI"/>
                  <a:cs typeface="+mn-cs"/>
                </a:rPr>
                <a:t>ヵ月</a:t>
              </a:r>
            </a:p>
          </p:txBody>
        </p:sp>
        <p:sp>
          <p:nvSpPr>
            <p:cNvPr id="58" name="object 82">
              <a:extLst>
                <a:ext uri="{FF2B5EF4-FFF2-40B4-BE49-F238E27FC236}">
                  <a16:creationId xmlns:a16="http://schemas.microsoft.com/office/drawing/2014/main" id="{D694DE6D-40EA-6736-531E-9C00E0AF1B3C}"/>
                </a:ext>
              </a:extLst>
            </p:cNvPr>
            <p:cNvSpPr/>
            <p:nvPr/>
          </p:nvSpPr>
          <p:spPr>
            <a:xfrm>
              <a:off x="3133460" y="2403609"/>
              <a:ext cx="472551" cy="154116"/>
            </a:xfrm>
            <a:custGeom>
              <a:avLst/>
              <a:gdLst/>
              <a:ahLst/>
              <a:cxnLst/>
              <a:rect l="l" t="t" r="r" b="b"/>
              <a:pathLst>
                <a:path w="325119" h="128904">
                  <a:moveTo>
                    <a:pt x="280187" y="0"/>
                  </a:moveTo>
                  <a:lnTo>
                    <a:pt x="44869" y="0"/>
                  </a:lnTo>
                  <a:lnTo>
                    <a:pt x="27448" y="3540"/>
                  </a:lnTo>
                  <a:lnTo>
                    <a:pt x="13181" y="13181"/>
                  </a:lnTo>
                  <a:lnTo>
                    <a:pt x="3540" y="27448"/>
                  </a:lnTo>
                  <a:lnTo>
                    <a:pt x="0" y="44869"/>
                  </a:lnTo>
                  <a:lnTo>
                    <a:pt x="0" y="83883"/>
                  </a:lnTo>
                  <a:lnTo>
                    <a:pt x="3540" y="101302"/>
                  </a:lnTo>
                  <a:lnTo>
                    <a:pt x="13181" y="115565"/>
                  </a:lnTo>
                  <a:lnTo>
                    <a:pt x="27448" y="125201"/>
                  </a:lnTo>
                  <a:lnTo>
                    <a:pt x="44869" y="128739"/>
                  </a:lnTo>
                  <a:lnTo>
                    <a:pt x="280187" y="128739"/>
                  </a:lnTo>
                  <a:lnTo>
                    <a:pt x="297608" y="125201"/>
                  </a:lnTo>
                  <a:lnTo>
                    <a:pt x="311875" y="115565"/>
                  </a:lnTo>
                  <a:lnTo>
                    <a:pt x="321515" y="101302"/>
                  </a:lnTo>
                  <a:lnTo>
                    <a:pt x="325056" y="83883"/>
                  </a:lnTo>
                  <a:lnTo>
                    <a:pt x="325056" y="44869"/>
                  </a:lnTo>
                  <a:lnTo>
                    <a:pt x="321515" y="27448"/>
                  </a:lnTo>
                  <a:lnTo>
                    <a:pt x="311875" y="13181"/>
                  </a:lnTo>
                  <a:lnTo>
                    <a:pt x="297608" y="3540"/>
                  </a:lnTo>
                  <a:lnTo>
                    <a:pt x="280187" y="0"/>
                  </a:lnTo>
                  <a:close/>
                </a:path>
              </a:pathLst>
            </a:custGeom>
            <a:solidFill>
              <a:srgbClr val="00535E"/>
            </a:solidFill>
          </p:spPr>
          <p:txBody>
            <a:bodyPr wrap="square" lIns="0" tIns="0" rIns="0" bIns="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ja-JP" sz="1467" b="0" i="0" u="none" strike="noStrike" kern="0" cap="none" spc="0" normalizeH="0" baseline="0" noProof="0">
                  <a:ln>
                    <a:noFill/>
                  </a:ln>
                  <a:solidFill>
                    <a:srgbClr val="FFFFFF"/>
                  </a:solidFill>
                  <a:effectLst/>
                  <a:uLnTx/>
                  <a:uFillTx/>
                  <a:latin typeface="Meiryo UI"/>
                  <a:ea typeface="Meiryo UI"/>
                  <a:cs typeface="+mn-cs"/>
                </a:rPr>
                <a:t>0</a:t>
              </a:r>
              <a:r>
                <a:rPr kumimoji="0" lang="ja-JP" altLang="en-US" sz="1467" b="0" i="0" u="none" strike="noStrike" kern="0" cap="none" spc="0" normalizeH="0" baseline="0" noProof="0">
                  <a:ln>
                    <a:noFill/>
                  </a:ln>
                  <a:solidFill>
                    <a:srgbClr val="FFFFFF"/>
                  </a:solidFill>
                  <a:effectLst/>
                  <a:uLnTx/>
                  <a:uFillTx/>
                  <a:latin typeface="Meiryo UI"/>
                  <a:ea typeface="Meiryo UI"/>
                  <a:cs typeface="+mn-cs"/>
                </a:rPr>
                <a:t>ヵ月</a:t>
              </a:r>
            </a:p>
          </p:txBody>
        </p:sp>
        <p:sp>
          <p:nvSpPr>
            <p:cNvPr id="59" name="object 82">
              <a:extLst>
                <a:ext uri="{FF2B5EF4-FFF2-40B4-BE49-F238E27FC236}">
                  <a16:creationId xmlns:a16="http://schemas.microsoft.com/office/drawing/2014/main" id="{0DAA33F7-3341-A8AE-B3B5-11DD403ED0C4}"/>
                </a:ext>
              </a:extLst>
            </p:cNvPr>
            <p:cNvSpPr/>
            <p:nvPr/>
          </p:nvSpPr>
          <p:spPr>
            <a:xfrm>
              <a:off x="5040199" y="2403609"/>
              <a:ext cx="472551" cy="154116"/>
            </a:xfrm>
            <a:custGeom>
              <a:avLst/>
              <a:gdLst/>
              <a:ahLst/>
              <a:cxnLst/>
              <a:rect l="l" t="t" r="r" b="b"/>
              <a:pathLst>
                <a:path w="325119" h="128904">
                  <a:moveTo>
                    <a:pt x="280187" y="0"/>
                  </a:moveTo>
                  <a:lnTo>
                    <a:pt x="44869" y="0"/>
                  </a:lnTo>
                  <a:lnTo>
                    <a:pt x="27448" y="3540"/>
                  </a:lnTo>
                  <a:lnTo>
                    <a:pt x="13181" y="13181"/>
                  </a:lnTo>
                  <a:lnTo>
                    <a:pt x="3540" y="27448"/>
                  </a:lnTo>
                  <a:lnTo>
                    <a:pt x="0" y="44869"/>
                  </a:lnTo>
                  <a:lnTo>
                    <a:pt x="0" y="83883"/>
                  </a:lnTo>
                  <a:lnTo>
                    <a:pt x="3540" y="101302"/>
                  </a:lnTo>
                  <a:lnTo>
                    <a:pt x="13181" y="115565"/>
                  </a:lnTo>
                  <a:lnTo>
                    <a:pt x="27448" y="125201"/>
                  </a:lnTo>
                  <a:lnTo>
                    <a:pt x="44869" y="128739"/>
                  </a:lnTo>
                  <a:lnTo>
                    <a:pt x="280187" y="128739"/>
                  </a:lnTo>
                  <a:lnTo>
                    <a:pt x="297608" y="125201"/>
                  </a:lnTo>
                  <a:lnTo>
                    <a:pt x="311875" y="115565"/>
                  </a:lnTo>
                  <a:lnTo>
                    <a:pt x="321515" y="101302"/>
                  </a:lnTo>
                  <a:lnTo>
                    <a:pt x="325056" y="83883"/>
                  </a:lnTo>
                  <a:lnTo>
                    <a:pt x="325056" y="44869"/>
                  </a:lnTo>
                  <a:lnTo>
                    <a:pt x="321515" y="27448"/>
                  </a:lnTo>
                  <a:lnTo>
                    <a:pt x="311875" y="13181"/>
                  </a:lnTo>
                  <a:lnTo>
                    <a:pt x="297608" y="3540"/>
                  </a:lnTo>
                  <a:lnTo>
                    <a:pt x="280187" y="0"/>
                  </a:lnTo>
                  <a:close/>
                </a:path>
              </a:pathLst>
            </a:custGeom>
            <a:solidFill>
              <a:srgbClr val="00535E"/>
            </a:solidFill>
          </p:spPr>
          <p:txBody>
            <a:bodyPr wrap="square" lIns="0" tIns="0" rIns="0" bIns="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ja-JP" sz="1467" b="0" i="0" u="none" strike="noStrike" kern="0" cap="none" spc="0" normalizeH="0" baseline="0" noProof="0">
                  <a:ln>
                    <a:noFill/>
                  </a:ln>
                  <a:solidFill>
                    <a:srgbClr val="FFFFFF"/>
                  </a:solidFill>
                  <a:effectLst/>
                  <a:uLnTx/>
                  <a:uFillTx/>
                  <a:latin typeface="Meiryo UI"/>
                  <a:ea typeface="Meiryo UI"/>
                  <a:cs typeface="+mn-cs"/>
                </a:rPr>
                <a:t>6</a:t>
              </a:r>
              <a:r>
                <a:rPr kumimoji="0" lang="ja-JP" altLang="en-US" sz="1467" b="0" i="0" u="none" strike="noStrike" kern="0" cap="none" spc="0" normalizeH="0" baseline="0" noProof="0">
                  <a:ln>
                    <a:noFill/>
                  </a:ln>
                  <a:solidFill>
                    <a:srgbClr val="FFFFFF"/>
                  </a:solidFill>
                  <a:effectLst/>
                  <a:uLnTx/>
                  <a:uFillTx/>
                  <a:latin typeface="Meiryo UI"/>
                  <a:ea typeface="Meiryo UI"/>
                  <a:cs typeface="+mn-cs"/>
                </a:rPr>
                <a:t>ヵ月</a:t>
              </a:r>
            </a:p>
          </p:txBody>
        </p:sp>
        <p:sp>
          <p:nvSpPr>
            <p:cNvPr id="60" name="object 82">
              <a:extLst>
                <a:ext uri="{FF2B5EF4-FFF2-40B4-BE49-F238E27FC236}">
                  <a16:creationId xmlns:a16="http://schemas.microsoft.com/office/drawing/2014/main" id="{1126ECD0-3E38-C8F8-88C2-5C45618E2816}"/>
                </a:ext>
              </a:extLst>
            </p:cNvPr>
            <p:cNvSpPr/>
            <p:nvPr/>
          </p:nvSpPr>
          <p:spPr>
            <a:xfrm>
              <a:off x="3864079" y="2403609"/>
              <a:ext cx="472551" cy="154116"/>
            </a:xfrm>
            <a:custGeom>
              <a:avLst/>
              <a:gdLst/>
              <a:ahLst/>
              <a:cxnLst/>
              <a:rect l="l" t="t" r="r" b="b"/>
              <a:pathLst>
                <a:path w="325119" h="128904">
                  <a:moveTo>
                    <a:pt x="280187" y="0"/>
                  </a:moveTo>
                  <a:lnTo>
                    <a:pt x="44869" y="0"/>
                  </a:lnTo>
                  <a:lnTo>
                    <a:pt x="27448" y="3540"/>
                  </a:lnTo>
                  <a:lnTo>
                    <a:pt x="13181" y="13181"/>
                  </a:lnTo>
                  <a:lnTo>
                    <a:pt x="3540" y="27448"/>
                  </a:lnTo>
                  <a:lnTo>
                    <a:pt x="0" y="44869"/>
                  </a:lnTo>
                  <a:lnTo>
                    <a:pt x="0" y="83883"/>
                  </a:lnTo>
                  <a:lnTo>
                    <a:pt x="3540" y="101302"/>
                  </a:lnTo>
                  <a:lnTo>
                    <a:pt x="13181" y="115565"/>
                  </a:lnTo>
                  <a:lnTo>
                    <a:pt x="27448" y="125201"/>
                  </a:lnTo>
                  <a:lnTo>
                    <a:pt x="44869" y="128739"/>
                  </a:lnTo>
                  <a:lnTo>
                    <a:pt x="280187" y="128739"/>
                  </a:lnTo>
                  <a:lnTo>
                    <a:pt x="297608" y="125201"/>
                  </a:lnTo>
                  <a:lnTo>
                    <a:pt x="311875" y="115565"/>
                  </a:lnTo>
                  <a:lnTo>
                    <a:pt x="321515" y="101302"/>
                  </a:lnTo>
                  <a:lnTo>
                    <a:pt x="325056" y="83883"/>
                  </a:lnTo>
                  <a:lnTo>
                    <a:pt x="325056" y="44869"/>
                  </a:lnTo>
                  <a:lnTo>
                    <a:pt x="321515" y="27448"/>
                  </a:lnTo>
                  <a:lnTo>
                    <a:pt x="311875" y="13181"/>
                  </a:lnTo>
                  <a:lnTo>
                    <a:pt x="297608" y="3540"/>
                  </a:lnTo>
                  <a:lnTo>
                    <a:pt x="280187" y="0"/>
                  </a:lnTo>
                  <a:close/>
                </a:path>
              </a:pathLst>
            </a:custGeom>
            <a:solidFill>
              <a:srgbClr val="00535E"/>
            </a:solidFill>
          </p:spPr>
          <p:txBody>
            <a:bodyPr wrap="square" lIns="0" tIns="0" rIns="0" bIns="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ja-JP" sz="1467" b="0" i="0" u="none" strike="noStrike" kern="0" cap="none" spc="0" normalizeH="0" baseline="0" noProof="0">
                  <a:ln>
                    <a:noFill/>
                  </a:ln>
                  <a:solidFill>
                    <a:srgbClr val="FFFFFF"/>
                  </a:solidFill>
                  <a:effectLst/>
                  <a:uLnTx/>
                  <a:uFillTx/>
                  <a:latin typeface="Meiryo UI"/>
                  <a:ea typeface="Meiryo UI"/>
                  <a:cs typeface="+mn-cs"/>
                </a:rPr>
                <a:t>2</a:t>
              </a:r>
              <a:r>
                <a:rPr kumimoji="0" lang="ja-JP" altLang="en-US" sz="1467" b="0" i="0" u="none" strike="noStrike" kern="0" cap="none" spc="0" normalizeH="0" baseline="0" noProof="0">
                  <a:ln>
                    <a:noFill/>
                  </a:ln>
                  <a:solidFill>
                    <a:srgbClr val="FFFFFF"/>
                  </a:solidFill>
                  <a:effectLst/>
                  <a:uLnTx/>
                  <a:uFillTx/>
                  <a:latin typeface="Meiryo UI"/>
                  <a:ea typeface="Meiryo UI"/>
                  <a:cs typeface="+mn-cs"/>
                </a:rPr>
                <a:t>ヵ月</a:t>
              </a:r>
            </a:p>
          </p:txBody>
        </p:sp>
        <p:sp>
          <p:nvSpPr>
            <p:cNvPr id="61" name="object 116">
              <a:extLst>
                <a:ext uri="{FF2B5EF4-FFF2-40B4-BE49-F238E27FC236}">
                  <a16:creationId xmlns:a16="http://schemas.microsoft.com/office/drawing/2014/main" id="{B0351A6C-1985-6053-28F9-0E7258C38EF5}"/>
                </a:ext>
              </a:extLst>
            </p:cNvPr>
            <p:cNvSpPr txBox="1"/>
            <p:nvPr/>
          </p:nvSpPr>
          <p:spPr>
            <a:xfrm>
              <a:off x="5483602" y="1478824"/>
              <a:ext cx="217608" cy="153841"/>
            </a:xfrm>
            <a:prstGeom prst="rect">
              <a:avLst/>
            </a:prstGeom>
          </p:spPr>
          <p:txBody>
            <a:bodyPr vert="horz" wrap="none" lIns="0" tIns="0" rIns="0" bIns="0" rtlCol="0">
              <a:spAutoFit/>
            </a:bodyPr>
            <a:lstStyle/>
            <a:p>
              <a:pPr marL="12700" marR="0" lvl="0" indent="0" algn="l" defTabSz="1219170" rtl="0" eaLnBrk="1" fontAlgn="auto" latinLnBrk="0" hangingPunct="1">
                <a:lnSpc>
                  <a:spcPct val="100000"/>
                </a:lnSpc>
                <a:spcBef>
                  <a:spcPts val="131"/>
                </a:spcBef>
                <a:spcAft>
                  <a:spcPts val="0"/>
                </a:spcAft>
                <a:buClrTx/>
                <a:buSzTx/>
                <a:buFontTx/>
                <a:buNone/>
                <a:tabLst/>
                <a:defRPr/>
              </a:pPr>
              <a:r>
                <a:rPr kumimoji="0" lang="en-US" altLang="ja-JP" sz="1333" b="0" i="0" u="none" strike="noStrike" kern="0" cap="none" spc="0" normalizeH="0" baseline="0" noProof="0">
                  <a:ln>
                    <a:noFill/>
                  </a:ln>
                  <a:solidFill>
                    <a:srgbClr val="231F20"/>
                  </a:solidFill>
                  <a:effectLst/>
                  <a:uLnTx/>
                  <a:uFillTx/>
                  <a:latin typeface="Meiryo UI"/>
                  <a:ea typeface="Meiryo UI"/>
                  <a:cs typeface="BIZ UDPゴシック"/>
                </a:rPr>
                <a:t>※1</a:t>
              </a:r>
              <a:endParaRPr kumimoji="0" sz="1333" b="0" i="0" u="none" strike="noStrike" kern="0" cap="none" spc="0" normalizeH="0" baseline="0" noProof="0">
                <a:ln>
                  <a:noFill/>
                </a:ln>
                <a:solidFill>
                  <a:prstClr val="black"/>
                </a:solidFill>
                <a:effectLst/>
                <a:uLnTx/>
                <a:uFillTx/>
                <a:latin typeface="Meiryo UI"/>
                <a:ea typeface="Meiryo UI"/>
                <a:cs typeface="BIZ UDPゴシック"/>
              </a:endParaRPr>
            </a:p>
          </p:txBody>
        </p:sp>
        <p:sp>
          <p:nvSpPr>
            <p:cNvPr id="62" name="object 116">
              <a:extLst>
                <a:ext uri="{FF2B5EF4-FFF2-40B4-BE49-F238E27FC236}">
                  <a16:creationId xmlns:a16="http://schemas.microsoft.com/office/drawing/2014/main" id="{D678E892-14D9-3CA9-D39E-4AB6EB286124}"/>
                </a:ext>
              </a:extLst>
            </p:cNvPr>
            <p:cNvSpPr txBox="1"/>
            <p:nvPr/>
          </p:nvSpPr>
          <p:spPr>
            <a:xfrm>
              <a:off x="4300555" y="2559776"/>
              <a:ext cx="217608" cy="153841"/>
            </a:xfrm>
            <a:prstGeom prst="rect">
              <a:avLst/>
            </a:prstGeom>
          </p:spPr>
          <p:txBody>
            <a:bodyPr vert="horz" wrap="none" lIns="0" tIns="0" rIns="0" bIns="0" rtlCol="0">
              <a:spAutoFit/>
            </a:bodyPr>
            <a:lstStyle/>
            <a:p>
              <a:pPr marL="12700" marR="0" lvl="0" indent="0" algn="l" defTabSz="1219170" rtl="0" eaLnBrk="1" fontAlgn="auto" latinLnBrk="0" hangingPunct="1">
                <a:lnSpc>
                  <a:spcPct val="100000"/>
                </a:lnSpc>
                <a:spcBef>
                  <a:spcPts val="131"/>
                </a:spcBef>
                <a:spcAft>
                  <a:spcPts val="0"/>
                </a:spcAft>
                <a:buClrTx/>
                <a:buSzTx/>
                <a:buFontTx/>
                <a:buNone/>
                <a:tabLst/>
                <a:defRPr/>
              </a:pPr>
              <a:r>
                <a:rPr kumimoji="0" lang="en-US" altLang="ja-JP" sz="1333" b="0" i="0" u="none" strike="noStrike" kern="0" cap="none" spc="0" normalizeH="0" baseline="0" noProof="0">
                  <a:ln>
                    <a:noFill/>
                  </a:ln>
                  <a:solidFill>
                    <a:srgbClr val="231F20"/>
                  </a:solidFill>
                  <a:effectLst/>
                  <a:uLnTx/>
                  <a:uFillTx/>
                  <a:latin typeface="Meiryo UI"/>
                  <a:ea typeface="Meiryo UI"/>
                  <a:cs typeface="BIZ UDPゴシック"/>
                </a:rPr>
                <a:t>※2</a:t>
              </a:r>
              <a:endParaRPr kumimoji="0" sz="1333" b="0" i="0" u="none" strike="noStrike" kern="0" cap="none" spc="0" normalizeH="0" baseline="0" noProof="0">
                <a:ln>
                  <a:noFill/>
                </a:ln>
                <a:solidFill>
                  <a:prstClr val="black"/>
                </a:solidFill>
                <a:effectLst/>
                <a:uLnTx/>
                <a:uFillTx/>
                <a:latin typeface="Meiryo UI"/>
                <a:ea typeface="Meiryo UI"/>
                <a:cs typeface="BIZ UDPゴシック"/>
              </a:endParaRPr>
            </a:p>
          </p:txBody>
        </p:sp>
        <p:sp>
          <p:nvSpPr>
            <p:cNvPr id="63" name="object 116">
              <a:extLst>
                <a:ext uri="{FF2B5EF4-FFF2-40B4-BE49-F238E27FC236}">
                  <a16:creationId xmlns:a16="http://schemas.microsoft.com/office/drawing/2014/main" id="{B90D66B8-CD91-137A-7357-25321BBD9F83}"/>
                </a:ext>
              </a:extLst>
            </p:cNvPr>
            <p:cNvSpPr txBox="1"/>
            <p:nvPr/>
          </p:nvSpPr>
          <p:spPr>
            <a:xfrm>
              <a:off x="5478043" y="2559776"/>
              <a:ext cx="217608" cy="153841"/>
            </a:xfrm>
            <a:prstGeom prst="rect">
              <a:avLst/>
            </a:prstGeom>
          </p:spPr>
          <p:txBody>
            <a:bodyPr vert="horz" wrap="none" lIns="0" tIns="0" rIns="0" bIns="0" rtlCol="0">
              <a:spAutoFit/>
            </a:bodyPr>
            <a:lstStyle/>
            <a:p>
              <a:pPr marL="12700" marR="0" lvl="0" indent="0" algn="l" defTabSz="1219170" rtl="0" eaLnBrk="1" fontAlgn="auto" latinLnBrk="0" hangingPunct="1">
                <a:lnSpc>
                  <a:spcPct val="100000"/>
                </a:lnSpc>
                <a:spcBef>
                  <a:spcPts val="131"/>
                </a:spcBef>
                <a:spcAft>
                  <a:spcPts val="0"/>
                </a:spcAft>
                <a:buClrTx/>
                <a:buSzTx/>
                <a:buFontTx/>
                <a:buNone/>
                <a:tabLst/>
                <a:defRPr/>
              </a:pPr>
              <a:r>
                <a:rPr kumimoji="0" lang="en-US" altLang="ja-JP" sz="1333" b="0" i="0" u="none" strike="noStrike" kern="0" cap="none" spc="0" normalizeH="0" baseline="0" noProof="0">
                  <a:ln>
                    <a:noFill/>
                  </a:ln>
                  <a:solidFill>
                    <a:srgbClr val="231F20"/>
                  </a:solidFill>
                  <a:effectLst/>
                  <a:uLnTx/>
                  <a:uFillTx/>
                  <a:latin typeface="Meiryo UI"/>
                  <a:ea typeface="Meiryo UI"/>
                  <a:cs typeface="BIZ UDPゴシック"/>
                </a:rPr>
                <a:t>※3</a:t>
              </a:r>
              <a:endParaRPr kumimoji="0" sz="1333" b="0" i="0" u="none" strike="noStrike" kern="0" cap="none" spc="0" normalizeH="0" baseline="0" noProof="0">
                <a:ln>
                  <a:noFill/>
                </a:ln>
                <a:solidFill>
                  <a:prstClr val="black"/>
                </a:solidFill>
                <a:effectLst/>
                <a:uLnTx/>
                <a:uFillTx/>
                <a:latin typeface="Meiryo UI"/>
                <a:ea typeface="Meiryo UI"/>
                <a:cs typeface="BIZ UDPゴシック"/>
              </a:endParaRPr>
            </a:p>
          </p:txBody>
        </p:sp>
        <p:sp>
          <p:nvSpPr>
            <p:cNvPr id="64" name="楕円 63">
              <a:extLst>
                <a:ext uri="{FF2B5EF4-FFF2-40B4-BE49-F238E27FC236}">
                  <a16:creationId xmlns:a16="http://schemas.microsoft.com/office/drawing/2014/main" id="{CC81EDA5-2571-1DF0-EF46-C6B3D99ACD2D}"/>
                </a:ext>
              </a:extLst>
            </p:cNvPr>
            <p:cNvSpPr/>
            <p:nvPr/>
          </p:nvSpPr>
          <p:spPr>
            <a:xfrm>
              <a:off x="5839514" y="1381325"/>
              <a:ext cx="789749" cy="789987"/>
            </a:xfrm>
            <a:prstGeom prst="ellipse">
              <a:avLst/>
            </a:prstGeom>
            <a:solidFill>
              <a:srgbClr val="EBE72A"/>
            </a:solidFill>
            <a:ln w="25400" cap="flat" cmpd="sng" algn="ctr">
              <a:noFill/>
              <a:prstDash val="solid"/>
            </a:ln>
            <a:effectLst/>
          </p:spPr>
          <p:txBody>
            <a:bodyPr wrap="none" lIns="0" tIns="0" rIns="0" bIns="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00535E"/>
                  </a:solidFill>
                  <a:effectLst/>
                  <a:uLnTx/>
                  <a:uFillTx/>
                  <a:latin typeface="Meiryo UI"/>
                  <a:ea typeface="Meiryo UI"/>
                  <a:cs typeface="+mn-cs"/>
                </a:rPr>
                <a:t>合計</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ja-JP" sz="2400" b="1" i="0" u="none" strike="noStrike" kern="0" cap="none" spc="0" normalizeH="0" baseline="0" noProof="0">
                  <a:ln>
                    <a:noFill/>
                  </a:ln>
                  <a:solidFill>
                    <a:srgbClr val="00535E"/>
                  </a:solidFill>
                  <a:effectLst/>
                  <a:uLnTx/>
                  <a:uFillTx/>
                  <a:latin typeface="Meiryo UI"/>
                  <a:ea typeface="Meiryo UI"/>
                  <a:cs typeface="+mn-cs"/>
                </a:rPr>
                <a:t>2</a:t>
              </a:r>
              <a:r>
                <a:rPr kumimoji="0" lang="ja-JP" altLang="en-US" sz="2400" b="1" i="0" u="none" strike="noStrike" kern="0" cap="none" spc="0" normalizeH="0" baseline="0" noProof="0">
                  <a:ln>
                    <a:noFill/>
                  </a:ln>
                  <a:solidFill>
                    <a:srgbClr val="00535E"/>
                  </a:solidFill>
                  <a:effectLst/>
                  <a:uLnTx/>
                  <a:uFillTx/>
                  <a:latin typeface="Meiryo UI"/>
                  <a:ea typeface="Meiryo UI"/>
                  <a:cs typeface="+mn-cs"/>
                </a:rPr>
                <a:t>回</a:t>
              </a:r>
            </a:p>
          </p:txBody>
        </p:sp>
        <p:sp>
          <p:nvSpPr>
            <p:cNvPr id="65" name="楕円 64">
              <a:extLst>
                <a:ext uri="{FF2B5EF4-FFF2-40B4-BE49-F238E27FC236}">
                  <a16:creationId xmlns:a16="http://schemas.microsoft.com/office/drawing/2014/main" id="{7E48664F-F650-659A-BF80-B82D396BDA28}"/>
                </a:ext>
              </a:extLst>
            </p:cNvPr>
            <p:cNvSpPr/>
            <p:nvPr/>
          </p:nvSpPr>
          <p:spPr>
            <a:xfrm>
              <a:off x="5839514" y="2578539"/>
              <a:ext cx="789749" cy="789987"/>
            </a:xfrm>
            <a:prstGeom prst="ellipse">
              <a:avLst/>
            </a:prstGeom>
            <a:solidFill>
              <a:srgbClr val="70CDE3"/>
            </a:solidFill>
            <a:ln w="25400" cap="flat" cmpd="sng" algn="ctr">
              <a:noFill/>
              <a:prstDash val="solid"/>
            </a:ln>
            <a:effectLst/>
          </p:spPr>
          <p:txBody>
            <a:bodyPr wrap="none" lIns="0" tIns="0" rIns="0" bIns="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合計</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ja-JP" sz="2400" b="1" i="0" u="none" strike="noStrike" kern="0" cap="none" spc="0" normalizeH="0" baseline="0" noProof="0">
                  <a:ln>
                    <a:noFill/>
                  </a:ln>
                  <a:solidFill>
                    <a:srgbClr val="FFFFFF"/>
                  </a:solidFill>
                  <a:effectLst/>
                  <a:uLnTx/>
                  <a:uFillTx/>
                  <a:latin typeface="Meiryo UI"/>
                  <a:ea typeface="Meiryo UI"/>
                  <a:cs typeface="+mn-cs"/>
                </a:rPr>
                <a:t>3</a:t>
              </a:r>
              <a:r>
                <a:rPr kumimoji="0" lang="ja-JP" altLang="en-US" sz="2400" b="1" i="0" u="none" strike="noStrike" kern="0" cap="none" spc="0" normalizeH="0" baseline="0" noProof="0">
                  <a:ln>
                    <a:noFill/>
                  </a:ln>
                  <a:solidFill>
                    <a:srgbClr val="FFFFFF"/>
                  </a:solidFill>
                  <a:effectLst/>
                  <a:uLnTx/>
                  <a:uFillTx/>
                  <a:latin typeface="Meiryo UI"/>
                  <a:ea typeface="Meiryo UI"/>
                  <a:cs typeface="+mn-cs"/>
                </a:rPr>
                <a:t>回</a:t>
              </a:r>
              <a:endParaRPr kumimoji="0" lang="ja-JP" altLang="en-US" sz="1600" b="1" i="0" u="none" strike="noStrike" kern="0" cap="none" spc="0" normalizeH="0" baseline="0" noProof="0">
                <a:ln>
                  <a:noFill/>
                </a:ln>
                <a:solidFill>
                  <a:srgbClr val="FFFFFF"/>
                </a:solidFill>
                <a:effectLst/>
                <a:uLnTx/>
                <a:uFillTx/>
                <a:latin typeface="Meiryo UI"/>
                <a:ea typeface="Meiryo UI"/>
                <a:cs typeface="+mn-cs"/>
              </a:endParaRPr>
            </a:p>
          </p:txBody>
        </p:sp>
        <p:pic>
          <p:nvPicPr>
            <p:cNvPr id="66" name="図 65">
              <a:extLst>
                <a:ext uri="{FF2B5EF4-FFF2-40B4-BE49-F238E27FC236}">
                  <a16:creationId xmlns:a16="http://schemas.microsoft.com/office/drawing/2014/main" id="{05D18882-6F0D-8D70-C0F9-1E8AD25D98A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886584" y="2630603"/>
              <a:ext cx="427543" cy="611974"/>
            </a:xfrm>
            <a:prstGeom prst="rect">
              <a:avLst/>
            </a:prstGeom>
          </p:spPr>
        </p:pic>
        <p:sp>
          <p:nvSpPr>
            <p:cNvPr id="67" name="object 83">
              <a:extLst>
                <a:ext uri="{FF2B5EF4-FFF2-40B4-BE49-F238E27FC236}">
                  <a16:creationId xmlns:a16="http://schemas.microsoft.com/office/drawing/2014/main" id="{BA9661CE-CEFB-03C5-7943-17B731F4472E}"/>
                </a:ext>
              </a:extLst>
            </p:cNvPr>
            <p:cNvSpPr txBox="1"/>
            <p:nvPr/>
          </p:nvSpPr>
          <p:spPr>
            <a:xfrm>
              <a:off x="3876101" y="2747959"/>
              <a:ext cx="444881" cy="184666"/>
            </a:xfrm>
            <a:prstGeom prst="rect">
              <a:avLst/>
            </a:prstGeom>
          </p:spPr>
          <p:txBody>
            <a:bodyPr vert="horz" wrap="none" lIns="0" tIns="0" rIns="0" bIns="0" rtlCol="0" anchor="ctr" anchorCtr="0">
              <a:spAutoFit/>
            </a:bodyPr>
            <a:lstStyle/>
            <a:p>
              <a:pPr marL="31114" marR="0" lvl="0" indent="0" algn="ctr" defTabSz="1219170" rtl="0" eaLnBrk="1" fontAlgn="auto" latinLnBrk="0" hangingPunct="1">
                <a:lnSpc>
                  <a:spcPct val="100000"/>
                </a:lnSpc>
                <a:spcBef>
                  <a:spcPts val="955"/>
                </a:spcBef>
                <a:spcAft>
                  <a:spcPts val="0"/>
                </a:spcAft>
                <a:buClrTx/>
                <a:buSzTx/>
                <a:buFontTx/>
                <a:buNone/>
                <a:tabLst/>
                <a:defRPr/>
              </a:pPr>
              <a:r>
                <a:rPr kumimoji="0" lang="en-US" sz="1600" b="1" i="0" u="none" strike="noStrike" kern="0" cap="none" spc="31" normalizeH="0" baseline="0" noProof="0">
                  <a:ln>
                    <a:noFill/>
                  </a:ln>
                  <a:solidFill>
                    <a:srgbClr val="231F20"/>
                  </a:solidFill>
                  <a:effectLst/>
                  <a:uLnTx/>
                  <a:uFillTx/>
                  <a:latin typeface="Meiryo UI"/>
                  <a:ea typeface="Meiryo UI"/>
                  <a:cs typeface="Microsoft YaHei"/>
                </a:rPr>
                <a:t>2</a:t>
              </a:r>
              <a:r>
                <a:rPr kumimoji="0" sz="1600" b="1" i="0" u="none" strike="noStrike" kern="0" cap="none" spc="31" normalizeH="0" baseline="0" noProof="0">
                  <a:ln>
                    <a:noFill/>
                  </a:ln>
                  <a:solidFill>
                    <a:srgbClr val="231F20"/>
                  </a:solidFill>
                  <a:effectLst/>
                  <a:uLnTx/>
                  <a:uFillTx/>
                  <a:latin typeface="Meiryo UI"/>
                  <a:ea typeface="Meiryo UI"/>
                  <a:cs typeface="Microsoft YaHei"/>
                </a:rPr>
                <a:t>回目</a:t>
              </a:r>
              <a:endParaRPr kumimoji="0" sz="1600" b="0" i="0" u="none" strike="noStrike" kern="0" cap="none" spc="0" normalizeH="0" baseline="0" noProof="0">
                <a:ln>
                  <a:noFill/>
                </a:ln>
                <a:solidFill>
                  <a:prstClr val="black"/>
                </a:solidFill>
                <a:effectLst/>
                <a:uLnTx/>
                <a:uFillTx/>
                <a:latin typeface="Meiryo UI"/>
                <a:ea typeface="Meiryo UI"/>
                <a:cs typeface="Microsoft YaHei"/>
              </a:endParaRPr>
            </a:p>
          </p:txBody>
        </p:sp>
        <p:pic>
          <p:nvPicPr>
            <p:cNvPr id="68" name="図 67">
              <a:extLst>
                <a:ext uri="{FF2B5EF4-FFF2-40B4-BE49-F238E27FC236}">
                  <a16:creationId xmlns:a16="http://schemas.microsoft.com/office/drawing/2014/main" id="{53FB4FD3-514E-2A3F-701D-88F9C769084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062704" y="2630603"/>
              <a:ext cx="427543" cy="611974"/>
            </a:xfrm>
            <a:prstGeom prst="rect">
              <a:avLst/>
            </a:prstGeom>
          </p:spPr>
        </p:pic>
        <p:sp>
          <p:nvSpPr>
            <p:cNvPr id="69" name="object 83">
              <a:extLst>
                <a:ext uri="{FF2B5EF4-FFF2-40B4-BE49-F238E27FC236}">
                  <a16:creationId xmlns:a16="http://schemas.microsoft.com/office/drawing/2014/main" id="{62B7360F-0BF6-19A9-42BA-ADEAB2AC5F28}"/>
                </a:ext>
              </a:extLst>
            </p:cNvPr>
            <p:cNvSpPr txBox="1"/>
            <p:nvPr/>
          </p:nvSpPr>
          <p:spPr>
            <a:xfrm>
              <a:off x="5054035" y="2747959"/>
              <a:ext cx="444881" cy="184666"/>
            </a:xfrm>
            <a:prstGeom prst="rect">
              <a:avLst/>
            </a:prstGeom>
          </p:spPr>
          <p:txBody>
            <a:bodyPr vert="horz" wrap="none" lIns="0" tIns="0" rIns="0" bIns="0" rtlCol="0" anchor="ctr" anchorCtr="0">
              <a:spAutoFit/>
            </a:bodyPr>
            <a:lstStyle/>
            <a:p>
              <a:pPr marL="31114" marR="0" lvl="0" indent="0" algn="ctr" defTabSz="1219170" rtl="0" eaLnBrk="1" fontAlgn="auto" latinLnBrk="0" hangingPunct="1">
                <a:lnSpc>
                  <a:spcPct val="100000"/>
                </a:lnSpc>
                <a:spcBef>
                  <a:spcPts val="955"/>
                </a:spcBef>
                <a:spcAft>
                  <a:spcPts val="0"/>
                </a:spcAft>
                <a:buClrTx/>
                <a:buSzTx/>
                <a:buFontTx/>
                <a:buNone/>
                <a:tabLst/>
                <a:defRPr/>
              </a:pPr>
              <a:r>
                <a:rPr kumimoji="0" lang="en-US" sz="1600" b="1" i="0" u="none" strike="noStrike" kern="0" cap="none" spc="31" normalizeH="0" baseline="0" noProof="0">
                  <a:ln>
                    <a:noFill/>
                  </a:ln>
                  <a:solidFill>
                    <a:srgbClr val="231F20"/>
                  </a:solidFill>
                  <a:effectLst/>
                  <a:uLnTx/>
                  <a:uFillTx/>
                  <a:latin typeface="Meiryo UI"/>
                  <a:ea typeface="Meiryo UI"/>
                  <a:cs typeface="Microsoft YaHei"/>
                </a:rPr>
                <a:t>3</a:t>
              </a:r>
              <a:r>
                <a:rPr kumimoji="0" sz="1600" b="1" i="0" u="none" strike="noStrike" kern="0" cap="none" spc="31" normalizeH="0" baseline="0" noProof="0">
                  <a:ln>
                    <a:noFill/>
                  </a:ln>
                  <a:solidFill>
                    <a:srgbClr val="231F20"/>
                  </a:solidFill>
                  <a:effectLst/>
                  <a:uLnTx/>
                  <a:uFillTx/>
                  <a:latin typeface="Meiryo UI"/>
                  <a:ea typeface="Meiryo UI"/>
                  <a:cs typeface="Microsoft YaHei"/>
                </a:rPr>
                <a:t>回目</a:t>
              </a:r>
              <a:endParaRPr kumimoji="0" sz="1600" b="0" i="0" u="none" strike="noStrike" kern="0" cap="none" spc="0" normalizeH="0" baseline="0" noProof="0">
                <a:ln>
                  <a:noFill/>
                </a:ln>
                <a:solidFill>
                  <a:prstClr val="black"/>
                </a:solidFill>
                <a:effectLst/>
                <a:uLnTx/>
                <a:uFillTx/>
                <a:latin typeface="Meiryo UI"/>
                <a:ea typeface="Meiryo UI"/>
                <a:cs typeface="Microsoft YaHei"/>
              </a:endParaRPr>
            </a:p>
          </p:txBody>
        </p:sp>
      </p:grpSp>
      <p:sp>
        <p:nvSpPr>
          <p:cNvPr id="75" name="テキスト ボックス 74">
            <a:extLst>
              <a:ext uri="{FF2B5EF4-FFF2-40B4-BE49-F238E27FC236}">
                <a16:creationId xmlns:a16="http://schemas.microsoft.com/office/drawing/2014/main" id="{D22F826F-8C4D-006E-BD12-E68E3201C9E2}"/>
              </a:ext>
            </a:extLst>
          </p:cNvPr>
          <p:cNvSpPr txBox="1"/>
          <p:nvPr/>
        </p:nvSpPr>
        <p:spPr>
          <a:xfrm>
            <a:off x="334435" y="5266177"/>
            <a:ext cx="11523133" cy="1200329"/>
          </a:xfrm>
          <a:prstGeom prst="rect">
            <a:avLst/>
          </a:prstGeom>
          <a:noFill/>
          <a:ln w="6350">
            <a:solidFill>
              <a:sysClr val="windowText" lastClr="000000"/>
            </a:solidFill>
          </a:ln>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ja-JP" sz="800" b="1" i="0" u="none" strike="noStrike" kern="0" cap="none" spc="0" normalizeH="0" baseline="0" noProof="0" dirty="0">
                <a:ln>
                  <a:noFill/>
                </a:ln>
                <a:solidFill>
                  <a:prstClr val="black"/>
                </a:solidFill>
                <a:effectLst/>
                <a:uLnTx/>
                <a:uFillTx/>
                <a:latin typeface="Meiryo UI"/>
                <a:ea typeface="Meiryo UI"/>
                <a:cs typeface="+mn-cs"/>
              </a:rPr>
              <a:t>6. </a:t>
            </a:r>
            <a:r>
              <a:rPr kumimoji="0" lang="ja-JP" altLang="en-US" sz="800" b="1" i="0" u="none" strike="noStrike" kern="0" cap="none" spc="0" normalizeH="0" baseline="0" noProof="0" dirty="0">
                <a:ln>
                  <a:noFill/>
                </a:ln>
                <a:solidFill>
                  <a:prstClr val="black"/>
                </a:solidFill>
                <a:effectLst/>
                <a:uLnTx/>
                <a:uFillTx/>
                <a:latin typeface="Meiryo UI"/>
                <a:ea typeface="Meiryo UI"/>
                <a:cs typeface="+mn-cs"/>
              </a:rPr>
              <a:t>用法及び用量</a:t>
            </a:r>
            <a:endParaRPr kumimoji="0" lang="en-US" altLang="ja-JP" sz="800" b="1" i="0" u="none" strike="noStrike" kern="0" cap="none" spc="0" normalizeH="0" baseline="0" noProof="0" dirty="0">
              <a:ln>
                <a:noFill/>
              </a:ln>
              <a:solidFill>
                <a:prstClr val="black"/>
              </a:solidFill>
              <a:effectLst/>
              <a:uLnTx/>
              <a:uFillTx/>
              <a:latin typeface="Meiryo UI"/>
              <a:ea typeface="Meiryo UI"/>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9</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歳以上の女性に、</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1</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回</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0.5mL</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を合計</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3</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回、筋肉内に注射する。通常、</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2</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回目は初回接種の</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2</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ヵ月後、</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3</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回目は</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6</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ヵ月後に同様の用法で接種する。</a:t>
            </a:r>
            <a:b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b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9</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歳以上</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15</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歳未満の女性は、初回接種から</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6</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12</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ヵ月の間隔を置いた合計</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2</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回の接種とすることができる。</a:t>
            </a:r>
            <a:endParaRPr kumimoji="0" lang="en-US" altLang="ja-JP" sz="800" b="0" i="0" u="none" strike="noStrike" kern="0" cap="none" spc="0" normalizeH="0" baseline="0" noProof="0" dirty="0">
              <a:ln>
                <a:noFill/>
              </a:ln>
              <a:solidFill>
                <a:prstClr val="black"/>
              </a:solidFill>
              <a:effectLst/>
              <a:uLnTx/>
              <a:uFillTx/>
              <a:latin typeface="Meiryo UI"/>
              <a:ea typeface="Meiryo UI"/>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ja-JP" sz="800" b="1" i="0" u="none" strike="noStrike" kern="0" cap="none" spc="0" normalizeH="0" baseline="0" noProof="0" dirty="0">
                <a:ln>
                  <a:noFill/>
                </a:ln>
                <a:solidFill>
                  <a:prstClr val="black"/>
                </a:solidFill>
                <a:effectLst/>
                <a:uLnTx/>
                <a:uFillTx/>
                <a:latin typeface="Meiryo UI"/>
                <a:ea typeface="Meiryo UI"/>
                <a:cs typeface="+mn-cs"/>
              </a:rPr>
              <a:t>7.</a:t>
            </a:r>
            <a:r>
              <a:rPr kumimoji="0" lang="ja-JP" altLang="en-US" sz="800" b="1" i="0" u="none" strike="noStrike" kern="0" cap="none" spc="0" normalizeH="0" baseline="0" noProof="0" dirty="0">
                <a:ln>
                  <a:noFill/>
                </a:ln>
                <a:solidFill>
                  <a:prstClr val="black"/>
                </a:solidFill>
                <a:effectLst/>
                <a:uLnTx/>
                <a:uFillTx/>
                <a:latin typeface="Meiryo UI"/>
                <a:ea typeface="Meiryo UI"/>
                <a:cs typeface="+mn-cs"/>
              </a:rPr>
              <a:t> 用法及び用量に関連する注意</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一部抜粋</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ja-JP" sz="800" b="1" i="0" u="none" strike="noStrike" kern="0" cap="none" spc="0" normalizeH="0" baseline="0" noProof="0" dirty="0">
                <a:ln>
                  <a:noFill/>
                </a:ln>
                <a:solidFill>
                  <a:prstClr val="black"/>
                </a:solidFill>
                <a:effectLst/>
                <a:uLnTx/>
                <a:uFillTx/>
                <a:latin typeface="Meiryo UI"/>
                <a:ea typeface="Meiryo UI"/>
                <a:cs typeface="+mn-cs"/>
              </a:rPr>
              <a:t>7.1</a:t>
            </a:r>
            <a:r>
              <a:rPr kumimoji="0" lang="ja-JP" altLang="en-US" sz="800" b="1" i="0" u="none" strike="noStrike" kern="0" cap="none" spc="0" normalizeH="0" baseline="0" noProof="0" dirty="0">
                <a:ln>
                  <a:noFill/>
                </a:ln>
                <a:solidFill>
                  <a:prstClr val="black"/>
                </a:solidFill>
                <a:effectLst/>
                <a:uLnTx/>
                <a:uFillTx/>
                <a:latin typeface="Meiryo UI"/>
                <a:ea typeface="Meiryo UI"/>
                <a:cs typeface="+mn-cs"/>
              </a:rPr>
              <a:t> 接種間隔</a:t>
            </a:r>
            <a:endParaRPr kumimoji="0" lang="en-US" altLang="ja-JP" sz="800" b="1" i="0" u="none" strike="noStrike" kern="0" cap="none" spc="0" normalizeH="0" baseline="0" noProof="0" dirty="0">
              <a:ln>
                <a:noFill/>
              </a:ln>
              <a:solidFill>
                <a:prstClr val="black"/>
              </a:solidFill>
              <a:effectLst/>
              <a:uLnTx/>
              <a:uFillTx/>
              <a:latin typeface="Meiryo UI"/>
              <a:ea typeface="Meiryo UI"/>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ja-JP" sz="800" b="1" i="0" u="none" strike="noStrike" kern="0" cap="none" spc="0" normalizeH="0" baseline="0" noProof="0" dirty="0">
                <a:ln>
                  <a:noFill/>
                </a:ln>
                <a:solidFill>
                  <a:prstClr val="black"/>
                </a:solidFill>
                <a:effectLst/>
                <a:uLnTx/>
                <a:uFillTx/>
                <a:latin typeface="Meiryo UI"/>
                <a:ea typeface="Meiryo UI"/>
                <a:cs typeface="+mn-cs"/>
              </a:rPr>
              <a:t>7.1.1</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 9</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歳以上の女性に合計</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3</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回の接種をする場合、</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1</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年以内に</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3</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回の接種を終了することが望ましい。なお、本剤の</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2</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回目及び</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3</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回目の接種が初回接種の</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2</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ヵ月後及び</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6</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ヵ月後にできない場合、</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2</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回目接種は初回接種から少なくとも</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1</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ヵ月以上、</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3</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回目接種は</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2</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回目接種から少なくとも</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3</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ヵ月以上間隔を置いて実施すること。</a:t>
            </a:r>
            <a:endParaRPr kumimoji="0" lang="en-US" altLang="ja-JP" sz="800" b="0" i="0" u="none" strike="noStrike" kern="0" cap="none" spc="0" normalizeH="0" baseline="0" noProof="0" dirty="0">
              <a:ln>
                <a:noFill/>
              </a:ln>
              <a:solidFill>
                <a:prstClr val="black"/>
              </a:solidFill>
              <a:effectLst/>
              <a:uLnTx/>
              <a:uFillTx/>
              <a:latin typeface="Meiryo UI"/>
              <a:ea typeface="Meiryo UI"/>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ja-JP" sz="800" b="1" i="0" u="none" strike="noStrike" kern="0" cap="none" spc="0" normalizeH="0" baseline="0" noProof="0" dirty="0">
                <a:ln>
                  <a:noFill/>
                </a:ln>
                <a:solidFill>
                  <a:prstClr val="black"/>
                </a:solidFill>
                <a:effectLst/>
                <a:uLnTx/>
                <a:uFillTx/>
                <a:latin typeface="Meiryo UI"/>
                <a:ea typeface="Meiryo UI"/>
                <a:cs typeface="+mn-cs"/>
              </a:rPr>
              <a:t>7.1.2</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 </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9</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歳以上</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15</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歳未満の女性に合計</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2</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回の接種をする場合、</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13</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ヵ月後までに接種することが望ましい。なお、本剤の</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2</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回目の接種を初回接種から</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6</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ヵ月以上間隔を置いて実施できない場合、</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2</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回目の接種は初回接種から少なくとも</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5</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ヵ月以上間隔を置いて実施すること。</a:t>
            </a:r>
            <a:b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b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2</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回目の接種が初回接種から</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5</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ヵ月後未満であった場合、</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3</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回目の接種を実施すること。この場合、</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3</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回目の接種は</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2</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回目の接種から少なくとも</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3</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ヵ月以上間隔を置いて実施すること。</a:t>
            </a:r>
          </a:p>
        </p:txBody>
      </p:sp>
      <p:pic>
        <p:nvPicPr>
          <p:cNvPr id="3" name="図 2">
            <a:extLst>
              <a:ext uri="{FF2B5EF4-FFF2-40B4-BE49-F238E27FC236}">
                <a16:creationId xmlns:a16="http://schemas.microsoft.com/office/drawing/2014/main" id="{07058781-2A9E-6B85-8452-12CAF40B8F44}"/>
              </a:ext>
            </a:extLst>
          </p:cNvPr>
          <p:cNvPicPr>
            <a:picLocks noChangeAspect="1"/>
          </p:cNvPicPr>
          <p:nvPr/>
        </p:nvPicPr>
        <p:blipFill>
          <a:blip r:embed="rId5"/>
          <a:stretch>
            <a:fillRect/>
          </a:stretch>
        </p:blipFill>
        <p:spPr>
          <a:xfrm>
            <a:off x="9821668" y="3539845"/>
            <a:ext cx="1694835" cy="780356"/>
          </a:xfrm>
          <a:prstGeom prst="rect">
            <a:avLst/>
          </a:prstGeom>
        </p:spPr>
      </p:pic>
    </p:spTree>
    <p:extLst>
      <p:ext uri="{BB962C8B-B14F-4D97-AF65-F5344CB8AC3E}">
        <p14:creationId xmlns:p14="http://schemas.microsoft.com/office/powerpoint/2010/main" val="3682070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BB3B8-E888-650C-5AA8-005CC4BAC67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DD66634-637C-D7B4-5092-1B0A37633EF4}"/>
              </a:ext>
            </a:extLst>
          </p:cNvPr>
          <p:cNvSpPr>
            <a:spLocks noGrp="1"/>
          </p:cNvSpPr>
          <p:nvPr>
            <p:ph type="title"/>
          </p:nvPr>
        </p:nvSpPr>
        <p:spPr/>
        <p:txBody>
          <a:bodyPr/>
          <a:lstStyle/>
          <a:p>
            <a:r>
              <a:rPr kumimoji="1" lang="ja-JP" altLang="en-US" dirty="0"/>
              <a:t>定期接種における</a:t>
            </a:r>
            <a:r>
              <a:rPr kumimoji="1" lang="en-US" altLang="ja-JP" dirty="0"/>
              <a:t>9</a:t>
            </a:r>
            <a:r>
              <a:rPr kumimoji="1" lang="ja-JP" altLang="en-US" dirty="0"/>
              <a:t>価</a:t>
            </a:r>
            <a:r>
              <a:rPr kumimoji="1" lang="en-US" altLang="ja-JP" dirty="0"/>
              <a:t>HPV</a:t>
            </a:r>
            <a:r>
              <a:rPr kumimoji="1" lang="ja-JP" altLang="en-US" dirty="0"/>
              <a:t>ワクチンの一般的な接種スケジュール</a:t>
            </a:r>
          </a:p>
        </p:txBody>
      </p:sp>
      <p:sp>
        <p:nvSpPr>
          <p:cNvPr id="46" name="正方形/長方形 5">
            <a:extLst>
              <a:ext uri="{FF2B5EF4-FFF2-40B4-BE49-F238E27FC236}">
                <a16:creationId xmlns:a16="http://schemas.microsoft.com/office/drawing/2014/main" id="{1C86351A-6F21-A77E-684F-437B6DAA57EA}"/>
              </a:ext>
            </a:extLst>
          </p:cNvPr>
          <p:cNvSpPr>
            <a:spLocks noChangeArrowheads="1"/>
          </p:cNvSpPr>
          <p:nvPr/>
        </p:nvSpPr>
        <p:spPr bwMode="auto">
          <a:xfrm>
            <a:off x="7224811" y="6542470"/>
            <a:ext cx="4973601" cy="31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36000" anchor="b">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907"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厚生労働省 医療従事者の方へ ～</a:t>
            </a:r>
            <a:r>
              <a:rPr kumimoji="1" lang="en-US" altLang="ja-JP" sz="907"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HPV</a:t>
            </a:r>
            <a:r>
              <a:rPr kumimoji="1" lang="ja-JP" altLang="en-US" sz="907"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ワクチンに関する情報をまとめています～ より一部抜粋</a:t>
            </a:r>
          </a:p>
          <a:p>
            <a:pPr marL="0" marR="0" lvl="0" indent="0" algn="l" defTabSz="1219170" rtl="0" eaLnBrk="1" fontAlgn="auto" latinLnBrk="0" hangingPunct="1">
              <a:lnSpc>
                <a:spcPct val="100000"/>
              </a:lnSpc>
              <a:spcBef>
                <a:spcPts val="0"/>
              </a:spcBef>
              <a:spcAft>
                <a:spcPts val="0"/>
              </a:spcAft>
              <a:buClrTx/>
              <a:buSzTx/>
              <a:buFontTx/>
              <a:buNone/>
              <a:tabLst/>
              <a:defRPr/>
            </a:pPr>
            <a:r>
              <a:rPr kumimoji="1" lang="en-US" altLang="ja-JP" sz="907"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https://www.mhlw.go.jp/content/10900000/000901222.pdf </a:t>
            </a:r>
            <a:r>
              <a:rPr kumimoji="1" lang="en-US" altLang="ja-JP" sz="907" b="0" i="0" u="none" strike="noStrike" kern="1200" cap="none" spc="0" normalizeH="0" baseline="0" noProof="0" dirty="0">
                <a:ln>
                  <a:noFill/>
                </a:ln>
                <a:solidFill>
                  <a:srgbClr val="000000"/>
                </a:solidFill>
                <a:effectLst/>
                <a:uLnTx/>
                <a:uFillTx/>
                <a:latin typeface="Meiryo UI"/>
                <a:ea typeface="ＭＳ Ｐゴシック" charset="-128"/>
                <a:cs typeface="+mn-cs"/>
              </a:rPr>
              <a:t>(Accessed Feb. 14, 2025)</a:t>
            </a:r>
            <a:endParaRPr kumimoji="1" lang="en-US" altLang="ja-JP" sz="907"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p:txBody>
      </p:sp>
      <p:sp>
        <p:nvSpPr>
          <p:cNvPr id="103" name="テキスト ボックス 102">
            <a:extLst>
              <a:ext uri="{FF2B5EF4-FFF2-40B4-BE49-F238E27FC236}">
                <a16:creationId xmlns:a16="http://schemas.microsoft.com/office/drawing/2014/main" id="{D1662A9C-195E-B34B-C613-8B4C9FAC7E66}"/>
              </a:ext>
            </a:extLst>
          </p:cNvPr>
          <p:cNvSpPr txBox="1"/>
          <p:nvPr/>
        </p:nvSpPr>
        <p:spPr>
          <a:xfrm>
            <a:off x="0" y="6671033"/>
            <a:ext cx="849453" cy="186968"/>
          </a:xfrm>
          <a:prstGeom prst="rect">
            <a:avLst/>
          </a:prstGeom>
          <a:noFill/>
        </p:spPr>
        <p:txBody>
          <a:bodyPr wrap="none" lIns="48000" tIns="0" rIns="36000" bIns="48000" rtlCol="0">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Meiryo UI"/>
                <a:ea typeface="HGP創英角ｺﾞｼｯｸUB" pitchFamily="50" charset="-128"/>
                <a:cs typeface="Meiryo UI" panose="020B0604030504040204" pitchFamily="50" charset="-128"/>
              </a:rPr>
              <a:t>SIL25SS1034</a:t>
            </a:r>
          </a:p>
        </p:txBody>
      </p:sp>
      <p:sp>
        <p:nvSpPr>
          <p:cNvPr id="39" name="テキスト ボックス 38">
            <a:extLst>
              <a:ext uri="{FF2B5EF4-FFF2-40B4-BE49-F238E27FC236}">
                <a16:creationId xmlns:a16="http://schemas.microsoft.com/office/drawing/2014/main" id="{37F20826-B5EC-3115-1EA4-37D070968D3C}"/>
              </a:ext>
            </a:extLst>
          </p:cNvPr>
          <p:cNvSpPr txBox="1"/>
          <p:nvPr/>
        </p:nvSpPr>
        <p:spPr>
          <a:xfrm>
            <a:off x="1681229" y="4673842"/>
            <a:ext cx="10213668" cy="527633"/>
          </a:xfrm>
          <a:prstGeom prst="rect">
            <a:avLst/>
          </a:prstGeom>
          <a:noFill/>
        </p:spPr>
        <p:txBody>
          <a:bodyPr wrap="square" lIns="0" tIns="96000" rIns="0" bIns="0"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en-US" altLang="ja-JP" sz="933" b="0" i="0" u="none" strike="noStrike" kern="1200" cap="none" spc="0" normalizeH="0" baseline="0" noProof="0" dirty="0">
                <a:ln>
                  <a:noFill/>
                </a:ln>
                <a:solidFill>
                  <a:prstClr val="black"/>
                </a:solidFill>
                <a:effectLst/>
                <a:uLnTx/>
                <a:uFillTx/>
                <a:latin typeface="Meiryo UI"/>
                <a:ea typeface="Meiryo UI"/>
                <a:cs typeface="+mn-cs"/>
              </a:rPr>
              <a:t>1</a:t>
            </a:r>
            <a:r>
              <a:rPr kumimoji="1" lang="ja-JP" altLang="en-US" sz="933" b="0" i="0" u="none" strike="noStrike" kern="1200" cap="none" spc="0" normalizeH="0" baseline="0" noProof="0" dirty="0">
                <a:ln>
                  <a:noFill/>
                </a:ln>
                <a:solidFill>
                  <a:prstClr val="black"/>
                </a:solidFill>
                <a:effectLst/>
                <a:uLnTx/>
                <a:uFillTx/>
                <a:latin typeface="Meiryo UI"/>
                <a:ea typeface="Meiryo UI"/>
                <a:cs typeface="+mn-cs"/>
              </a:rPr>
              <a:t>年以内に接種を終えることが望ましい。</a:t>
            </a:r>
          </a:p>
          <a:p>
            <a:pPr marL="0" marR="0" lvl="0" indent="0" algn="l" defTabSz="1219170" rtl="0" eaLnBrk="1" fontAlgn="auto" latinLnBrk="0" hangingPunct="1">
              <a:lnSpc>
                <a:spcPct val="100000"/>
              </a:lnSpc>
              <a:spcBef>
                <a:spcPts val="0"/>
              </a:spcBef>
              <a:spcAft>
                <a:spcPts val="0"/>
              </a:spcAft>
              <a:buClrTx/>
              <a:buSzTx/>
              <a:buFontTx/>
              <a:buNone/>
              <a:tabLst/>
              <a:defRPr/>
            </a:pPr>
            <a:r>
              <a:rPr kumimoji="1" lang="en-US" altLang="ja-JP" sz="933" b="0" i="0" u="none" strike="noStrike" kern="1200" cap="none" spc="0" normalizeH="0" baseline="0" noProof="0" dirty="0">
                <a:ln>
                  <a:noFill/>
                </a:ln>
                <a:solidFill>
                  <a:prstClr val="black"/>
                </a:solidFill>
                <a:effectLst/>
                <a:uLnTx/>
                <a:uFillTx/>
                <a:latin typeface="Meiryo UI"/>
                <a:ea typeface="Meiryo UI"/>
                <a:cs typeface="+mn-cs"/>
              </a:rPr>
              <a:t>※1    1</a:t>
            </a:r>
            <a:r>
              <a:rPr kumimoji="1" lang="ja-JP" altLang="en-US" sz="933" b="0" i="0" u="none" strike="noStrike" kern="1200" cap="none" spc="0" normalizeH="0" baseline="0" noProof="0" dirty="0">
                <a:ln>
                  <a:noFill/>
                </a:ln>
                <a:solidFill>
                  <a:prstClr val="black"/>
                </a:solidFill>
                <a:effectLst/>
                <a:uLnTx/>
                <a:uFillTx/>
                <a:latin typeface="Meiryo UI"/>
                <a:ea typeface="Meiryo UI"/>
                <a:cs typeface="+mn-cs"/>
              </a:rPr>
              <a:t>回目と</a:t>
            </a:r>
            <a:r>
              <a:rPr kumimoji="1" lang="en-US" altLang="ja-JP" sz="933" b="0" i="0" u="none" strike="noStrike" kern="1200" cap="none" spc="0" normalizeH="0" baseline="0" noProof="0" dirty="0">
                <a:ln>
                  <a:noFill/>
                </a:ln>
                <a:solidFill>
                  <a:prstClr val="black"/>
                </a:solidFill>
                <a:effectLst/>
                <a:uLnTx/>
                <a:uFillTx/>
                <a:latin typeface="Meiryo UI"/>
                <a:ea typeface="Meiryo UI"/>
                <a:cs typeface="+mn-cs"/>
              </a:rPr>
              <a:t>2</a:t>
            </a:r>
            <a:r>
              <a:rPr kumimoji="1" lang="ja-JP" altLang="en-US" sz="933" b="0" i="0" u="none" strike="noStrike" kern="1200" cap="none" spc="0" normalizeH="0" baseline="0" noProof="0" dirty="0">
                <a:ln>
                  <a:noFill/>
                </a:ln>
                <a:solidFill>
                  <a:prstClr val="black"/>
                </a:solidFill>
                <a:effectLst/>
                <a:uLnTx/>
                <a:uFillTx/>
                <a:latin typeface="Meiryo UI"/>
                <a:ea typeface="Meiryo UI"/>
                <a:cs typeface="+mn-cs"/>
              </a:rPr>
              <a:t>回目の接種は、少なくとも</a:t>
            </a:r>
            <a:r>
              <a:rPr kumimoji="1" lang="en-US" altLang="ja-JP" sz="933" b="0" i="0" u="none" strike="noStrike" kern="1200" cap="none" spc="0" normalizeH="0" baseline="0" noProof="0" dirty="0">
                <a:ln>
                  <a:noFill/>
                </a:ln>
                <a:solidFill>
                  <a:prstClr val="black"/>
                </a:solidFill>
                <a:effectLst/>
                <a:uLnTx/>
                <a:uFillTx/>
                <a:latin typeface="Meiryo UI"/>
                <a:ea typeface="Meiryo UI"/>
                <a:cs typeface="+mn-cs"/>
              </a:rPr>
              <a:t>5</a:t>
            </a:r>
            <a:r>
              <a:rPr kumimoji="1" lang="ja-JP" altLang="en-US" sz="933" b="0" i="0" u="none" strike="noStrike" kern="1200" cap="none" spc="0" normalizeH="0" baseline="0" noProof="0" dirty="0">
                <a:ln>
                  <a:noFill/>
                </a:ln>
                <a:solidFill>
                  <a:prstClr val="black"/>
                </a:solidFill>
                <a:effectLst/>
                <a:uLnTx/>
                <a:uFillTx/>
                <a:latin typeface="Meiryo UI"/>
                <a:ea typeface="Meiryo UI"/>
                <a:cs typeface="+mn-cs"/>
              </a:rPr>
              <a:t>ヵ月以上あけます。</a:t>
            </a:r>
            <a:r>
              <a:rPr kumimoji="1" lang="en-US" altLang="ja-JP" sz="933" b="0" i="0" u="none" strike="noStrike" kern="1200" cap="none" spc="0" normalizeH="0" baseline="0" noProof="0" dirty="0">
                <a:ln>
                  <a:noFill/>
                </a:ln>
                <a:solidFill>
                  <a:prstClr val="black"/>
                </a:solidFill>
                <a:effectLst/>
                <a:uLnTx/>
                <a:uFillTx/>
                <a:latin typeface="Meiryo UI"/>
                <a:ea typeface="Meiryo UI"/>
                <a:cs typeface="+mn-cs"/>
              </a:rPr>
              <a:t>5</a:t>
            </a:r>
            <a:r>
              <a:rPr kumimoji="1" lang="ja-JP" altLang="en-US" sz="933" b="0" i="0" u="none" strike="noStrike" kern="1200" cap="none" spc="0" normalizeH="0" baseline="0" noProof="0" dirty="0">
                <a:ln>
                  <a:noFill/>
                </a:ln>
                <a:solidFill>
                  <a:prstClr val="black"/>
                </a:solidFill>
                <a:effectLst/>
                <a:uLnTx/>
                <a:uFillTx/>
                <a:latin typeface="Meiryo UI"/>
                <a:ea typeface="Meiryo UI"/>
                <a:cs typeface="+mn-cs"/>
              </a:rPr>
              <a:t>ヵ月未満である場合、</a:t>
            </a:r>
            <a:r>
              <a:rPr kumimoji="1" lang="en-US" altLang="ja-JP" sz="933" b="0" i="0" u="none" strike="noStrike" kern="1200" cap="none" spc="0" normalizeH="0" baseline="0" noProof="0" dirty="0">
                <a:ln>
                  <a:noFill/>
                </a:ln>
                <a:solidFill>
                  <a:prstClr val="black"/>
                </a:solidFill>
                <a:effectLst/>
                <a:uLnTx/>
                <a:uFillTx/>
                <a:latin typeface="Meiryo UI"/>
                <a:ea typeface="Meiryo UI"/>
                <a:cs typeface="+mn-cs"/>
              </a:rPr>
              <a:t>3</a:t>
            </a:r>
            <a:r>
              <a:rPr kumimoji="1" lang="ja-JP" altLang="en-US" sz="933" b="0" i="0" u="none" strike="noStrike" kern="1200" cap="none" spc="0" normalizeH="0" baseline="0" noProof="0" dirty="0">
                <a:ln>
                  <a:noFill/>
                </a:ln>
                <a:solidFill>
                  <a:prstClr val="black"/>
                </a:solidFill>
                <a:effectLst/>
                <a:uLnTx/>
                <a:uFillTx/>
                <a:latin typeface="Meiryo UI"/>
                <a:ea typeface="Meiryo UI"/>
                <a:cs typeface="+mn-cs"/>
              </a:rPr>
              <a:t>回目の接種が必要になります。</a:t>
            </a:r>
          </a:p>
          <a:p>
            <a:pPr marL="0" marR="0" lvl="0" indent="0" algn="l" defTabSz="1219170" rtl="0" eaLnBrk="1" fontAlgn="auto" latinLnBrk="0" hangingPunct="1">
              <a:lnSpc>
                <a:spcPct val="100000"/>
              </a:lnSpc>
              <a:spcBef>
                <a:spcPts val="0"/>
              </a:spcBef>
              <a:spcAft>
                <a:spcPts val="0"/>
              </a:spcAft>
              <a:buClrTx/>
              <a:buSzTx/>
              <a:buFontTx/>
              <a:buNone/>
              <a:tabLst/>
              <a:defRPr/>
            </a:pPr>
            <a:r>
              <a:rPr kumimoji="1" lang="en-US" altLang="ja-JP" sz="933" b="0" i="0" u="none" strike="noStrike" kern="1200" cap="none" spc="0" normalizeH="0" baseline="0" noProof="0" dirty="0">
                <a:ln>
                  <a:noFill/>
                </a:ln>
                <a:solidFill>
                  <a:prstClr val="black"/>
                </a:solidFill>
                <a:effectLst/>
                <a:uLnTx/>
                <a:uFillTx/>
                <a:latin typeface="Meiryo UI"/>
                <a:ea typeface="Meiryo UI"/>
                <a:cs typeface="+mn-cs"/>
              </a:rPr>
              <a:t>※2</a:t>
            </a:r>
            <a:r>
              <a:rPr kumimoji="1" lang="ja-JP" altLang="en-US" sz="933"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933" b="0" i="0" u="none" strike="noStrike" kern="1200" cap="none" spc="0" normalizeH="0" baseline="0" noProof="0" dirty="0">
                <a:ln>
                  <a:noFill/>
                </a:ln>
                <a:solidFill>
                  <a:prstClr val="black"/>
                </a:solidFill>
                <a:effectLst/>
                <a:uLnTx/>
                <a:uFillTx/>
                <a:latin typeface="Meiryo UI"/>
                <a:ea typeface="Meiryo UI"/>
                <a:cs typeface="+mn-cs"/>
              </a:rPr>
              <a:t>3 2</a:t>
            </a:r>
            <a:r>
              <a:rPr kumimoji="1" lang="ja-JP" altLang="en-US" sz="933" b="0" i="0" u="none" strike="noStrike" kern="1200" cap="none" spc="0" normalizeH="0" baseline="0" noProof="0" dirty="0">
                <a:ln>
                  <a:noFill/>
                </a:ln>
                <a:solidFill>
                  <a:prstClr val="black"/>
                </a:solidFill>
                <a:effectLst/>
                <a:uLnTx/>
                <a:uFillTx/>
                <a:latin typeface="Meiryo UI"/>
                <a:ea typeface="Meiryo UI"/>
                <a:cs typeface="+mn-cs"/>
              </a:rPr>
              <a:t>回目と</a:t>
            </a:r>
            <a:r>
              <a:rPr kumimoji="1" lang="en-US" altLang="ja-JP" sz="933" b="0" i="0" u="none" strike="noStrike" kern="1200" cap="none" spc="0" normalizeH="0" baseline="0" noProof="0" dirty="0">
                <a:ln>
                  <a:noFill/>
                </a:ln>
                <a:solidFill>
                  <a:prstClr val="black"/>
                </a:solidFill>
                <a:effectLst/>
                <a:uLnTx/>
                <a:uFillTx/>
                <a:latin typeface="Meiryo UI"/>
                <a:ea typeface="Meiryo UI"/>
                <a:cs typeface="+mn-cs"/>
              </a:rPr>
              <a:t>3</a:t>
            </a:r>
            <a:r>
              <a:rPr kumimoji="1" lang="ja-JP" altLang="en-US" sz="933" b="0" i="0" u="none" strike="noStrike" kern="1200" cap="none" spc="0" normalizeH="0" baseline="0" noProof="0" dirty="0">
                <a:ln>
                  <a:noFill/>
                </a:ln>
                <a:solidFill>
                  <a:prstClr val="black"/>
                </a:solidFill>
                <a:effectLst/>
                <a:uLnTx/>
                <a:uFillTx/>
                <a:latin typeface="Meiryo UI"/>
                <a:ea typeface="Meiryo UI"/>
                <a:cs typeface="+mn-cs"/>
              </a:rPr>
              <a:t>回目の接種がそれぞれ</a:t>
            </a:r>
            <a:r>
              <a:rPr kumimoji="1" lang="en-US" altLang="ja-JP" sz="933" b="0" i="0" u="none" strike="noStrike" kern="1200" cap="none" spc="0" normalizeH="0" baseline="0" noProof="0" dirty="0">
                <a:ln>
                  <a:noFill/>
                </a:ln>
                <a:solidFill>
                  <a:prstClr val="black"/>
                </a:solidFill>
                <a:effectLst/>
                <a:uLnTx/>
                <a:uFillTx/>
                <a:latin typeface="Meiryo UI"/>
                <a:ea typeface="Meiryo UI"/>
                <a:cs typeface="+mn-cs"/>
              </a:rPr>
              <a:t>1</a:t>
            </a:r>
            <a:r>
              <a:rPr kumimoji="1" lang="ja-JP" altLang="en-US" sz="933" b="0" i="0" u="none" strike="noStrike" kern="1200" cap="none" spc="0" normalizeH="0" baseline="0" noProof="0" dirty="0">
                <a:ln>
                  <a:noFill/>
                </a:ln>
                <a:solidFill>
                  <a:prstClr val="black"/>
                </a:solidFill>
                <a:effectLst/>
                <a:uLnTx/>
                <a:uFillTx/>
                <a:latin typeface="Meiryo UI"/>
                <a:ea typeface="Meiryo UI"/>
                <a:cs typeface="+mn-cs"/>
              </a:rPr>
              <a:t>回目の</a:t>
            </a:r>
            <a:r>
              <a:rPr kumimoji="1" lang="en-US" altLang="ja-JP" sz="933" b="0" i="0" u="none" strike="noStrike" kern="1200" cap="none" spc="0" normalizeH="0" baseline="0" noProof="0" dirty="0">
                <a:ln>
                  <a:noFill/>
                </a:ln>
                <a:solidFill>
                  <a:prstClr val="black"/>
                </a:solidFill>
                <a:effectLst/>
                <a:uLnTx/>
                <a:uFillTx/>
                <a:latin typeface="Meiryo UI"/>
                <a:ea typeface="Meiryo UI"/>
                <a:cs typeface="+mn-cs"/>
              </a:rPr>
              <a:t>2</a:t>
            </a:r>
            <a:r>
              <a:rPr kumimoji="1" lang="ja-JP" altLang="en-US" sz="933" b="0" i="0" u="none" strike="noStrike" kern="1200" cap="none" spc="0" normalizeH="0" baseline="0" noProof="0" dirty="0">
                <a:ln>
                  <a:noFill/>
                </a:ln>
                <a:solidFill>
                  <a:prstClr val="black"/>
                </a:solidFill>
                <a:effectLst/>
                <a:uLnTx/>
                <a:uFillTx/>
                <a:latin typeface="Meiryo UI"/>
                <a:ea typeface="Meiryo UI"/>
                <a:cs typeface="+mn-cs"/>
              </a:rPr>
              <a:t>ヵ月後と</a:t>
            </a:r>
            <a:r>
              <a:rPr kumimoji="1" lang="en-US" altLang="ja-JP" sz="933" b="0" i="0" u="none" strike="noStrike" kern="1200" cap="none" spc="0" normalizeH="0" baseline="0" noProof="0" dirty="0">
                <a:ln>
                  <a:noFill/>
                </a:ln>
                <a:solidFill>
                  <a:prstClr val="black"/>
                </a:solidFill>
                <a:effectLst/>
                <a:uLnTx/>
                <a:uFillTx/>
                <a:latin typeface="Meiryo UI"/>
                <a:ea typeface="Meiryo UI"/>
                <a:cs typeface="+mn-cs"/>
              </a:rPr>
              <a:t>6</a:t>
            </a:r>
            <a:r>
              <a:rPr kumimoji="1" lang="ja-JP" altLang="en-US" sz="933" b="0" i="0" u="none" strike="noStrike" kern="1200" cap="none" spc="0" normalizeH="0" baseline="0" noProof="0" dirty="0">
                <a:ln>
                  <a:noFill/>
                </a:ln>
                <a:solidFill>
                  <a:prstClr val="black"/>
                </a:solidFill>
                <a:effectLst/>
                <a:uLnTx/>
                <a:uFillTx/>
                <a:latin typeface="Meiryo UI"/>
                <a:ea typeface="Meiryo UI"/>
                <a:cs typeface="+mn-cs"/>
              </a:rPr>
              <a:t>ヵ月後にできない場合、</a:t>
            </a:r>
            <a:r>
              <a:rPr kumimoji="1" lang="en-US" altLang="ja-JP" sz="933" b="0" i="0" u="none" strike="noStrike" kern="1200" cap="none" spc="0" normalizeH="0" baseline="0" noProof="0" dirty="0">
                <a:ln>
                  <a:noFill/>
                </a:ln>
                <a:solidFill>
                  <a:prstClr val="black"/>
                </a:solidFill>
                <a:effectLst/>
                <a:uLnTx/>
                <a:uFillTx/>
                <a:latin typeface="Meiryo UI"/>
                <a:ea typeface="Meiryo UI"/>
                <a:cs typeface="+mn-cs"/>
              </a:rPr>
              <a:t>2</a:t>
            </a:r>
            <a:r>
              <a:rPr kumimoji="1" lang="ja-JP" altLang="en-US" sz="933" b="0" i="0" u="none" strike="noStrike" kern="1200" cap="none" spc="0" normalizeH="0" baseline="0" noProof="0" dirty="0">
                <a:ln>
                  <a:noFill/>
                </a:ln>
                <a:solidFill>
                  <a:prstClr val="black"/>
                </a:solidFill>
                <a:effectLst/>
                <a:uLnTx/>
                <a:uFillTx/>
                <a:latin typeface="Meiryo UI"/>
                <a:ea typeface="Meiryo UI"/>
                <a:cs typeface="+mn-cs"/>
              </a:rPr>
              <a:t>回目は</a:t>
            </a:r>
            <a:r>
              <a:rPr kumimoji="1" lang="en-US" altLang="ja-JP" sz="933" b="0" i="0" u="none" strike="noStrike" kern="1200" cap="none" spc="0" normalizeH="0" baseline="0" noProof="0" dirty="0">
                <a:ln>
                  <a:noFill/>
                </a:ln>
                <a:solidFill>
                  <a:prstClr val="black"/>
                </a:solidFill>
                <a:effectLst/>
                <a:uLnTx/>
                <a:uFillTx/>
                <a:latin typeface="Meiryo UI"/>
                <a:ea typeface="Meiryo UI"/>
                <a:cs typeface="+mn-cs"/>
              </a:rPr>
              <a:t>1</a:t>
            </a:r>
            <a:r>
              <a:rPr kumimoji="1" lang="ja-JP" altLang="en-US" sz="933" b="0" i="0" u="none" strike="noStrike" kern="1200" cap="none" spc="0" normalizeH="0" baseline="0" noProof="0" dirty="0">
                <a:ln>
                  <a:noFill/>
                </a:ln>
                <a:solidFill>
                  <a:prstClr val="black"/>
                </a:solidFill>
                <a:effectLst/>
                <a:uLnTx/>
                <a:uFillTx/>
                <a:latin typeface="Meiryo UI"/>
                <a:ea typeface="Meiryo UI"/>
                <a:cs typeface="+mn-cs"/>
              </a:rPr>
              <a:t>回目から</a:t>
            </a:r>
            <a:r>
              <a:rPr kumimoji="1" lang="en-US" altLang="ja-JP" sz="933" b="0" i="0" u="none" strike="noStrike" kern="1200" cap="none" spc="0" normalizeH="0" baseline="0" noProof="0" dirty="0">
                <a:ln>
                  <a:noFill/>
                </a:ln>
                <a:solidFill>
                  <a:prstClr val="black"/>
                </a:solidFill>
                <a:effectLst/>
                <a:uLnTx/>
                <a:uFillTx/>
                <a:latin typeface="Meiryo UI"/>
                <a:ea typeface="Meiryo UI"/>
                <a:cs typeface="+mn-cs"/>
              </a:rPr>
              <a:t>1</a:t>
            </a:r>
            <a:r>
              <a:rPr kumimoji="1" lang="ja-JP" altLang="en-US" sz="933" b="0" i="0" u="none" strike="noStrike" kern="1200" cap="none" spc="0" normalizeH="0" baseline="0" noProof="0" dirty="0">
                <a:ln>
                  <a:noFill/>
                </a:ln>
                <a:solidFill>
                  <a:prstClr val="black"/>
                </a:solidFill>
                <a:effectLst/>
                <a:uLnTx/>
                <a:uFillTx/>
                <a:latin typeface="Meiryo UI"/>
                <a:ea typeface="Meiryo UI"/>
                <a:cs typeface="+mn-cs"/>
              </a:rPr>
              <a:t>ヵ月以上</a:t>
            </a:r>
            <a:r>
              <a:rPr kumimoji="1" lang="en-US" altLang="ja-JP" sz="933" b="0" i="0" u="none" strike="noStrike" kern="1200" cap="none" spc="0" normalizeH="0" baseline="0" noProof="0" dirty="0">
                <a:ln>
                  <a:noFill/>
                </a:ln>
                <a:solidFill>
                  <a:prstClr val="black"/>
                </a:solidFill>
                <a:effectLst/>
                <a:uLnTx/>
                <a:uFillTx/>
                <a:latin typeface="Meiryo UI"/>
                <a:ea typeface="Meiryo UI"/>
                <a:cs typeface="+mn-cs"/>
              </a:rPr>
              <a:t>(※2)</a:t>
            </a:r>
            <a:r>
              <a:rPr kumimoji="1" lang="ja-JP" altLang="en-US" sz="933"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933" b="0" i="0" u="none" strike="noStrike" kern="1200" cap="none" spc="0" normalizeH="0" baseline="0" noProof="0" dirty="0">
                <a:ln>
                  <a:noFill/>
                </a:ln>
                <a:solidFill>
                  <a:prstClr val="black"/>
                </a:solidFill>
                <a:effectLst/>
                <a:uLnTx/>
                <a:uFillTx/>
                <a:latin typeface="Meiryo UI"/>
                <a:ea typeface="Meiryo UI"/>
                <a:cs typeface="+mn-cs"/>
              </a:rPr>
              <a:t>3</a:t>
            </a:r>
            <a:r>
              <a:rPr kumimoji="1" lang="ja-JP" altLang="en-US" sz="933" b="0" i="0" u="none" strike="noStrike" kern="1200" cap="none" spc="0" normalizeH="0" baseline="0" noProof="0" dirty="0">
                <a:ln>
                  <a:noFill/>
                </a:ln>
                <a:solidFill>
                  <a:prstClr val="black"/>
                </a:solidFill>
                <a:effectLst/>
                <a:uLnTx/>
                <a:uFillTx/>
                <a:latin typeface="Meiryo UI"/>
                <a:ea typeface="Meiryo UI"/>
                <a:cs typeface="+mn-cs"/>
              </a:rPr>
              <a:t>回目は</a:t>
            </a:r>
            <a:r>
              <a:rPr kumimoji="1" lang="en-US" altLang="ja-JP" sz="933" b="0" i="0" u="none" strike="noStrike" kern="1200" cap="none" spc="0" normalizeH="0" baseline="0" noProof="0" dirty="0">
                <a:ln>
                  <a:noFill/>
                </a:ln>
                <a:solidFill>
                  <a:prstClr val="black"/>
                </a:solidFill>
                <a:effectLst/>
                <a:uLnTx/>
                <a:uFillTx/>
                <a:latin typeface="Meiryo UI"/>
                <a:ea typeface="Meiryo UI"/>
                <a:cs typeface="+mn-cs"/>
              </a:rPr>
              <a:t>2</a:t>
            </a:r>
            <a:r>
              <a:rPr kumimoji="1" lang="ja-JP" altLang="en-US" sz="933" b="0" i="0" u="none" strike="noStrike" kern="1200" cap="none" spc="0" normalizeH="0" baseline="0" noProof="0" dirty="0">
                <a:ln>
                  <a:noFill/>
                </a:ln>
                <a:solidFill>
                  <a:prstClr val="black"/>
                </a:solidFill>
                <a:effectLst/>
                <a:uLnTx/>
                <a:uFillTx/>
                <a:latin typeface="Meiryo UI"/>
                <a:ea typeface="Meiryo UI"/>
                <a:cs typeface="+mn-cs"/>
              </a:rPr>
              <a:t>回目から</a:t>
            </a:r>
            <a:r>
              <a:rPr kumimoji="1" lang="en-US" altLang="ja-JP" sz="933" b="0" i="0" u="none" strike="noStrike" kern="1200" cap="none" spc="0" normalizeH="0" baseline="0" noProof="0" dirty="0">
                <a:ln>
                  <a:noFill/>
                </a:ln>
                <a:solidFill>
                  <a:prstClr val="black"/>
                </a:solidFill>
                <a:effectLst/>
                <a:uLnTx/>
                <a:uFillTx/>
                <a:latin typeface="Meiryo UI"/>
                <a:ea typeface="Meiryo UI"/>
                <a:cs typeface="+mn-cs"/>
              </a:rPr>
              <a:t>3</a:t>
            </a:r>
            <a:r>
              <a:rPr kumimoji="1" lang="ja-JP" altLang="en-US" sz="933" b="0" i="0" u="none" strike="noStrike" kern="1200" cap="none" spc="0" normalizeH="0" baseline="0" noProof="0" dirty="0">
                <a:ln>
                  <a:noFill/>
                </a:ln>
                <a:solidFill>
                  <a:prstClr val="black"/>
                </a:solidFill>
                <a:effectLst/>
                <a:uLnTx/>
                <a:uFillTx/>
                <a:latin typeface="Meiryo UI"/>
                <a:ea typeface="Meiryo UI"/>
                <a:cs typeface="+mn-cs"/>
              </a:rPr>
              <a:t>ヵ月以上</a:t>
            </a:r>
            <a:r>
              <a:rPr kumimoji="1" lang="en-US" altLang="ja-JP" sz="933" b="0" i="0" u="none" strike="noStrike" kern="1200" cap="none" spc="0" normalizeH="0" baseline="0" noProof="0" dirty="0">
                <a:ln>
                  <a:noFill/>
                </a:ln>
                <a:solidFill>
                  <a:prstClr val="black"/>
                </a:solidFill>
                <a:effectLst/>
                <a:uLnTx/>
                <a:uFillTx/>
                <a:latin typeface="Meiryo UI"/>
                <a:ea typeface="Meiryo UI"/>
                <a:cs typeface="+mn-cs"/>
              </a:rPr>
              <a:t>(※3)</a:t>
            </a:r>
            <a:r>
              <a:rPr kumimoji="1" lang="ja-JP" altLang="en-US" sz="933" b="0" i="0" u="none" strike="noStrike" kern="1200" cap="none" spc="0" normalizeH="0" baseline="0" noProof="0" dirty="0">
                <a:ln>
                  <a:noFill/>
                </a:ln>
                <a:solidFill>
                  <a:prstClr val="black"/>
                </a:solidFill>
                <a:effectLst/>
                <a:uLnTx/>
                <a:uFillTx/>
                <a:latin typeface="Meiryo UI"/>
                <a:ea typeface="Meiryo UI"/>
                <a:cs typeface="+mn-cs"/>
              </a:rPr>
              <a:t>あけます。</a:t>
            </a:r>
          </a:p>
        </p:txBody>
      </p:sp>
      <p:grpSp>
        <p:nvGrpSpPr>
          <p:cNvPr id="78" name="グループ化 77">
            <a:extLst>
              <a:ext uri="{FF2B5EF4-FFF2-40B4-BE49-F238E27FC236}">
                <a16:creationId xmlns:a16="http://schemas.microsoft.com/office/drawing/2014/main" id="{A07833F7-A092-4F2C-A47B-D3C7C73E365B}"/>
              </a:ext>
            </a:extLst>
          </p:cNvPr>
          <p:cNvGrpSpPr/>
          <p:nvPr/>
        </p:nvGrpSpPr>
        <p:grpSpPr>
          <a:xfrm>
            <a:off x="1747038" y="1351757"/>
            <a:ext cx="8545225" cy="3273568"/>
            <a:chOff x="763406" y="1013817"/>
            <a:chExt cx="6408919" cy="2455176"/>
          </a:xfrm>
        </p:grpSpPr>
        <p:sp>
          <p:nvSpPr>
            <p:cNvPr id="41" name="object 5">
              <a:extLst>
                <a:ext uri="{FF2B5EF4-FFF2-40B4-BE49-F238E27FC236}">
                  <a16:creationId xmlns:a16="http://schemas.microsoft.com/office/drawing/2014/main" id="{BB23C584-C794-DFE3-BA5B-E6F2EBF9505F}"/>
                </a:ext>
              </a:extLst>
            </p:cNvPr>
            <p:cNvSpPr/>
            <p:nvPr/>
          </p:nvSpPr>
          <p:spPr>
            <a:xfrm>
              <a:off x="763406" y="1013817"/>
              <a:ext cx="6408919" cy="2455176"/>
            </a:xfrm>
            <a:custGeom>
              <a:avLst/>
              <a:gdLst/>
              <a:ahLst/>
              <a:cxnLst/>
              <a:rect l="l" t="t" r="r" b="b"/>
              <a:pathLst>
                <a:path w="3439795" h="1708785">
                  <a:moveTo>
                    <a:pt x="3367316" y="0"/>
                  </a:moveTo>
                  <a:lnTo>
                    <a:pt x="71996" y="0"/>
                  </a:lnTo>
                  <a:lnTo>
                    <a:pt x="44041" y="5680"/>
                  </a:lnTo>
                  <a:lnTo>
                    <a:pt x="21148" y="21148"/>
                  </a:lnTo>
                  <a:lnTo>
                    <a:pt x="5680" y="44041"/>
                  </a:lnTo>
                  <a:lnTo>
                    <a:pt x="0" y="71996"/>
                  </a:lnTo>
                  <a:lnTo>
                    <a:pt x="0" y="1636572"/>
                  </a:lnTo>
                  <a:lnTo>
                    <a:pt x="5680" y="1664527"/>
                  </a:lnTo>
                  <a:lnTo>
                    <a:pt x="21148" y="1687420"/>
                  </a:lnTo>
                  <a:lnTo>
                    <a:pt x="44041" y="1702888"/>
                  </a:lnTo>
                  <a:lnTo>
                    <a:pt x="71996" y="1708569"/>
                  </a:lnTo>
                  <a:lnTo>
                    <a:pt x="3367316" y="1708569"/>
                  </a:lnTo>
                  <a:lnTo>
                    <a:pt x="3395271" y="1702888"/>
                  </a:lnTo>
                  <a:lnTo>
                    <a:pt x="3418163" y="1687420"/>
                  </a:lnTo>
                  <a:lnTo>
                    <a:pt x="3433631" y="1664527"/>
                  </a:lnTo>
                  <a:lnTo>
                    <a:pt x="3439312" y="1636572"/>
                  </a:lnTo>
                  <a:lnTo>
                    <a:pt x="3439312" y="71996"/>
                  </a:lnTo>
                  <a:lnTo>
                    <a:pt x="3433631" y="44041"/>
                  </a:lnTo>
                  <a:lnTo>
                    <a:pt x="3418163" y="21148"/>
                  </a:lnTo>
                  <a:lnTo>
                    <a:pt x="3395271" y="5680"/>
                  </a:lnTo>
                  <a:lnTo>
                    <a:pt x="3367316" y="0"/>
                  </a:lnTo>
                  <a:close/>
                </a:path>
              </a:pathLst>
            </a:custGeom>
            <a:solidFill>
              <a:srgbClr val="EBEEEA"/>
            </a:solidFill>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333" b="0" i="0" u="none" strike="noStrike" kern="0" cap="none" spc="0" normalizeH="0" baseline="0" noProof="0">
                <a:ln>
                  <a:noFill/>
                </a:ln>
                <a:solidFill>
                  <a:prstClr val="black"/>
                </a:solidFill>
                <a:effectLst/>
                <a:uLnTx/>
                <a:uFillTx/>
                <a:latin typeface="Meiryo UI"/>
                <a:ea typeface="Meiryo UI"/>
                <a:cs typeface="+mn-cs"/>
              </a:endParaRPr>
            </a:p>
          </p:txBody>
        </p:sp>
        <p:cxnSp>
          <p:nvCxnSpPr>
            <p:cNvPr id="42" name="直線矢印コネクタ 41">
              <a:extLst>
                <a:ext uri="{FF2B5EF4-FFF2-40B4-BE49-F238E27FC236}">
                  <a16:creationId xmlns:a16="http://schemas.microsoft.com/office/drawing/2014/main" id="{47AE9BAC-9F6B-EF5E-86BA-B039E2FCE078}"/>
                </a:ext>
              </a:extLst>
            </p:cNvPr>
            <p:cNvCxnSpPr>
              <a:cxnSpLocks/>
            </p:cNvCxnSpPr>
            <p:nvPr/>
          </p:nvCxnSpPr>
          <p:spPr>
            <a:xfrm>
              <a:off x="3149464" y="3228880"/>
              <a:ext cx="2618378" cy="0"/>
            </a:xfrm>
            <a:prstGeom prst="straightConnector1">
              <a:avLst/>
            </a:prstGeom>
            <a:noFill/>
            <a:ln w="101600" cap="flat" cmpd="sng" algn="ctr">
              <a:solidFill>
                <a:srgbClr val="7F7F7F"/>
              </a:solidFill>
              <a:prstDash val="solid"/>
              <a:tailEnd type="triangle"/>
            </a:ln>
            <a:effectLst/>
          </p:spPr>
        </p:cxnSp>
        <p:cxnSp>
          <p:nvCxnSpPr>
            <p:cNvPr id="43" name="直線矢印コネクタ 42">
              <a:extLst>
                <a:ext uri="{FF2B5EF4-FFF2-40B4-BE49-F238E27FC236}">
                  <a16:creationId xmlns:a16="http://schemas.microsoft.com/office/drawing/2014/main" id="{DC8291FC-9C7E-54A9-5E94-47DEA977A76D}"/>
                </a:ext>
              </a:extLst>
            </p:cNvPr>
            <p:cNvCxnSpPr>
              <a:cxnSpLocks/>
            </p:cNvCxnSpPr>
            <p:nvPr/>
          </p:nvCxnSpPr>
          <p:spPr>
            <a:xfrm>
              <a:off x="3149464" y="2078907"/>
              <a:ext cx="2618378" cy="0"/>
            </a:xfrm>
            <a:prstGeom prst="straightConnector1">
              <a:avLst/>
            </a:prstGeom>
            <a:noFill/>
            <a:ln w="101600" cap="flat" cmpd="sng" algn="ctr">
              <a:solidFill>
                <a:srgbClr val="7F7F7F"/>
              </a:solidFill>
              <a:prstDash val="solid"/>
              <a:tailEnd type="triangle"/>
            </a:ln>
            <a:effectLst/>
          </p:spPr>
        </p:cxnSp>
        <p:pic>
          <p:nvPicPr>
            <p:cNvPr id="44" name="図 43">
              <a:extLst>
                <a:ext uri="{FF2B5EF4-FFF2-40B4-BE49-F238E27FC236}">
                  <a16:creationId xmlns:a16="http://schemas.microsoft.com/office/drawing/2014/main" id="{A0DE09B3-96E9-B881-9EEB-1991A54839D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180460" y="1484637"/>
              <a:ext cx="424781" cy="611974"/>
            </a:xfrm>
            <a:prstGeom prst="rect">
              <a:avLst/>
            </a:prstGeom>
          </p:spPr>
        </p:pic>
        <p:sp>
          <p:nvSpPr>
            <p:cNvPr id="45" name="object 83">
              <a:extLst>
                <a:ext uri="{FF2B5EF4-FFF2-40B4-BE49-F238E27FC236}">
                  <a16:creationId xmlns:a16="http://schemas.microsoft.com/office/drawing/2014/main" id="{8DC9AB80-7319-300D-80B5-9DC496757545}"/>
                </a:ext>
              </a:extLst>
            </p:cNvPr>
            <p:cNvSpPr txBox="1"/>
            <p:nvPr/>
          </p:nvSpPr>
          <p:spPr>
            <a:xfrm>
              <a:off x="3170301" y="1601994"/>
              <a:ext cx="441900" cy="184666"/>
            </a:xfrm>
            <a:prstGeom prst="rect">
              <a:avLst/>
            </a:prstGeom>
          </p:spPr>
          <p:txBody>
            <a:bodyPr vert="horz" wrap="none" lIns="0" tIns="0" rIns="0" bIns="0" rtlCol="0" anchor="ctr" anchorCtr="0">
              <a:spAutoFit/>
            </a:bodyPr>
            <a:lstStyle/>
            <a:p>
              <a:pPr marL="31114" marR="0" lvl="0" indent="0" algn="ctr" defTabSz="1219170" rtl="0" eaLnBrk="1" fontAlgn="auto" latinLnBrk="0" hangingPunct="1">
                <a:lnSpc>
                  <a:spcPct val="100000"/>
                </a:lnSpc>
                <a:spcBef>
                  <a:spcPts val="955"/>
                </a:spcBef>
                <a:spcAft>
                  <a:spcPts val="0"/>
                </a:spcAft>
                <a:buClrTx/>
                <a:buSzTx/>
                <a:buFontTx/>
                <a:buNone/>
                <a:tabLst/>
                <a:defRPr/>
              </a:pPr>
              <a:r>
                <a:rPr kumimoji="0" sz="1600" b="1" i="0" u="none" strike="noStrike" kern="0" cap="none" spc="0" normalizeH="0" baseline="0" noProof="0">
                  <a:ln>
                    <a:noFill/>
                  </a:ln>
                  <a:solidFill>
                    <a:srgbClr val="231F20"/>
                  </a:solidFill>
                  <a:effectLst/>
                  <a:uLnTx/>
                  <a:uFillTx/>
                  <a:latin typeface="Meiryo UI"/>
                  <a:ea typeface="Meiryo UI"/>
                  <a:cs typeface="Microsoft YaHei"/>
                </a:rPr>
                <a:t>1</a:t>
              </a:r>
              <a:r>
                <a:rPr kumimoji="0" sz="1600" b="1" i="0" u="none" strike="noStrike" kern="0" cap="none" spc="31" normalizeH="0" baseline="0" noProof="0">
                  <a:ln>
                    <a:noFill/>
                  </a:ln>
                  <a:solidFill>
                    <a:srgbClr val="231F20"/>
                  </a:solidFill>
                  <a:effectLst/>
                  <a:uLnTx/>
                  <a:uFillTx/>
                  <a:latin typeface="Meiryo UI"/>
                  <a:ea typeface="Meiryo UI"/>
                  <a:cs typeface="Microsoft YaHei"/>
                </a:rPr>
                <a:t>回目</a:t>
              </a:r>
              <a:endParaRPr kumimoji="0" sz="1600" b="0" i="0" u="none" strike="noStrike" kern="0" cap="none" spc="0" normalizeH="0" baseline="0" noProof="0">
                <a:ln>
                  <a:noFill/>
                </a:ln>
                <a:solidFill>
                  <a:prstClr val="black"/>
                </a:solidFill>
                <a:effectLst/>
                <a:uLnTx/>
                <a:uFillTx/>
                <a:latin typeface="Meiryo UI"/>
                <a:ea typeface="Meiryo UI"/>
                <a:cs typeface="Microsoft YaHei"/>
              </a:endParaRPr>
            </a:p>
          </p:txBody>
        </p:sp>
        <p:pic>
          <p:nvPicPr>
            <p:cNvPr id="47" name="図 46">
              <a:extLst>
                <a:ext uri="{FF2B5EF4-FFF2-40B4-BE49-F238E27FC236}">
                  <a16:creationId xmlns:a16="http://schemas.microsoft.com/office/drawing/2014/main" id="{2BB53B65-41CD-B175-BE00-149DC371F9A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073655" y="1484637"/>
              <a:ext cx="424781" cy="611974"/>
            </a:xfrm>
            <a:prstGeom prst="rect">
              <a:avLst/>
            </a:prstGeom>
          </p:spPr>
        </p:pic>
        <p:sp>
          <p:nvSpPr>
            <p:cNvPr id="48" name="object 83">
              <a:extLst>
                <a:ext uri="{FF2B5EF4-FFF2-40B4-BE49-F238E27FC236}">
                  <a16:creationId xmlns:a16="http://schemas.microsoft.com/office/drawing/2014/main" id="{EEE59894-24FB-A181-C54E-0C98D1C9B633}"/>
                </a:ext>
              </a:extLst>
            </p:cNvPr>
            <p:cNvSpPr txBox="1"/>
            <p:nvPr/>
          </p:nvSpPr>
          <p:spPr>
            <a:xfrm>
              <a:off x="5063605" y="1601994"/>
              <a:ext cx="444881" cy="184666"/>
            </a:xfrm>
            <a:prstGeom prst="rect">
              <a:avLst/>
            </a:prstGeom>
          </p:spPr>
          <p:txBody>
            <a:bodyPr vert="horz" wrap="none" lIns="0" tIns="0" rIns="0" bIns="0" rtlCol="0" anchor="ctr" anchorCtr="0">
              <a:spAutoFit/>
            </a:bodyPr>
            <a:lstStyle/>
            <a:p>
              <a:pPr marL="31114" marR="0" lvl="0" indent="0" algn="ctr" defTabSz="1219170" rtl="0" eaLnBrk="1" fontAlgn="auto" latinLnBrk="0" hangingPunct="1">
                <a:lnSpc>
                  <a:spcPct val="100000"/>
                </a:lnSpc>
                <a:spcBef>
                  <a:spcPts val="955"/>
                </a:spcBef>
                <a:spcAft>
                  <a:spcPts val="0"/>
                </a:spcAft>
                <a:buClrTx/>
                <a:buSzTx/>
                <a:buFontTx/>
                <a:buNone/>
                <a:tabLst/>
                <a:defRPr/>
              </a:pPr>
              <a:r>
                <a:rPr kumimoji="0" lang="en-US" altLang="ja-JP" sz="1600" b="1" i="0" u="none" strike="noStrike" kern="0" cap="none" spc="31" normalizeH="0" baseline="0" noProof="0">
                  <a:ln>
                    <a:noFill/>
                  </a:ln>
                  <a:solidFill>
                    <a:srgbClr val="231F20"/>
                  </a:solidFill>
                  <a:effectLst/>
                  <a:uLnTx/>
                  <a:uFillTx/>
                  <a:latin typeface="Meiryo UI"/>
                  <a:ea typeface="Meiryo UI"/>
                  <a:cs typeface="Microsoft YaHei"/>
                </a:rPr>
                <a:t>2</a:t>
              </a:r>
              <a:r>
                <a:rPr kumimoji="0" sz="1600" b="1" i="0" u="none" strike="noStrike" kern="0" cap="none" spc="31" normalizeH="0" baseline="0" noProof="0">
                  <a:ln>
                    <a:noFill/>
                  </a:ln>
                  <a:solidFill>
                    <a:srgbClr val="231F20"/>
                  </a:solidFill>
                  <a:effectLst/>
                  <a:uLnTx/>
                  <a:uFillTx/>
                  <a:latin typeface="Meiryo UI"/>
                  <a:ea typeface="Meiryo UI"/>
                  <a:cs typeface="Microsoft YaHei"/>
                </a:rPr>
                <a:t>回目</a:t>
              </a:r>
              <a:endParaRPr kumimoji="0" sz="1600" b="0" i="0" u="none" strike="noStrike" kern="0" cap="none" spc="0" normalizeH="0" baseline="0" noProof="0">
                <a:ln>
                  <a:noFill/>
                </a:ln>
                <a:solidFill>
                  <a:prstClr val="black"/>
                </a:solidFill>
                <a:effectLst/>
                <a:uLnTx/>
                <a:uFillTx/>
                <a:latin typeface="Meiryo UI"/>
                <a:ea typeface="Meiryo UI"/>
                <a:cs typeface="Microsoft YaHei"/>
              </a:endParaRPr>
            </a:p>
          </p:txBody>
        </p:sp>
        <p:pic>
          <p:nvPicPr>
            <p:cNvPr id="49" name="図 48">
              <a:extLst>
                <a:ext uri="{FF2B5EF4-FFF2-40B4-BE49-F238E27FC236}">
                  <a16:creationId xmlns:a16="http://schemas.microsoft.com/office/drawing/2014/main" id="{6197CDCD-2130-A42C-A75A-0A5C850BB84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169509" y="2630603"/>
              <a:ext cx="427543" cy="611974"/>
            </a:xfrm>
            <a:prstGeom prst="rect">
              <a:avLst/>
            </a:prstGeom>
          </p:spPr>
        </p:pic>
        <p:sp>
          <p:nvSpPr>
            <p:cNvPr id="50" name="object 7">
              <a:extLst>
                <a:ext uri="{FF2B5EF4-FFF2-40B4-BE49-F238E27FC236}">
                  <a16:creationId xmlns:a16="http://schemas.microsoft.com/office/drawing/2014/main" id="{B4A94EE0-1458-18CD-2F4C-CD52B6A256CE}"/>
                </a:ext>
              </a:extLst>
            </p:cNvPr>
            <p:cNvSpPr/>
            <p:nvPr/>
          </p:nvSpPr>
          <p:spPr>
            <a:xfrm>
              <a:off x="1115299" y="1082957"/>
              <a:ext cx="1630845" cy="263440"/>
            </a:xfrm>
            <a:custGeom>
              <a:avLst/>
              <a:gdLst/>
              <a:ahLst/>
              <a:cxnLst/>
              <a:rect l="l" t="t" r="r" b="b"/>
              <a:pathLst>
                <a:path w="883919" h="220345">
                  <a:moveTo>
                    <a:pt x="826846" y="0"/>
                  </a:moveTo>
                  <a:lnTo>
                    <a:pt x="56464" y="0"/>
                  </a:lnTo>
                  <a:lnTo>
                    <a:pt x="34541" y="4455"/>
                  </a:lnTo>
                  <a:lnTo>
                    <a:pt x="16587" y="16587"/>
                  </a:lnTo>
                  <a:lnTo>
                    <a:pt x="4455" y="34541"/>
                  </a:lnTo>
                  <a:lnTo>
                    <a:pt x="0" y="56464"/>
                  </a:lnTo>
                  <a:lnTo>
                    <a:pt x="0" y="163296"/>
                  </a:lnTo>
                  <a:lnTo>
                    <a:pt x="4455" y="185218"/>
                  </a:lnTo>
                  <a:lnTo>
                    <a:pt x="16587" y="203173"/>
                  </a:lnTo>
                  <a:lnTo>
                    <a:pt x="34541" y="215304"/>
                  </a:lnTo>
                  <a:lnTo>
                    <a:pt x="56464" y="219760"/>
                  </a:lnTo>
                  <a:lnTo>
                    <a:pt x="826846" y="219760"/>
                  </a:lnTo>
                  <a:lnTo>
                    <a:pt x="848768" y="215304"/>
                  </a:lnTo>
                  <a:lnTo>
                    <a:pt x="866722" y="203173"/>
                  </a:lnTo>
                  <a:lnTo>
                    <a:pt x="878854" y="185218"/>
                  </a:lnTo>
                  <a:lnTo>
                    <a:pt x="883310" y="163296"/>
                  </a:lnTo>
                  <a:lnTo>
                    <a:pt x="883310" y="56464"/>
                  </a:lnTo>
                  <a:lnTo>
                    <a:pt x="878854" y="34541"/>
                  </a:lnTo>
                  <a:lnTo>
                    <a:pt x="866722" y="16587"/>
                  </a:lnTo>
                  <a:lnTo>
                    <a:pt x="848768" y="4455"/>
                  </a:lnTo>
                  <a:lnTo>
                    <a:pt x="826846" y="0"/>
                  </a:lnTo>
                  <a:close/>
                </a:path>
              </a:pathLst>
            </a:custGeom>
            <a:solidFill>
              <a:srgbClr val="FFFFFF"/>
            </a:solidFill>
            <a:ln>
              <a:solidFill>
                <a:srgbClr val="00535E"/>
              </a:solidFill>
            </a:ln>
            <a:effectLst>
              <a:outerShdw blurRad="50800" dist="38100" dir="5400000" algn="t" rotWithShape="0">
                <a:prstClr val="black">
                  <a:alpha val="40000"/>
                </a:prstClr>
              </a:outerShdw>
            </a:effectLst>
          </p:spPr>
          <p:txBody>
            <a:bodyPr wrap="square" lIns="36000" tIns="36000" rIns="36000" bIns="36000" rtlCol="0" anchor="ctr" anchorCtr="0"/>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ja-JP" sz="1867" b="1" i="0" u="none" strike="noStrike" kern="0" cap="none" spc="-11" normalizeH="0" baseline="0" noProof="0" dirty="0">
                  <a:ln>
                    <a:noFill/>
                  </a:ln>
                  <a:solidFill>
                    <a:srgbClr val="00535E"/>
                  </a:solidFill>
                  <a:effectLst/>
                  <a:uLnTx/>
                  <a:uFillTx/>
                  <a:latin typeface="Meiryo UI"/>
                  <a:ea typeface="Meiryo UI"/>
                  <a:cs typeface="Microsoft YaHei"/>
                </a:rPr>
                <a:t>9</a:t>
              </a:r>
              <a:r>
                <a:rPr kumimoji="0" lang="ja-JP" altLang="en-US" sz="1867" b="1" i="0" u="none" strike="noStrike" kern="0" cap="none" spc="-11" normalizeH="0" baseline="0" noProof="0" dirty="0">
                  <a:ln>
                    <a:noFill/>
                  </a:ln>
                  <a:solidFill>
                    <a:srgbClr val="00535E"/>
                  </a:solidFill>
                  <a:effectLst/>
                  <a:uLnTx/>
                  <a:uFillTx/>
                  <a:latin typeface="Meiryo UI"/>
                  <a:ea typeface="Meiryo UI"/>
                  <a:cs typeface="Microsoft YaHei"/>
                </a:rPr>
                <a:t>価</a:t>
              </a:r>
              <a:r>
                <a:rPr kumimoji="0" lang="en-US" altLang="ja-JP" sz="1867" b="1" i="0" u="none" strike="noStrike" kern="0" cap="none" spc="-11" normalizeH="0" baseline="0" noProof="0" dirty="0">
                  <a:ln>
                    <a:noFill/>
                  </a:ln>
                  <a:solidFill>
                    <a:srgbClr val="00535E"/>
                  </a:solidFill>
                  <a:effectLst/>
                  <a:uLnTx/>
                  <a:uFillTx/>
                  <a:latin typeface="Meiryo UI"/>
                  <a:ea typeface="Meiryo UI"/>
                  <a:cs typeface="Microsoft YaHei"/>
                </a:rPr>
                <a:t>HPV</a:t>
              </a:r>
              <a:r>
                <a:rPr kumimoji="0" lang="ja-JP" altLang="en-US" sz="1867" b="1" i="0" u="none" strike="noStrike" kern="0" cap="none" spc="-11" normalizeH="0" baseline="0" noProof="0" dirty="0">
                  <a:ln>
                    <a:noFill/>
                  </a:ln>
                  <a:solidFill>
                    <a:srgbClr val="00535E"/>
                  </a:solidFill>
                  <a:effectLst/>
                  <a:uLnTx/>
                  <a:uFillTx/>
                  <a:latin typeface="Meiryo UI"/>
                  <a:ea typeface="Meiryo UI"/>
                  <a:cs typeface="Microsoft YaHei"/>
                </a:rPr>
                <a:t>ワクチン</a:t>
              </a:r>
              <a:endParaRPr kumimoji="0" lang="ja-JP" altLang="en-US" sz="1867" b="0" i="0" u="none" strike="noStrike" kern="0" cap="none" spc="0" normalizeH="0" baseline="0" noProof="0" dirty="0">
                <a:ln>
                  <a:noFill/>
                </a:ln>
                <a:solidFill>
                  <a:srgbClr val="00535E"/>
                </a:solidFill>
                <a:effectLst/>
                <a:uLnTx/>
                <a:uFillTx/>
                <a:latin typeface="Meiryo UI"/>
                <a:ea typeface="Meiryo UI"/>
                <a:cs typeface="Microsoft YaHei"/>
              </a:endParaRPr>
            </a:p>
          </p:txBody>
        </p:sp>
        <p:sp>
          <p:nvSpPr>
            <p:cNvPr id="51" name="object 82">
              <a:extLst>
                <a:ext uri="{FF2B5EF4-FFF2-40B4-BE49-F238E27FC236}">
                  <a16:creationId xmlns:a16="http://schemas.microsoft.com/office/drawing/2014/main" id="{88FC8BC7-08B1-28DC-4F45-2934CB11E7DB}"/>
                </a:ext>
              </a:extLst>
            </p:cNvPr>
            <p:cNvSpPr/>
            <p:nvPr/>
          </p:nvSpPr>
          <p:spPr>
            <a:xfrm>
              <a:off x="3133460" y="1256102"/>
              <a:ext cx="472551" cy="154116"/>
            </a:xfrm>
            <a:custGeom>
              <a:avLst/>
              <a:gdLst/>
              <a:ahLst/>
              <a:cxnLst/>
              <a:rect l="l" t="t" r="r" b="b"/>
              <a:pathLst>
                <a:path w="325119" h="128904">
                  <a:moveTo>
                    <a:pt x="280187" y="0"/>
                  </a:moveTo>
                  <a:lnTo>
                    <a:pt x="44869" y="0"/>
                  </a:lnTo>
                  <a:lnTo>
                    <a:pt x="27448" y="3540"/>
                  </a:lnTo>
                  <a:lnTo>
                    <a:pt x="13181" y="13181"/>
                  </a:lnTo>
                  <a:lnTo>
                    <a:pt x="3540" y="27448"/>
                  </a:lnTo>
                  <a:lnTo>
                    <a:pt x="0" y="44869"/>
                  </a:lnTo>
                  <a:lnTo>
                    <a:pt x="0" y="83883"/>
                  </a:lnTo>
                  <a:lnTo>
                    <a:pt x="3540" y="101302"/>
                  </a:lnTo>
                  <a:lnTo>
                    <a:pt x="13181" y="115565"/>
                  </a:lnTo>
                  <a:lnTo>
                    <a:pt x="27448" y="125201"/>
                  </a:lnTo>
                  <a:lnTo>
                    <a:pt x="44869" y="128739"/>
                  </a:lnTo>
                  <a:lnTo>
                    <a:pt x="280187" y="128739"/>
                  </a:lnTo>
                  <a:lnTo>
                    <a:pt x="297608" y="125201"/>
                  </a:lnTo>
                  <a:lnTo>
                    <a:pt x="311875" y="115565"/>
                  </a:lnTo>
                  <a:lnTo>
                    <a:pt x="321515" y="101302"/>
                  </a:lnTo>
                  <a:lnTo>
                    <a:pt x="325056" y="83883"/>
                  </a:lnTo>
                  <a:lnTo>
                    <a:pt x="325056" y="44869"/>
                  </a:lnTo>
                  <a:lnTo>
                    <a:pt x="321515" y="27448"/>
                  </a:lnTo>
                  <a:lnTo>
                    <a:pt x="311875" y="13181"/>
                  </a:lnTo>
                  <a:lnTo>
                    <a:pt x="297608" y="3540"/>
                  </a:lnTo>
                  <a:lnTo>
                    <a:pt x="280187" y="0"/>
                  </a:lnTo>
                  <a:close/>
                </a:path>
              </a:pathLst>
            </a:custGeom>
            <a:solidFill>
              <a:srgbClr val="00535E"/>
            </a:solidFill>
          </p:spPr>
          <p:txBody>
            <a:bodyPr wrap="square" lIns="0" tIns="0" rIns="0" bIns="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ja-JP" sz="1467" b="0" i="0" u="none" strike="noStrike" kern="0" cap="none" spc="0" normalizeH="0" baseline="0" noProof="0">
                  <a:ln>
                    <a:noFill/>
                  </a:ln>
                  <a:solidFill>
                    <a:srgbClr val="FFFFFF"/>
                  </a:solidFill>
                  <a:effectLst/>
                  <a:uLnTx/>
                  <a:uFillTx/>
                  <a:latin typeface="Meiryo UI"/>
                  <a:ea typeface="Meiryo UI"/>
                  <a:cs typeface="+mn-cs"/>
                </a:rPr>
                <a:t>0</a:t>
              </a:r>
              <a:r>
                <a:rPr kumimoji="0" lang="ja-JP" altLang="en-US" sz="1467" b="0" i="0" u="none" strike="noStrike" kern="0" cap="none" spc="0" normalizeH="0" baseline="0" noProof="0">
                  <a:ln>
                    <a:noFill/>
                  </a:ln>
                  <a:solidFill>
                    <a:srgbClr val="FFFFFF"/>
                  </a:solidFill>
                  <a:effectLst/>
                  <a:uLnTx/>
                  <a:uFillTx/>
                  <a:latin typeface="Meiryo UI"/>
                  <a:ea typeface="Meiryo UI"/>
                  <a:cs typeface="+mn-cs"/>
                </a:rPr>
                <a:t>ヵ月</a:t>
              </a:r>
            </a:p>
          </p:txBody>
        </p:sp>
        <p:sp>
          <p:nvSpPr>
            <p:cNvPr id="52" name="object 110">
              <a:extLst>
                <a:ext uri="{FF2B5EF4-FFF2-40B4-BE49-F238E27FC236}">
                  <a16:creationId xmlns:a16="http://schemas.microsoft.com/office/drawing/2014/main" id="{BD9D016A-70BB-C647-889A-B5F1126C19E8}"/>
                </a:ext>
              </a:extLst>
            </p:cNvPr>
            <p:cNvSpPr txBox="1"/>
            <p:nvPr/>
          </p:nvSpPr>
          <p:spPr>
            <a:xfrm>
              <a:off x="1358331" y="1607724"/>
              <a:ext cx="1288863" cy="646475"/>
            </a:xfrm>
            <a:prstGeom prst="rect">
              <a:avLst/>
            </a:prstGeom>
          </p:spPr>
          <p:txBody>
            <a:bodyPr vert="horz" wrap="none" lIns="0" tIns="0" rIns="0" bIns="0" rtlCol="0">
              <a:spAutoFit/>
            </a:bodyPr>
            <a:lstStyle/>
            <a:p>
              <a:pPr marL="38099" marR="0" lvl="0" indent="0" algn="l" defTabSz="1219170" rtl="0" eaLnBrk="1" fontAlgn="auto" latinLnBrk="0" hangingPunct="1">
                <a:lnSpc>
                  <a:spcPct val="100000"/>
                </a:lnSpc>
                <a:spcBef>
                  <a:spcPts val="635"/>
                </a:spcBef>
                <a:spcAft>
                  <a:spcPts val="0"/>
                </a:spcAft>
                <a:buClrTx/>
                <a:buSzTx/>
                <a:buFontTx/>
                <a:buNone/>
                <a:tabLst/>
                <a:defRPr/>
              </a:pPr>
              <a:r>
                <a:rPr kumimoji="0" sz="1867" b="0" i="0" u="none" strike="noStrike" kern="0" cap="none" spc="0" normalizeH="0" baseline="0" noProof="0" dirty="0">
                  <a:ln>
                    <a:noFill/>
                  </a:ln>
                  <a:solidFill>
                    <a:prstClr val="black"/>
                  </a:solidFill>
                  <a:effectLst/>
                  <a:uLnTx/>
                  <a:uFillTx/>
                  <a:latin typeface="Meiryo UI"/>
                  <a:ea typeface="Meiryo UI"/>
                  <a:cs typeface="SimSun"/>
                </a:rPr>
                <a:t>1</a:t>
              </a:r>
              <a:r>
                <a:rPr kumimoji="0" sz="1867" b="0" i="0" u="none" strike="noStrike" kern="0" cap="none" spc="-11" normalizeH="0" baseline="0" noProof="0" dirty="0">
                  <a:ln>
                    <a:noFill/>
                  </a:ln>
                  <a:solidFill>
                    <a:prstClr val="black"/>
                  </a:solidFill>
                  <a:effectLst/>
                  <a:uLnTx/>
                  <a:uFillTx/>
                  <a:latin typeface="Meiryo UI"/>
                  <a:ea typeface="Meiryo UI"/>
                  <a:cs typeface="SimSun"/>
                </a:rPr>
                <a:t>回目の接種を</a:t>
              </a:r>
              <a:endParaRPr kumimoji="0" sz="1867" b="0" i="0" u="none" strike="noStrike" kern="0" cap="none" spc="0" normalizeH="0" baseline="0" noProof="0" dirty="0">
                <a:ln>
                  <a:noFill/>
                </a:ln>
                <a:solidFill>
                  <a:prstClr val="black"/>
                </a:solidFill>
                <a:effectLst/>
                <a:uLnTx/>
                <a:uFillTx/>
                <a:latin typeface="Meiryo UI"/>
                <a:ea typeface="Meiryo UI"/>
                <a:cs typeface="SimSun"/>
              </a:endParaRPr>
            </a:p>
            <a:p>
              <a:pPr marL="38099" marR="0" lvl="0" indent="0" algn="l" defTabSz="1219170" rtl="0" eaLnBrk="1" fontAlgn="auto" latinLnBrk="0" hangingPunct="1">
                <a:lnSpc>
                  <a:spcPct val="100000"/>
                </a:lnSpc>
                <a:spcBef>
                  <a:spcPts val="20"/>
                </a:spcBef>
                <a:spcAft>
                  <a:spcPts val="0"/>
                </a:spcAft>
                <a:buClrTx/>
                <a:buSzTx/>
                <a:buFontTx/>
                <a:buNone/>
                <a:tabLst/>
                <a:defRPr/>
              </a:pPr>
              <a:r>
                <a:rPr kumimoji="0" sz="1867" b="1" i="0" u="none" strike="noStrike" kern="0" cap="none" spc="-51" normalizeH="0" baseline="0" noProof="0" dirty="0">
                  <a:ln>
                    <a:noFill/>
                  </a:ln>
                  <a:solidFill>
                    <a:prstClr val="black"/>
                  </a:solidFill>
                  <a:effectLst/>
                  <a:uLnTx/>
                  <a:uFillTx/>
                  <a:latin typeface="Meiryo UI"/>
                  <a:ea typeface="Meiryo UI"/>
                  <a:cs typeface="Microsoft YaHei"/>
                </a:rPr>
                <a:t>15</a:t>
              </a:r>
              <a:r>
                <a:rPr kumimoji="0" sz="1867" b="1" i="0" u="none" strike="noStrike" kern="0" cap="none" spc="-80" normalizeH="0" baseline="0" noProof="0" dirty="0">
                  <a:ln>
                    <a:noFill/>
                  </a:ln>
                  <a:solidFill>
                    <a:prstClr val="black"/>
                  </a:solidFill>
                  <a:effectLst/>
                  <a:uLnTx/>
                  <a:uFillTx/>
                  <a:latin typeface="Meiryo UI"/>
                  <a:ea typeface="Meiryo UI"/>
                  <a:cs typeface="Microsoft YaHei"/>
                </a:rPr>
                <a:t>歳になるまでに</a:t>
              </a:r>
              <a:endParaRPr kumimoji="0" sz="1867" b="0" i="0" u="none" strike="noStrike" kern="0" cap="none" spc="0" normalizeH="0" baseline="0" noProof="0" dirty="0">
                <a:ln>
                  <a:noFill/>
                </a:ln>
                <a:solidFill>
                  <a:prstClr val="black"/>
                </a:solidFill>
                <a:effectLst/>
                <a:uLnTx/>
                <a:uFillTx/>
                <a:latin typeface="Meiryo UI"/>
                <a:ea typeface="Meiryo UI"/>
                <a:cs typeface="Microsoft YaHei"/>
              </a:endParaRPr>
            </a:p>
            <a:p>
              <a:pPr marL="38099" marR="0" lvl="0" indent="0" algn="l" defTabSz="1219170" rtl="0" eaLnBrk="1" fontAlgn="auto" latinLnBrk="0" hangingPunct="1">
                <a:lnSpc>
                  <a:spcPct val="100000"/>
                </a:lnSpc>
                <a:spcBef>
                  <a:spcPts val="20"/>
                </a:spcBef>
                <a:spcAft>
                  <a:spcPts val="0"/>
                </a:spcAft>
                <a:buClrTx/>
                <a:buSzTx/>
                <a:buFontTx/>
                <a:buNone/>
                <a:tabLst/>
                <a:defRPr/>
              </a:pPr>
              <a:r>
                <a:rPr kumimoji="0" sz="1867" b="0" i="0" u="none" strike="noStrike" kern="0" cap="none" spc="-11" normalizeH="0" baseline="0" noProof="0" dirty="0" err="1">
                  <a:ln>
                    <a:noFill/>
                  </a:ln>
                  <a:solidFill>
                    <a:prstClr val="black"/>
                  </a:solidFill>
                  <a:effectLst/>
                  <a:uLnTx/>
                  <a:uFillTx/>
                  <a:latin typeface="Meiryo UI"/>
                  <a:ea typeface="Meiryo UI"/>
                  <a:cs typeface="SimSun"/>
                </a:rPr>
                <a:t>受ける場合</a:t>
              </a:r>
              <a:endParaRPr kumimoji="0" sz="1867" b="0" i="0" u="none" strike="noStrike" kern="0" cap="none" spc="0" normalizeH="0" baseline="0" noProof="0" dirty="0">
                <a:ln>
                  <a:noFill/>
                </a:ln>
                <a:solidFill>
                  <a:prstClr val="black"/>
                </a:solidFill>
                <a:effectLst/>
                <a:uLnTx/>
                <a:uFillTx/>
                <a:latin typeface="Meiryo UI"/>
                <a:ea typeface="Meiryo UI"/>
                <a:cs typeface="SimSun"/>
              </a:endParaRPr>
            </a:p>
          </p:txBody>
        </p:sp>
        <p:sp>
          <p:nvSpPr>
            <p:cNvPr id="53" name="object 111">
              <a:extLst>
                <a:ext uri="{FF2B5EF4-FFF2-40B4-BE49-F238E27FC236}">
                  <a16:creationId xmlns:a16="http://schemas.microsoft.com/office/drawing/2014/main" id="{BF1BC873-B3DD-72F0-1EEA-34552D0C15C6}"/>
                </a:ext>
              </a:extLst>
            </p:cNvPr>
            <p:cNvSpPr txBox="1"/>
            <p:nvPr/>
          </p:nvSpPr>
          <p:spPr>
            <a:xfrm>
              <a:off x="1358331" y="2654883"/>
              <a:ext cx="1237166" cy="646475"/>
            </a:xfrm>
            <a:prstGeom prst="rect">
              <a:avLst/>
            </a:prstGeom>
          </p:spPr>
          <p:txBody>
            <a:bodyPr vert="horz" wrap="none" lIns="0" tIns="0" rIns="0" bIns="0" rtlCol="0">
              <a:spAutoFit/>
            </a:bodyPr>
            <a:lstStyle/>
            <a:p>
              <a:pPr marL="12700" marR="0" lvl="0" indent="0" algn="l" defTabSz="1219170" rtl="0" eaLnBrk="1" fontAlgn="auto" latinLnBrk="0" hangingPunct="1">
                <a:lnSpc>
                  <a:spcPct val="100000"/>
                </a:lnSpc>
                <a:spcBef>
                  <a:spcPts val="100"/>
                </a:spcBef>
                <a:spcAft>
                  <a:spcPts val="0"/>
                </a:spcAft>
                <a:buClrTx/>
                <a:buSzTx/>
                <a:buFontTx/>
                <a:buNone/>
                <a:tabLst/>
                <a:defRPr/>
              </a:pPr>
              <a:r>
                <a:rPr kumimoji="0" sz="1867" b="0" i="0" u="none" strike="noStrike" kern="0" cap="none" spc="0" normalizeH="0" baseline="0" noProof="0" dirty="0">
                  <a:ln>
                    <a:noFill/>
                  </a:ln>
                  <a:solidFill>
                    <a:prstClr val="black"/>
                  </a:solidFill>
                  <a:effectLst/>
                  <a:uLnTx/>
                  <a:uFillTx/>
                  <a:latin typeface="Meiryo UI"/>
                  <a:ea typeface="Meiryo UI"/>
                  <a:cs typeface="SimSun"/>
                </a:rPr>
                <a:t>1</a:t>
              </a:r>
              <a:r>
                <a:rPr kumimoji="0" sz="1867" b="0" i="0" u="none" strike="noStrike" kern="0" cap="none" spc="-11" normalizeH="0" baseline="0" noProof="0" dirty="0">
                  <a:ln>
                    <a:noFill/>
                  </a:ln>
                  <a:solidFill>
                    <a:prstClr val="black"/>
                  </a:solidFill>
                  <a:effectLst/>
                  <a:uLnTx/>
                  <a:uFillTx/>
                  <a:latin typeface="Meiryo UI"/>
                  <a:ea typeface="Meiryo UI"/>
                  <a:cs typeface="SimSun"/>
                </a:rPr>
                <a:t>回目の接種を</a:t>
              </a:r>
              <a:endParaRPr kumimoji="0" sz="1867" b="0" i="0" u="none" strike="noStrike" kern="0" cap="none" spc="0" normalizeH="0" baseline="0" noProof="0" dirty="0">
                <a:ln>
                  <a:noFill/>
                </a:ln>
                <a:solidFill>
                  <a:prstClr val="black"/>
                </a:solidFill>
                <a:effectLst/>
                <a:uLnTx/>
                <a:uFillTx/>
                <a:latin typeface="Meiryo UI"/>
                <a:ea typeface="Meiryo UI"/>
                <a:cs typeface="SimSun"/>
              </a:endParaRPr>
            </a:p>
            <a:p>
              <a:pPr marL="12700" marR="0" lvl="0" indent="0" algn="l" defTabSz="1219170" rtl="0" eaLnBrk="1" fontAlgn="auto" latinLnBrk="0" hangingPunct="1">
                <a:lnSpc>
                  <a:spcPct val="100000"/>
                </a:lnSpc>
                <a:spcBef>
                  <a:spcPts val="20"/>
                </a:spcBef>
                <a:spcAft>
                  <a:spcPts val="0"/>
                </a:spcAft>
                <a:buClrTx/>
                <a:buSzTx/>
                <a:buFontTx/>
                <a:buNone/>
                <a:tabLst/>
                <a:defRPr/>
              </a:pPr>
              <a:r>
                <a:rPr kumimoji="0" sz="1867" b="1" i="0" u="none" strike="noStrike" kern="0" cap="none" spc="-51" normalizeH="0" baseline="0" noProof="0" dirty="0">
                  <a:ln>
                    <a:noFill/>
                  </a:ln>
                  <a:solidFill>
                    <a:prstClr val="black"/>
                  </a:solidFill>
                  <a:effectLst/>
                  <a:uLnTx/>
                  <a:uFillTx/>
                  <a:latin typeface="Meiryo UI"/>
                  <a:ea typeface="Meiryo UI"/>
                  <a:cs typeface="Microsoft YaHei"/>
                </a:rPr>
                <a:t>15</a:t>
              </a:r>
              <a:r>
                <a:rPr kumimoji="0" sz="1867" b="1" i="0" u="none" strike="noStrike" kern="0" cap="none" spc="-80" normalizeH="0" baseline="0" noProof="0" dirty="0">
                  <a:ln>
                    <a:noFill/>
                  </a:ln>
                  <a:solidFill>
                    <a:prstClr val="black"/>
                  </a:solidFill>
                  <a:effectLst/>
                  <a:uLnTx/>
                  <a:uFillTx/>
                  <a:latin typeface="Meiryo UI"/>
                  <a:ea typeface="Meiryo UI"/>
                  <a:cs typeface="Microsoft YaHei"/>
                </a:rPr>
                <a:t>歳になってから</a:t>
              </a:r>
              <a:endParaRPr kumimoji="0" sz="1867" b="0" i="0" u="none" strike="noStrike" kern="0" cap="none" spc="0" normalizeH="0" baseline="0" noProof="0" dirty="0">
                <a:ln>
                  <a:noFill/>
                </a:ln>
                <a:solidFill>
                  <a:prstClr val="black"/>
                </a:solidFill>
                <a:effectLst/>
                <a:uLnTx/>
                <a:uFillTx/>
                <a:latin typeface="Meiryo UI"/>
                <a:ea typeface="Meiryo UI"/>
                <a:cs typeface="Microsoft YaHei"/>
              </a:endParaRPr>
            </a:p>
            <a:p>
              <a:pPr marL="12700" marR="0" lvl="0" indent="0" algn="l" defTabSz="1219170" rtl="0" eaLnBrk="1" fontAlgn="auto" latinLnBrk="0" hangingPunct="1">
                <a:lnSpc>
                  <a:spcPct val="100000"/>
                </a:lnSpc>
                <a:spcBef>
                  <a:spcPts val="20"/>
                </a:spcBef>
                <a:spcAft>
                  <a:spcPts val="0"/>
                </a:spcAft>
                <a:buClrTx/>
                <a:buSzTx/>
                <a:buFontTx/>
                <a:buNone/>
                <a:tabLst/>
                <a:defRPr/>
              </a:pPr>
              <a:r>
                <a:rPr kumimoji="0" sz="1867" b="0" i="0" u="none" strike="noStrike" kern="0" cap="none" spc="-11" normalizeH="0" baseline="0" noProof="0" dirty="0" err="1">
                  <a:ln>
                    <a:noFill/>
                  </a:ln>
                  <a:solidFill>
                    <a:prstClr val="black"/>
                  </a:solidFill>
                  <a:effectLst/>
                  <a:uLnTx/>
                  <a:uFillTx/>
                  <a:latin typeface="Meiryo UI"/>
                  <a:ea typeface="Meiryo UI"/>
                  <a:cs typeface="SimSun"/>
                </a:rPr>
                <a:t>受ける場合</a:t>
              </a:r>
              <a:endParaRPr kumimoji="0" sz="1867" b="0" i="0" u="none" strike="noStrike" kern="0" cap="none" spc="0" normalizeH="0" baseline="0" noProof="0" dirty="0">
                <a:ln>
                  <a:noFill/>
                </a:ln>
                <a:solidFill>
                  <a:prstClr val="black"/>
                </a:solidFill>
                <a:effectLst/>
                <a:uLnTx/>
                <a:uFillTx/>
                <a:latin typeface="Meiryo UI"/>
                <a:ea typeface="Meiryo UI"/>
                <a:cs typeface="SimSun"/>
              </a:endParaRPr>
            </a:p>
          </p:txBody>
        </p:sp>
        <p:grpSp>
          <p:nvGrpSpPr>
            <p:cNvPr id="54" name="グループ化 53">
              <a:extLst>
                <a:ext uri="{FF2B5EF4-FFF2-40B4-BE49-F238E27FC236}">
                  <a16:creationId xmlns:a16="http://schemas.microsoft.com/office/drawing/2014/main" id="{575FE23B-D398-1EE7-489E-0815DBE23042}"/>
                </a:ext>
              </a:extLst>
            </p:cNvPr>
            <p:cNvGrpSpPr/>
            <p:nvPr/>
          </p:nvGrpSpPr>
          <p:grpSpPr>
            <a:xfrm>
              <a:off x="5876668" y="1565234"/>
              <a:ext cx="160191" cy="329614"/>
              <a:chOff x="6275334" y="2458132"/>
              <a:chExt cx="182905" cy="457531"/>
            </a:xfrm>
          </p:grpSpPr>
          <p:sp>
            <p:nvSpPr>
              <p:cNvPr id="70" name="object 115">
                <a:extLst>
                  <a:ext uri="{FF2B5EF4-FFF2-40B4-BE49-F238E27FC236}">
                    <a16:creationId xmlns:a16="http://schemas.microsoft.com/office/drawing/2014/main" id="{457E91D6-141D-E4B1-4AB2-F2689D733F6D}"/>
                  </a:ext>
                </a:extLst>
              </p:cNvPr>
              <p:cNvSpPr txBox="1"/>
              <p:nvPr/>
            </p:nvSpPr>
            <p:spPr>
              <a:xfrm>
                <a:off x="6447257" y="2458132"/>
                <a:ext cx="10982" cy="213543"/>
              </a:xfrm>
              <a:prstGeom prst="rect">
                <a:avLst/>
              </a:prstGeom>
            </p:spPr>
            <p:txBody>
              <a:bodyPr vert="horz" wrap="none" lIns="0" tIns="0" rIns="0" bIns="0" rtlCol="0" anchor="ctr" anchorCtr="0">
                <a:spAutoFit/>
              </a:bodyPr>
              <a:lstStyle/>
              <a:p>
                <a:pPr marL="12700" marR="0" lvl="0" indent="0" algn="ctr" defTabSz="1219170" rtl="0" eaLnBrk="1" fontAlgn="auto" latinLnBrk="0" hangingPunct="1">
                  <a:lnSpc>
                    <a:spcPct val="100000"/>
                  </a:lnSpc>
                  <a:spcBef>
                    <a:spcPts val="125"/>
                  </a:spcBef>
                  <a:spcAft>
                    <a:spcPts val="0"/>
                  </a:spcAft>
                  <a:buClrTx/>
                  <a:buSzTx/>
                  <a:buFontTx/>
                  <a:buNone/>
                  <a:tabLst/>
                  <a:defRPr/>
                </a:pPr>
                <a:endParaRPr kumimoji="0" sz="1333" b="0" i="0" u="none" strike="noStrike" kern="0" cap="none" spc="0" normalizeH="0" baseline="0" noProof="0">
                  <a:ln>
                    <a:noFill/>
                  </a:ln>
                  <a:solidFill>
                    <a:prstClr val="black"/>
                  </a:solidFill>
                  <a:effectLst/>
                  <a:uLnTx/>
                  <a:uFillTx/>
                  <a:latin typeface="Meiryo UI"/>
                  <a:ea typeface="Meiryo UI"/>
                  <a:cs typeface="BIZ UDPゴシック"/>
                </a:endParaRPr>
              </a:p>
            </p:txBody>
          </p:sp>
          <p:sp>
            <p:nvSpPr>
              <p:cNvPr id="73" name="object 116">
                <a:extLst>
                  <a:ext uri="{FF2B5EF4-FFF2-40B4-BE49-F238E27FC236}">
                    <a16:creationId xmlns:a16="http://schemas.microsoft.com/office/drawing/2014/main" id="{8E648174-BCC6-BD4C-AA64-88CFA156C2CB}"/>
                  </a:ext>
                </a:extLst>
              </p:cNvPr>
              <p:cNvSpPr txBox="1"/>
              <p:nvPr/>
            </p:nvSpPr>
            <p:spPr>
              <a:xfrm>
                <a:off x="6275334" y="2616542"/>
                <a:ext cx="10982" cy="299121"/>
              </a:xfrm>
              <a:prstGeom prst="rect">
                <a:avLst/>
              </a:prstGeom>
            </p:spPr>
            <p:txBody>
              <a:bodyPr vert="horz" wrap="none" lIns="0" tIns="0" rIns="0" bIns="0" rtlCol="0">
                <a:spAutoFit/>
              </a:bodyPr>
              <a:lstStyle/>
              <a:p>
                <a:pPr marL="12700" marR="0" lvl="0" indent="0" algn="l" defTabSz="1219170" rtl="0" eaLnBrk="1" fontAlgn="auto" latinLnBrk="0" hangingPunct="1">
                  <a:lnSpc>
                    <a:spcPct val="100000"/>
                  </a:lnSpc>
                  <a:spcBef>
                    <a:spcPts val="131"/>
                  </a:spcBef>
                  <a:spcAft>
                    <a:spcPts val="0"/>
                  </a:spcAft>
                  <a:buClrTx/>
                  <a:buSzTx/>
                  <a:buFontTx/>
                  <a:buNone/>
                  <a:tabLst/>
                  <a:defRPr/>
                </a:pPr>
                <a:endParaRPr kumimoji="0" sz="1867" b="0" i="0" u="none" strike="noStrike" kern="0" cap="none" spc="0" normalizeH="0" baseline="0" noProof="0">
                  <a:ln>
                    <a:noFill/>
                  </a:ln>
                  <a:solidFill>
                    <a:prstClr val="black"/>
                  </a:solidFill>
                  <a:effectLst/>
                  <a:uLnTx/>
                  <a:uFillTx/>
                  <a:latin typeface="Meiryo UI"/>
                  <a:ea typeface="Meiryo UI"/>
                  <a:cs typeface="BIZ UDPゴシック"/>
                </a:endParaRPr>
              </a:p>
            </p:txBody>
          </p:sp>
        </p:grpSp>
        <p:sp>
          <p:nvSpPr>
            <p:cNvPr id="56" name="object 83">
              <a:extLst>
                <a:ext uri="{FF2B5EF4-FFF2-40B4-BE49-F238E27FC236}">
                  <a16:creationId xmlns:a16="http://schemas.microsoft.com/office/drawing/2014/main" id="{5DBB9AE4-35D1-0750-1AA3-C228AB8E390F}"/>
                </a:ext>
              </a:extLst>
            </p:cNvPr>
            <p:cNvSpPr txBox="1"/>
            <p:nvPr/>
          </p:nvSpPr>
          <p:spPr>
            <a:xfrm>
              <a:off x="3160730" y="2747959"/>
              <a:ext cx="441900" cy="184666"/>
            </a:xfrm>
            <a:prstGeom prst="rect">
              <a:avLst/>
            </a:prstGeom>
          </p:spPr>
          <p:txBody>
            <a:bodyPr vert="horz" wrap="none" lIns="0" tIns="0" rIns="0" bIns="0" rtlCol="0" anchor="ctr" anchorCtr="0">
              <a:spAutoFit/>
            </a:bodyPr>
            <a:lstStyle/>
            <a:p>
              <a:pPr marL="31114" marR="0" lvl="0" indent="0" algn="ctr" defTabSz="1219170" rtl="0" eaLnBrk="1" fontAlgn="auto" latinLnBrk="0" hangingPunct="1">
                <a:lnSpc>
                  <a:spcPct val="100000"/>
                </a:lnSpc>
                <a:spcBef>
                  <a:spcPts val="955"/>
                </a:spcBef>
                <a:spcAft>
                  <a:spcPts val="0"/>
                </a:spcAft>
                <a:buClrTx/>
                <a:buSzTx/>
                <a:buFontTx/>
                <a:buNone/>
                <a:tabLst/>
                <a:defRPr/>
              </a:pPr>
              <a:r>
                <a:rPr kumimoji="0" sz="1600" b="1" i="0" u="none" strike="noStrike" kern="0" cap="none" spc="0" normalizeH="0" baseline="0" noProof="0">
                  <a:ln>
                    <a:noFill/>
                  </a:ln>
                  <a:solidFill>
                    <a:srgbClr val="231F20"/>
                  </a:solidFill>
                  <a:effectLst/>
                  <a:uLnTx/>
                  <a:uFillTx/>
                  <a:latin typeface="Meiryo UI"/>
                  <a:ea typeface="Meiryo UI"/>
                  <a:cs typeface="Microsoft YaHei"/>
                </a:rPr>
                <a:t>1</a:t>
              </a:r>
              <a:r>
                <a:rPr kumimoji="0" sz="1600" b="1" i="0" u="none" strike="noStrike" kern="0" cap="none" spc="31" normalizeH="0" baseline="0" noProof="0">
                  <a:ln>
                    <a:noFill/>
                  </a:ln>
                  <a:solidFill>
                    <a:srgbClr val="231F20"/>
                  </a:solidFill>
                  <a:effectLst/>
                  <a:uLnTx/>
                  <a:uFillTx/>
                  <a:latin typeface="Meiryo UI"/>
                  <a:ea typeface="Meiryo UI"/>
                  <a:cs typeface="Microsoft YaHei"/>
                </a:rPr>
                <a:t>回目</a:t>
              </a:r>
              <a:endParaRPr kumimoji="0" sz="1600" b="0" i="0" u="none" strike="noStrike" kern="0" cap="none" spc="0" normalizeH="0" baseline="0" noProof="0">
                <a:ln>
                  <a:noFill/>
                </a:ln>
                <a:solidFill>
                  <a:prstClr val="black"/>
                </a:solidFill>
                <a:effectLst/>
                <a:uLnTx/>
                <a:uFillTx/>
                <a:latin typeface="Meiryo UI"/>
                <a:ea typeface="Meiryo UI"/>
                <a:cs typeface="Microsoft YaHei"/>
              </a:endParaRPr>
            </a:p>
          </p:txBody>
        </p:sp>
        <p:sp>
          <p:nvSpPr>
            <p:cNvPr id="57" name="object 82">
              <a:extLst>
                <a:ext uri="{FF2B5EF4-FFF2-40B4-BE49-F238E27FC236}">
                  <a16:creationId xmlns:a16="http://schemas.microsoft.com/office/drawing/2014/main" id="{7A7E600F-DD5E-3112-9C7F-D55B68D0C271}"/>
                </a:ext>
              </a:extLst>
            </p:cNvPr>
            <p:cNvSpPr/>
            <p:nvPr/>
          </p:nvSpPr>
          <p:spPr>
            <a:xfrm>
              <a:off x="5040199" y="1256102"/>
              <a:ext cx="472551" cy="154116"/>
            </a:xfrm>
            <a:custGeom>
              <a:avLst/>
              <a:gdLst/>
              <a:ahLst/>
              <a:cxnLst/>
              <a:rect l="l" t="t" r="r" b="b"/>
              <a:pathLst>
                <a:path w="325119" h="128904">
                  <a:moveTo>
                    <a:pt x="280187" y="0"/>
                  </a:moveTo>
                  <a:lnTo>
                    <a:pt x="44869" y="0"/>
                  </a:lnTo>
                  <a:lnTo>
                    <a:pt x="27448" y="3540"/>
                  </a:lnTo>
                  <a:lnTo>
                    <a:pt x="13181" y="13181"/>
                  </a:lnTo>
                  <a:lnTo>
                    <a:pt x="3540" y="27448"/>
                  </a:lnTo>
                  <a:lnTo>
                    <a:pt x="0" y="44869"/>
                  </a:lnTo>
                  <a:lnTo>
                    <a:pt x="0" y="83883"/>
                  </a:lnTo>
                  <a:lnTo>
                    <a:pt x="3540" y="101302"/>
                  </a:lnTo>
                  <a:lnTo>
                    <a:pt x="13181" y="115565"/>
                  </a:lnTo>
                  <a:lnTo>
                    <a:pt x="27448" y="125201"/>
                  </a:lnTo>
                  <a:lnTo>
                    <a:pt x="44869" y="128739"/>
                  </a:lnTo>
                  <a:lnTo>
                    <a:pt x="280187" y="128739"/>
                  </a:lnTo>
                  <a:lnTo>
                    <a:pt x="297608" y="125201"/>
                  </a:lnTo>
                  <a:lnTo>
                    <a:pt x="311875" y="115565"/>
                  </a:lnTo>
                  <a:lnTo>
                    <a:pt x="321515" y="101302"/>
                  </a:lnTo>
                  <a:lnTo>
                    <a:pt x="325056" y="83883"/>
                  </a:lnTo>
                  <a:lnTo>
                    <a:pt x="325056" y="44869"/>
                  </a:lnTo>
                  <a:lnTo>
                    <a:pt x="321515" y="27448"/>
                  </a:lnTo>
                  <a:lnTo>
                    <a:pt x="311875" y="13181"/>
                  </a:lnTo>
                  <a:lnTo>
                    <a:pt x="297608" y="3540"/>
                  </a:lnTo>
                  <a:lnTo>
                    <a:pt x="280187" y="0"/>
                  </a:lnTo>
                  <a:close/>
                </a:path>
              </a:pathLst>
            </a:custGeom>
            <a:solidFill>
              <a:srgbClr val="00535E"/>
            </a:solidFill>
          </p:spPr>
          <p:txBody>
            <a:bodyPr wrap="square" lIns="0" tIns="0" rIns="0" bIns="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ja-JP" sz="1467" b="0" i="0" u="none" strike="noStrike" kern="0" cap="none" spc="0" normalizeH="0" baseline="0" noProof="0">
                  <a:ln>
                    <a:noFill/>
                  </a:ln>
                  <a:solidFill>
                    <a:srgbClr val="FFFFFF"/>
                  </a:solidFill>
                  <a:effectLst/>
                  <a:uLnTx/>
                  <a:uFillTx/>
                  <a:latin typeface="Meiryo UI"/>
                  <a:ea typeface="Meiryo UI"/>
                  <a:cs typeface="+mn-cs"/>
                </a:rPr>
                <a:t>6</a:t>
              </a:r>
              <a:r>
                <a:rPr kumimoji="0" lang="ja-JP" altLang="en-US" sz="1467" b="0" i="0" u="none" strike="noStrike" kern="0" cap="none" spc="0" normalizeH="0" baseline="0" noProof="0">
                  <a:ln>
                    <a:noFill/>
                  </a:ln>
                  <a:solidFill>
                    <a:srgbClr val="FFFFFF"/>
                  </a:solidFill>
                  <a:effectLst/>
                  <a:uLnTx/>
                  <a:uFillTx/>
                  <a:latin typeface="Meiryo UI"/>
                  <a:ea typeface="Meiryo UI"/>
                  <a:cs typeface="+mn-cs"/>
                </a:rPr>
                <a:t>ヵ月</a:t>
              </a:r>
            </a:p>
          </p:txBody>
        </p:sp>
        <p:sp>
          <p:nvSpPr>
            <p:cNvPr id="58" name="object 82">
              <a:extLst>
                <a:ext uri="{FF2B5EF4-FFF2-40B4-BE49-F238E27FC236}">
                  <a16:creationId xmlns:a16="http://schemas.microsoft.com/office/drawing/2014/main" id="{FF6AE3DB-1D05-E5FA-96A5-1E91126EDE0E}"/>
                </a:ext>
              </a:extLst>
            </p:cNvPr>
            <p:cNvSpPr/>
            <p:nvPr/>
          </p:nvSpPr>
          <p:spPr>
            <a:xfrm>
              <a:off x="3133460" y="2403609"/>
              <a:ext cx="472551" cy="154116"/>
            </a:xfrm>
            <a:custGeom>
              <a:avLst/>
              <a:gdLst/>
              <a:ahLst/>
              <a:cxnLst/>
              <a:rect l="l" t="t" r="r" b="b"/>
              <a:pathLst>
                <a:path w="325119" h="128904">
                  <a:moveTo>
                    <a:pt x="280187" y="0"/>
                  </a:moveTo>
                  <a:lnTo>
                    <a:pt x="44869" y="0"/>
                  </a:lnTo>
                  <a:lnTo>
                    <a:pt x="27448" y="3540"/>
                  </a:lnTo>
                  <a:lnTo>
                    <a:pt x="13181" y="13181"/>
                  </a:lnTo>
                  <a:lnTo>
                    <a:pt x="3540" y="27448"/>
                  </a:lnTo>
                  <a:lnTo>
                    <a:pt x="0" y="44869"/>
                  </a:lnTo>
                  <a:lnTo>
                    <a:pt x="0" y="83883"/>
                  </a:lnTo>
                  <a:lnTo>
                    <a:pt x="3540" y="101302"/>
                  </a:lnTo>
                  <a:lnTo>
                    <a:pt x="13181" y="115565"/>
                  </a:lnTo>
                  <a:lnTo>
                    <a:pt x="27448" y="125201"/>
                  </a:lnTo>
                  <a:lnTo>
                    <a:pt x="44869" y="128739"/>
                  </a:lnTo>
                  <a:lnTo>
                    <a:pt x="280187" y="128739"/>
                  </a:lnTo>
                  <a:lnTo>
                    <a:pt x="297608" y="125201"/>
                  </a:lnTo>
                  <a:lnTo>
                    <a:pt x="311875" y="115565"/>
                  </a:lnTo>
                  <a:lnTo>
                    <a:pt x="321515" y="101302"/>
                  </a:lnTo>
                  <a:lnTo>
                    <a:pt x="325056" y="83883"/>
                  </a:lnTo>
                  <a:lnTo>
                    <a:pt x="325056" y="44869"/>
                  </a:lnTo>
                  <a:lnTo>
                    <a:pt x="321515" y="27448"/>
                  </a:lnTo>
                  <a:lnTo>
                    <a:pt x="311875" y="13181"/>
                  </a:lnTo>
                  <a:lnTo>
                    <a:pt x="297608" y="3540"/>
                  </a:lnTo>
                  <a:lnTo>
                    <a:pt x="280187" y="0"/>
                  </a:lnTo>
                  <a:close/>
                </a:path>
              </a:pathLst>
            </a:custGeom>
            <a:solidFill>
              <a:srgbClr val="00535E"/>
            </a:solidFill>
          </p:spPr>
          <p:txBody>
            <a:bodyPr wrap="square" lIns="0" tIns="0" rIns="0" bIns="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ja-JP" sz="1467" b="0" i="0" u="none" strike="noStrike" kern="0" cap="none" spc="0" normalizeH="0" baseline="0" noProof="0">
                  <a:ln>
                    <a:noFill/>
                  </a:ln>
                  <a:solidFill>
                    <a:srgbClr val="FFFFFF"/>
                  </a:solidFill>
                  <a:effectLst/>
                  <a:uLnTx/>
                  <a:uFillTx/>
                  <a:latin typeface="Meiryo UI"/>
                  <a:ea typeface="Meiryo UI"/>
                  <a:cs typeface="+mn-cs"/>
                </a:rPr>
                <a:t>0</a:t>
              </a:r>
              <a:r>
                <a:rPr kumimoji="0" lang="ja-JP" altLang="en-US" sz="1467" b="0" i="0" u="none" strike="noStrike" kern="0" cap="none" spc="0" normalizeH="0" baseline="0" noProof="0">
                  <a:ln>
                    <a:noFill/>
                  </a:ln>
                  <a:solidFill>
                    <a:srgbClr val="FFFFFF"/>
                  </a:solidFill>
                  <a:effectLst/>
                  <a:uLnTx/>
                  <a:uFillTx/>
                  <a:latin typeface="Meiryo UI"/>
                  <a:ea typeface="Meiryo UI"/>
                  <a:cs typeface="+mn-cs"/>
                </a:rPr>
                <a:t>ヵ月</a:t>
              </a:r>
            </a:p>
          </p:txBody>
        </p:sp>
        <p:sp>
          <p:nvSpPr>
            <p:cNvPr id="59" name="object 82">
              <a:extLst>
                <a:ext uri="{FF2B5EF4-FFF2-40B4-BE49-F238E27FC236}">
                  <a16:creationId xmlns:a16="http://schemas.microsoft.com/office/drawing/2014/main" id="{2B83A98C-B210-B145-96AF-33B046BE6DB6}"/>
                </a:ext>
              </a:extLst>
            </p:cNvPr>
            <p:cNvSpPr/>
            <p:nvPr/>
          </p:nvSpPr>
          <p:spPr>
            <a:xfrm>
              <a:off x="5040199" y="2403609"/>
              <a:ext cx="472551" cy="154116"/>
            </a:xfrm>
            <a:custGeom>
              <a:avLst/>
              <a:gdLst/>
              <a:ahLst/>
              <a:cxnLst/>
              <a:rect l="l" t="t" r="r" b="b"/>
              <a:pathLst>
                <a:path w="325119" h="128904">
                  <a:moveTo>
                    <a:pt x="280187" y="0"/>
                  </a:moveTo>
                  <a:lnTo>
                    <a:pt x="44869" y="0"/>
                  </a:lnTo>
                  <a:lnTo>
                    <a:pt x="27448" y="3540"/>
                  </a:lnTo>
                  <a:lnTo>
                    <a:pt x="13181" y="13181"/>
                  </a:lnTo>
                  <a:lnTo>
                    <a:pt x="3540" y="27448"/>
                  </a:lnTo>
                  <a:lnTo>
                    <a:pt x="0" y="44869"/>
                  </a:lnTo>
                  <a:lnTo>
                    <a:pt x="0" y="83883"/>
                  </a:lnTo>
                  <a:lnTo>
                    <a:pt x="3540" y="101302"/>
                  </a:lnTo>
                  <a:lnTo>
                    <a:pt x="13181" y="115565"/>
                  </a:lnTo>
                  <a:lnTo>
                    <a:pt x="27448" y="125201"/>
                  </a:lnTo>
                  <a:lnTo>
                    <a:pt x="44869" y="128739"/>
                  </a:lnTo>
                  <a:lnTo>
                    <a:pt x="280187" y="128739"/>
                  </a:lnTo>
                  <a:lnTo>
                    <a:pt x="297608" y="125201"/>
                  </a:lnTo>
                  <a:lnTo>
                    <a:pt x="311875" y="115565"/>
                  </a:lnTo>
                  <a:lnTo>
                    <a:pt x="321515" y="101302"/>
                  </a:lnTo>
                  <a:lnTo>
                    <a:pt x="325056" y="83883"/>
                  </a:lnTo>
                  <a:lnTo>
                    <a:pt x="325056" y="44869"/>
                  </a:lnTo>
                  <a:lnTo>
                    <a:pt x="321515" y="27448"/>
                  </a:lnTo>
                  <a:lnTo>
                    <a:pt x="311875" y="13181"/>
                  </a:lnTo>
                  <a:lnTo>
                    <a:pt x="297608" y="3540"/>
                  </a:lnTo>
                  <a:lnTo>
                    <a:pt x="280187" y="0"/>
                  </a:lnTo>
                  <a:close/>
                </a:path>
              </a:pathLst>
            </a:custGeom>
            <a:solidFill>
              <a:srgbClr val="00535E"/>
            </a:solidFill>
          </p:spPr>
          <p:txBody>
            <a:bodyPr wrap="square" lIns="0" tIns="0" rIns="0" bIns="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ja-JP" sz="1467" b="0" i="0" u="none" strike="noStrike" kern="0" cap="none" spc="0" normalizeH="0" baseline="0" noProof="0">
                  <a:ln>
                    <a:noFill/>
                  </a:ln>
                  <a:solidFill>
                    <a:srgbClr val="FFFFFF"/>
                  </a:solidFill>
                  <a:effectLst/>
                  <a:uLnTx/>
                  <a:uFillTx/>
                  <a:latin typeface="Meiryo UI"/>
                  <a:ea typeface="Meiryo UI"/>
                  <a:cs typeface="+mn-cs"/>
                </a:rPr>
                <a:t>6</a:t>
              </a:r>
              <a:r>
                <a:rPr kumimoji="0" lang="ja-JP" altLang="en-US" sz="1467" b="0" i="0" u="none" strike="noStrike" kern="0" cap="none" spc="0" normalizeH="0" baseline="0" noProof="0">
                  <a:ln>
                    <a:noFill/>
                  </a:ln>
                  <a:solidFill>
                    <a:srgbClr val="FFFFFF"/>
                  </a:solidFill>
                  <a:effectLst/>
                  <a:uLnTx/>
                  <a:uFillTx/>
                  <a:latin typeface="Meiryo UI"/>
                  <a:ea typeface="Meiryo UI"/>
                  <a:cs typeface="+mn-cs"/>
                </a:rPr>
                <a:t>ヵ月</a:t>
              </a:r>
            </a:p>
          </p:txBody>
        </p:sp>
        <p:sp>
          <p:nvSpPr>
            <p:cNvPr id="60" name="object 82">
              <a:extLst>
                <a:ext uri="{FF2B5EF4-FFF2-40B4-BE49-F238E27FC236}">
                  <a16:creationId xmlns:a16="http://schemas.microsoft.com/office/drawing/2014/main" id="{AFC35059-C202-3076-4476-29A2F98E89CF}"/>
                </a:ext>
              </a:extLst>
            </p:cNvPr>
            <p:cNvSpPr/>
            <p:nvPr/>
          </p:nvSpPr>
          <p:spPr>
            <a:xfrm>
              <a:off x="3864079" y="2403609"/>
              <a:ext cx="472551" cy="154116"/>
            </a:xfrm>
            <a:custGeom>
              <a:avLst/>
              <a:gdLst/>
              <a:ahLst/>
              <a:cxnLst/>
              <a:rect l="l" t="t" r="r" b="b"/>
              <a:pathLst>
                <a:path w="325119" h="128904">
                  <a:moveTo>
                    <a:pt x="280187" y="0"/>
                  </a:moveTo>
                  <a:lnTo>
                    <a:pt x="44869" y="0"/>
                  </a:lnTo>
                  <a:lnTo>
                    <a:pt x="27448" y="3540"/>
                  </a:lnTo>
                  <a:lnTo>
                    <a:pt x="13181" y="13181"/>
                  </a:lnTo>
                  <a:lnTo>
                    <a:pt x="3540" y="27448"/>
                  </a:lnTo>
                  <a:lnTo>
                    <a:pt x="0" y="44869"/>
                  </a:lnTo>
                  <a:lnTo>
                    <a:pt x="0" y="83883"/>
                  </a:lnTo>
                  <a:lnTo>
                    <a:pt x="3540" y="101302"/>
                  </a:lnTo>
                  <a:lnTo>
                    <a:pt x="13181" y="115565"/>
                  </a:lnTo>
                  <a:lnTo>
                    <a:pt x="27448" y="125201"/>
                  </a:lnTo>
                  <a:lnTo>
                    <a:pt x="44869" y="128739"/>
                  </a:lnTo>
                  <a:lnTo>
                    <a:pt x="280187" y="128739"/>
                  </a:lnTo>
                  <a:lnTo>
                    <a:pt x="297608" y="125201"/>
                  </a:lnTo>
                  <a:lnTo>
                    <a:pt x="311875" y="115565"/>
                  </a:lnTo>
                  <a:lnTo>
                    <a:pt x="321515" y="101302"/>
                  </a:lnTo>
                  <a:lnTo>
                    <a:pt x="325056" y="83883"/>
                  </a:lnTo>
                  <a:lnTo>
                    <a:pt x="325056" y="44869"/>
                  </a:lnTo>
                  <a:lnTo>
                    <a:pt x="321515" y="27448"/>
                  </a:lnTo>
                  <a:lnTo>
                    <a:pt x="311875" y="13181"/>
                  </a:lnTo>
                  <a:lnTo>
                    <a:pt x="297608" y="3540"/>
                  </a:lnTo>
                  <a:lnTo>
                    <a:pt x="280187" y="0"/>
                  </a:lnTo>
                  <a:close/>
                </a:path>
              </a:pathLst>
            </a:custGeom>
            <a:solidFill>
              <a:srgbClr val="00535E"/>
            </a:solidFill>
          </p:spPr>
          <p:txBody>
            <a:bodyPr wrap="square" lIns="0" tIns="0" rIns="0" bIns="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ja-JP" sz="1467" b="0" i="0" u="none" strike="noStrike" kern="0" cap="none" spc="0" normalizeH="0" baseline="0" noProof="0">
                  <a:ln>
                    <a:noFill/>
                  </a:ln>
                  <a:solidFill>
                    <a:srgbClr val="FFFFFF"/>
                  </a:solidFill>
                  <a:effectLst/>
                  <a:uLnTx/>
                  <a:uFillTx/>
                  <a:latin typeface="Meiryo UI"/>
                  <a:ea typeface="Meiryo UI"/>
                  <a:cs typeface="+mn-cs"/>
                </a:rPr>
                <a:t>2</a:t>
              </a:r>
              <a:r>
                <a:rPr kumimoji="0" lang="ja-JP" altLang="en-US" sz="1467" b="0" i="0" u="none" strike="noStrike" kern="0" cap="none" spc="0" normalizeH="0" baseline="0" noProof="0">
                  <a:ln>
                    <a:noFill/>
                  </a:ln>
                  <a:solidFill>
                    <a:srgbClr val="FFFFFF"/>
                  </a:solidFill>
                  <a:effectLst/>
                  <a:uLnTx/>
                  <a:uFillTx/>
                  <a:latin typeface="Meiryo UI"/>
                  <a:ea typeface="Meiryo UI"/>
                  <a:cs typeface="+mn-cs"/>
                </a:rPr>
                <a:t>ヵ月</a:t>
              </a:r>
            </a:p>
          </p:txBody>
        </p:sp>
        <p:sp>
          <p:nvSpPr>
            <p:cNvPr id="61" name="object 116">
              <a:extLst>
                <a:ext uri="{FF2B5EF4-FFF2-40B4-BE49-F238E27FC236}">
                  <a16:creationId xmlns:a16="http://schemas.microsoft.com/office/drawing/2014/main" id="{0A50416B-E89C-ED2D-6D5E-31C62AB73C9A}"/>
                </a:ext>
              </a:extLst>
            </p:cNvPr>
            <p:cNvSpPr txBox="1"/>
            <p:nvPr/>
          </p:nvSpPr>
          <p:spPr>
            <a:xfrm>
              <a:off x="5483602" y="1478824"/>
              <a:ext cx="217608" cy="153841"/>
            </a:xfrm>
            <a:prstGeom prst="rect">
              <a:avLst/>
            </a:prstGeom>
          </p:spPr>
          <p:txBody>
            <a:bodyPr vert="horz" wrap="none" lIns="0" tIns="0" rIns="0" bIns="0" rtlCol="0">
              <a:spAutoFit/>
            </a:bodyPr>
            <a:lstStyle/>
            <a:p>
              <a:pPr marL="12700" marR="0" lvl="0" indent="0" algn="l" defTabSz="1219170" rtl="0" eaLnBrk="1" fontAlgn="auto" latinLnBrk="0" hangingPunct="1">
                <a:lnSpc>
                  <a:spcPct val="100000"/>
                </a:lnSpc>
                <a:spcBef>
                  <a:spcPts val="131"/>
                </a:spcBef>
                <a:spcAft>
                  <a:spcPts val="0"/>
                </a:spcAft>
                <a:buClrTx/>
                <a:buSzTx/>
                <a:buFontTx/>
                <a:buNone/>
                <a:tabLst/>
                <a:defRPr/>
              </a:pPr>
              <a:r>
                <a:rPr kumimoji="0" lang="en-US" altLang="ja-JP" sz="1333" b="0" i="0" u="none" strike="noStrike" kern="0" cap="none" spc="0" normalizeH="0" baseline="0" noProof="0">
                  <a:ln>
                    <a:noFill/>
                  </a:ln>
                  <a:solidFill>
                    <a:srgbClr val="231F20"/>
                  </a:solidFill>
                  <a:effectLst/>
                  <a:uLnTx/>
                  <a:uFillTx/>
                  <a:latin typeface="Meiryo UI"/>
                  <a:ea typeface="Meiryo UI"/>
                  <a:cs typeface="BIZ UDPゴシック"/>
                </a:rPr>
                <a:t>※1</a:t>
              </a:r>
              <a:endParaRPr kumimoji="0" sz="1333" b="0" i="0" u="none" strike="noStrike" kern="0" cap="none" spc="0" normalizeH="0" baseline="0" noProof="0">
                <a:ln>
                  <a:noFill/>
                </a:ln>
                <a:solidFill>
                  <a:prstClr val="black"/>
                </a:solidFill>
                <a:effectLst/>
                <a:uLnTx/>
                <a:uFillTx/>
                <a:latin typeface="Meiryo UI"/>
                <a:ea typeface="Meiryo UI"/>
                <a:cs typeface="BIZ UDPゴシック"/>
              </a:endParaRPr>
            </a:p>
          </p:txBody>
        </p:sp>
        <p:sp>
          <p:nvSpPr>
            <p:cNvPr id="62" name="object 116">
              <a:extLst>
                <a:ext uri="{FF2B5EF4-FFF2-40B4-BE49-F238E27FC236}">
                  <a16:creationId xmlns:a16="http://schemas.microsoft.com/office/drawing/2014/main" id="{A9829EF4-4411-C4F5-BC81-129E59A729EB}"/>
                </a:ext>
              </a:extLst>
            </p:cNvPr>
            <p:cNvSpPr txBox="1"/>
            <p:nvPr/>
          </p:nvSpPr>
          <p:spPr>
            <a:xfrm>
              <a:off x="4300555" y="2559776"/>
              <a:ext cx="217608" cy="153841"/>
            </a:xfrm>
            <a:prstGeom prst="rect">
              <a:avLst/>
            </a:prstGeom>
          </p:spPr>
          <p:txBody>
            <a:bodyPr vert="horz" wrap="none" lIns="0" tIns="0" rIns="0" bIns="0" rtlCol="0">
              <a:spAutoFit/>
            </a:bodyPr>
            <a:lstStyle/>
            <a:p>
              <a:pPr marL="12700" marR="0" lvl="0" indent="0" algn="l" defTabSz="1219170" rtl="0" eaLnBrk="1" fontAlgn="auto" latinLnBrk="0" hangingPunct="1">
                <a:lnSpc>
                  <a:spcPct val="100000"/>
                </a:lnSpc>
                <a:spcBef>
                  <a:spcPts val="131"/>
                </a:spcBef>
                <a:spcAft>
                  <a:spcPts val="0"/>
                </a:spcAft>
                <a:buClrTx/>
                <a:buSzTx/>
                <a:buFontTx/>
                <a:buNone/>
                <a:tabLst/>
                <a:defRPr/>
              </a:pPr>
              <a:r>
                <a:rPr kumimoji="0" lang="en-US" altLang="ja-JP" sz="1333" b="0" i="0" u="none" strike="noStrike" kern="0" cap="none" spc="0" normalizeH="0" baseline="0" noProof="0">
                  <a:ln>
                    <a:noFill/>
                  </a:ln>
                  <a:solidFill>
                    <a:srgbClr val="231F20"/>
                  </a:solidFill>
                  <a:effectLst/>
                  <a:uLnTx/>
                  <a:uFillTx/>
                  <a:latin typeface="Meiryo UI"/>
                  <a:ea typeface="Meiryo UI"/>
                  <a:cs typeface="BIZ UDPゴシック"/>
                </a:rPr>
                <a:t>※2</a:t>
              </a:r>
              <a:endParaRPr kumimoji="0" sz="1333" b="0" i="0" u="none" strike="noStrike" kern="0" cap="none" spc="0" normalizeH="0" baseline="0" noProof="0">
                <a:ln>
                  <a:noFill/>
                </a:ln>
                <a:solidFill>
                  <a:prstClr val="black"/>
                </a:solidFill>
                <a:effectLst/>
                <a:uLnTx/>
                <a:uFillTx/>
                <a:latin typeface="Meiryo UI"/>
                <a:ea typeface="Meiryo UI"/>
                <a:cs typeface="BIZ UDPゴシック"/>
              </a:endParaRPr>
            </a:p>
          </p:txBody>
        </p:sp>
        <p:sp>
          <p:nvSpPr>
            <p:cNvPr id="63" name="object 116">
              <a:extLst>
                <a:ext uri="{FF2B5EF4-FFF2-40B4-BE49-F238E27FC236}">
                  <a16:creationId xmlns:a16="http://schemas.microsoft.com/office/drawing/2014/main" id="{FF14CF95-A681-6A33-7537-07F028BA8662}"/>
                </a:ext>
              </a:extLst>
            </p:cNvPr>
            <p:cNvSpPr txBox="1"/>
            <p:nvPr/>
          </p:nvSpPr>
          <p:spPr>
            <a:xfrm>
              <a:off x="5478043" y="2559776"/>
              <a:ext cx="217608" cy="153841"/>
            </a:xfrm>
            <a:prstGeom prst="rect">
              <a:avLst/>
            </a:prstGeom>
          </p:spPr>
          <p:txBody>
            <a:bodyPr vert="horz" wrap="none" lIns="0" tIns="0" rIns="0" bIns="0" rtlCol="0">
              <a:spAutoFit/>
            </a:bodyPr>
            <a:lstStyle/>
            <a:p>
              <a:pPr marL="12700" marR="0" lvl="0" indent="0" algn="l" defTabSz="1219170" rtl="0" eaLnBrk="1" fontAlgn="auto" latinLnBrk="0" hangingPunct="1">
                <a:lnSpc>
                  <a:spcPct val="100000"/>
                </a:lnSpc>
                <a:spcBef>
                  <a:spcPts val="131"/>
                </a:spcBef>
                <a:spcAft>
                  <a:spcPts val="0"/>
                </a:spcAft>
                <a:buClrTx/>
                <a:buSzTx/>
                <a:buFontTx/>
                <a:buNone/>
                <a:tabLst/>
                <a:defRPr/>
              </a:pPr>
              <a:r>
                <a:rPr kumimoji="0" lang="en-US" altLang="ja-JP" sz="1333" b="0" i="0" u="none" strike="noStrike" kern="0" cap="none" spc="0" normalizeH="0" baseline="0" noProof="0">
                  <a:ln>
                    <a:noFill/>
                  </a:ln>
                  <a:solidFill>
                    <a:srgbClr val="231F20"/>
                  </a:solidFill>
                  <a:effectLst/>
                  <a:uLnTx/>
                  <a:uFillTx/>
                  <a:latin typeface="Meiryo UI"/>
                  <a:ea typeface="Meiryo UI"/>
                  <a:cs typeface="BIZ UDPゴシック"/>
                </a:rPr>
                <a:t>※3</a:t>
              </a:r>
              <a:endParaRPr kumimoji="0" sz="1333" b="0" i="0" u="none" strike="noStrike" kern="0" cap="none" spc="0" normalizeH="0" baseline="0" noProof="0">
                <a:ln>
                  <a:noFill/>
                </a:ln>
                <a:solidFill>
                  <a:prstClr val="black"/>
                </a:solidFill>
                <a:effectLst/>
                <a:uLnTx/>
                <a:uFillTx/>
                <a:latin typeface="Meiryo UI"/>
                <a:ea typeface="Meiryo UI"/>
                <a:cs typeface="BIZ UDPゴシック"/>
              </a:endParaRPr>
            </a:p>
          </p:txBody>
        </p:sp>
        <p:sp>
          <p:nvSpPr>
            <p:cNvPr id="64" name="楕円 63">
              <a:extLst>
                <a:ext uri="{FF2B5EF4-FFF2-40B4-BE49-F238E27FC236}">
                  <a16:creationId xmlns:a16="http://schemas.microsoft.com/office/drawing/2014/main" id="{BD2C0240-4C91-F495-04FD-2A12440299B3}"/>
                </a:ext>
              </a:extLst>
            </p:cNvPr>
            <p:cNvSpPr/>
            <p:nvPr/>
          </p:nvSpPr>
          <p:spPr>
            <a:xfrm>
              <a:off x="5839514" y="1381325"/>
              <a:ext cx="789749" cy="789987"/>
            </a:xfrm>
            <a:prstGeom prst="ellipse">
              <a:avLst/>
            </a:prstGeom>
            <a:solidFill>
              <a:srgbClr val="EBE72A"/>
            </a:solidFill>
            <a:ln w="25400" cap="flat" cmpd="sng" algn="ctr">
              <a:noFill/>
              <a:prstDash val="solid"/>
            </a:ln>
            <a:effectLst/>
          </p:spPr>
          <p:txBody>
            <a:bodyPr wrap="none" lIns="0" tIns="0" rIns="0" bIns="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00535E"/>
                  </a:solidFill>
                  <a:effectLst/>
                  <a:uLnTx/>
                  <a:uFillTx/>
                  <a:latin typeface="Meiryo UI"/>
                  <a:ea typeface="Meiryo UI"/>
                  <a:cs typeface="+mn-cs"/>
                </a:rPr>
                <a:t>合計</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ja-JP" sz="2400" b="1" i="0" u="none" strike="noStrike" kern="0" cap="none" spc="0" normalizeH="0" baseline="0" noProof="0">
                  <a:ln>
                    <a:noFill/>
                  </a:ln>
                  <a:solidFill>
                    <a:srgbClr val="00535E"/>
                  </a:solidFill>
                  <a:effectLst/>
                  <a:uLnTx/>
                  <a:uFillTx/>
                  <a:latin typeface="Meiryo UI"/>
                  <a:ea typeface="Meiryo UI"/>
                  <a:cs typeface="+mn-cs"/>
                </a:rPr>
                <a:t>2</a:t>
              </a:r>
              <a:r>
                <a:rPr kumimoji="0" lang="ja-JP" altLang="en-US" sz="2400" b="1" i="0" u="none" strike="noStrike" kern="0" cap="none" spc="0" normalizeH="0" baseline="0" noProof="0">
                  <a:ln>
                    <a:noFill/>
                  </a:ln>
                  <a:solidFill>
                    <a:srgbClr val="00535E"/>
                  </a:solidFill>
                  <a:effectLst/>
                  <a:uLnTx/>
                  <a:uFillTx/>
                  <a:latin typeface="Meiryo UI"/>
                  <a:ea typeface="Meiryo UI"/>
                  <a:cs typeface="+mn-cs"/>
                </a:rPr>
                <a:t>回</a:t>
              </a:r>
            </a:p>
          </p:txBody>
        </p:sp>
        <p:sp>
          <p:nvSpPr>
            <p:cNvPr id="65" name="楕円 64">
              <a:extLst>
                <a:ext uri="{FF2B5EF4-FFF2-40B4-BE49-F238E27FC236}">
                  <a16:creationId xmlns:a16="http://schemas.microsoft.com/office/drawing/2014/main" id="{B1918B6F-6653-6703-D835-0653FE27ABC1}"/>
                </a:ext>
              </a:extLst>
            </p:cNvPr>
            <p:cNvSpPr/>
            <p:nvPr/>
          </p:nvSpPr>
          <p:spPr>
            <a:xfrm>
              <a:off x="5839514" y="2578539"/>
              <a:ext cx="789749" cy="789987"/>
            </a:xfrm>
            <a:prstGeom prst="ellipse">
              <a:avLst/>
            </a:prstGeom>
            <a:solidFill>
              <a:srgbClr val="70CDE3"/>
            </a:solidFill>
            <a:ln w="25400" cap="flat" cmpd="sng" algn="ctr">
              <a:noFill/>
              <a:prstDash val="solid"/>
            </a:ln>
            <a:effectLst/>
          </p:spPr>
          <p:txBody>
            <a:bodyPr wrap="none" lIns="0" tIns="0" rIns="0" bIns="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Meiryo UI"/>
                  <a:ea typeface="Meiryo UI"/>
                  <a:cs typeface="+mn-cs"/>
                </a:rPr>
                <a:t>合計</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ja-JP" sz="2400" b="1" i="0" u="none" strike="noStrike" kern="0" cap="none" spc="0" normalizeH="0" baseline="0" noProof="0">
                  <a:ln>
                    <a:noFill/>
                  </a:ln>
                  <a:solidFill>
                    <a:srgbClr val="FFFFFF"/>
                  </a:solidFill>
                  <a:effectLst/>
                  <a:uLnTx/>
                  <a:uFillTx/>
                  <a:latin typeface="Meiryo UI"/>
                  <a:ea typeface="Meiryo UI"/>
                  <a:cs typeface="+mn-cs"/>
                </a:rPr>
                <a:t>3</a:t>
              </a:r>
              <a:r>
                <a:rPr kumimoji="0" lang="ja-JP" altLang="en-US" sz="2400" b="1" i="0" u="none" strike="noStrike" kern="0" cap="none" spc="0" normalizeH="0" baseline="0" noProof="0">
                  <a:ln>
                    <a:noFill/>
                  </a:ln>
                  <a:solidFill>
                    <a:srgbClr val="FFFFFF"/>
                  </a:solidFill>
                  <a:effectLst/>
                  <a:uLnTx/>
                  <a:uFillTx/>
                  <a:latin typeface="Meiryo UI"/>
                  <a:ea typeface="Meiryo UI"/>
                  <a:cs typeface="+mn-cs"/>
                </a:rPr>
                <a:t>回</a:t>
              </a:r>
              <a:endParaRPr kumimoji="0" lang="ja-JP" altLang="en-US" sz="1600" b="1" i="0" u="none" strike="noStrike" kern="0" cap="none" spc="0" normalizeH="0" baseline="0" noProof="0">
                <a:ln>
                  <a:noFill/>
                </a:ln>
                <a:solidFill>
                  <a:srgbClr val="FFFFFF"/>
                </a:solidFill>
                <a:effectLst/>
                <a:uLnTx/>
                <a:uFillTx/>
                <a:latin typeface="Meiryo UI"/>
                <a:ea typeface="Meiryo UI"/>
                <a:cs typeface="+mn-cs"/>
              </a:endParaRPr>
            </a:p>
          </p:txBody>
        </p:sp>
        <p:pic>
          <p:nvPicPr>
            <p:cNvPr id="66" name="図 65">
              <a:extLst>
                <a:ext uri="{FF2B5EF4-FFF2-40B4-BE49-F238E27FC236}">
                  <a16:creationId xmlns:a16="http://schemas.microsoft.com/office/drawing/2014/main" id="{E09746D4-3499-C967-495C-8C1258DD4C3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886584" y="2630603"/>
              <a:ext cx="427543" cy="611974"/>
            </a:xfrm>
            <a:prstGeom prst="rect">
              <a:avLst/>
            </a:prstGeom>
          </p:spPr>
        </p:pic>
        <p:sp>
          <p:nvSpPr>
            <p:cNvPr id="67" name="object 83">
              <a:extLst>
                <a:ext uri="{FF2B5EF4-FFF2-40B4-BE49-F238E27FC236}">
                  <a16:creationId xmlns:a16="http://schemas.microsoft.com/office/drawing/2014/main" id="{D264E54D-81AA-CD2A-B4A3-6856A19FA85C}"/>
                </a:ext>
              </a:extLst>
            </p:cNvPr>
            <p:cNvSpPr txBox="1"/>
            <p:nvPr/>
          </p:nvSpPr>
          <p:spPr>
            <a:xfrm>
              <a:off x="3876101" y="2747959"/>
              <a:ext cx="444881" cy="184666"/>
            </a:xfrm>
            <a:prstGeom prst="rect">
              <a:avLst/>
            </a:prstGeom>
          </p:spPr>
          <p:txBody>
            <a:bodyPr vert="horz" wrap="none" lIns="0" tIns="0" rIns="0" bIns="0" rtlCol="0" anchor="ctr" anchorCtr="0">
              <a:spAutoFit/>
            </a:bodyPr>
            <a:lstStyle/>
            <a:p>
              <a:pPr marL="31114" marR="0" lvl="0" indent="0" algn="ctr" defTabSz="1219170" rtl="0" eaLnBrk="1" fontAlgn="auto" latinLnBrk="0" hangingPunct="1">
                <a:lnSpc>
                  <a:spcPct val="100000"/>
                </a:lnSpc>
                <a:spcBef>
                  <a:spcPts val="955"/>
                </a:spcBef>
                <a:spcAft>
                  <a:spcPts val="0"/>
                </a:spcAft>
                <a:buClrTx/>
                <a:buSzTx/>
                <a:buFontTx/>
                <a:buNone/>
                <a:tabLst/>
                <a:defRPr/>
              </a:pPr>
              <a:r>
                <a:rPr kumimoji="0" lang="en-US" sz="1600" b="1" i="0" u="none" strike="noStrike" kern="0" cap="none" spc="31" normalizeH="0" baseline="0" noProof="0">
                  <a:ln>
                    <a:noFill/>
                  </a:ln>
                  <a:solidFill>
                    <a:srgbClr val="231F20"/>
                  </a:solidFill>
                  <a:effectLst/>
                  <a:uLnTx/>
                  <a:uFillTx/>
                  <a:latin typeface="Meiryo UI"/>
                  <a:ea typeface="Meiryo UI"/>
                  <a:cs typeface="Microsoft YaHei"/>
                </a:rPr>
                <a:t>2</a:t>
              </a:r>
              <a:r>
                <a:rPr kumimoji="0" sz="1600" b="1" i="0" u="none" strike="noStrike" kern="0" cap="none" spc="31" normalizeH="0" baseline="0" noProof="0">
                  <a:ln>
                    <a:noFill/>
                  </a:ln>
                  <a:solidFill>
                    <a:srgbClr val="231F20"/>
                  </a:solidFill>
                  <a:effectLst/>
                  <a:uLnTx/>
                  <a:uFillTx/>
                  <a:latin typeface="Meiryo UI"/>
                  <a:ea typeface="Meiryo UI"/>
                  <a:cs typeface="Microsoft YaHei"/>
                </a:rPr>
                <a:t>回目</a:t>
              </a:r>
              <a:endParaRPr kumimoji="0" sz="1600" b="0" i="0" u="none" strike="noStrike" kern="0" cap="none" spc="0" normalizeH="0" baseline="0" noProof="0">
                <a:ln>
                  <a:noFill/>
                </a:ln>
                <a:solidFill>
                  <a:prstClr val="black"/>
                </a:solidFill>
                <a:effectLst/>
                <a:uLnTx/>
                <a:uFillTx/>
                <a:latin typeface="Meiryo UI"/>
                <a:ea typeface="Meiryo UI"/>
                <a:cs typeface="Microsoft YaHei"/>
              </a:endParaRPr>
            </a:p>
          </p:txBody>
        </p:sp>
        <p:pic>
          <p:nvPicPr>
            <p:cNvPr id="68" name="図 67">
              <a:extLst>
                <a:ext uri="{FF2B5EF4-FFF2-40B4-BE49-F238E27FC236}">
                  <a16:creationId xmlns:a16="http://schemas.microsoft.com/office/drawing/2014/main" id="{583F1F53-0DCD-47B8-0B23-4F82F6B46B5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062704" y="2630603"/>
              <a:ext cx="427543" cy="611974"/>
            </a:xfrm>
            <a:prstGeom prst="rect">
              <a:avLst/>
            </a:prstGeom>
          </p:spPr>
        </p:pic>
        <p:sp>
          <p:nvSpPr>
            <p:cNvPr id="69" name="object 83">
              <a:extLst>
                <a:ext uri="{FF2B5EF4-FFF2-40B4-BE49-F238E27FC236}">
                  <a16:creationId xmlns:a16="http://schemas.microsoft.com/office/drawing/2014/main" id="{34DC50B4-84B2-6478-C45E-814A0B57009C}"/>
                </a:ext>
              </a:extLst>
            </p:cNvPr>
            <p:cNvSpPr txBox="1"/>
            <p:nvPr/>
          </p:nvSpPr>
          <p:spPr>
            <a:xfrm>
              <a:off x="5054035" y="2747959"/>
              <a:ext cx="444881" cy="184666"/>
            </a:xfrm>
            <a:prstGeom prst="rect">
              <a:avLst/>
            </a:prstGeom>
          </p:spPr>
          <p:txBody>
            <a:bodyPr vert="horz" wrap="none" lIns="0" tIns="0" rIns="0" bIns="0" rtlCol="0" anchor="ctr" anchorCtr="0">
              <a:spAutoFit/>
            </a:bodyPr>
            <a:lstStyle/>
            <a:p>
              <a:pPr marL="31114" marR="0" lvl="0" indent="0" algn="ctr" defTabSz="1219170" rtl="0" eaLnBrk="1" fontAlgn="auto" latinLnBrk="0" hangingPunct="1">
                <a:lnSpc>
                  <a:spcPct val="100000"/>
                </a:lnSpc>
                <a:spcBef>
                  <a:spcPts val="955"/>
                </a:spcBef>
                <a:spcAft>
                  <a:spcPts val="0"/>
                </a:spcAft>
                <a:buClrTx/>
                <a:buSzTx/>
                <a:buFontTx/>
                <a:buNone/>
                <a:tabLst/>
                <a:defRPr/>
              </a:pPr>
              <a:r>
                <a:rPr kumimoji="0" lang="en-US" sz="1600" b="1" i="0" u="none" strike="noStrike" kern="0" cap="none" spc="31" normalizeH="0" baseline="0" noProof="0">
                  <a:ln>
                    <a:noFill/>
                  </a:ln>
                  <a:solidFill>
                    <a:srgbClr val="231F20"/>
                  </a:solidFill>
                  <a:effectLst/>
                  <a:uLnTx/>
                  <a:uFillTx/>
                  <a:latin typeface="Meiryo UI"/>
                  <a:ea typeface="Meiryo UI"/>
                  <a:cs typeface="Microsoft YaHei"/>
                </a:rPr>
                <a:t>3</a:t>
              </a:r>
              <a:r>
                <a:rPr kumimoji="0" sz="1600" b="1" i="0" u="none" strike="noStrike" kern="0" cap="none" spc="31" normalizeH="0" baseline="0" noProof="0">
                  <a:ln>
                    <a:noFill/>
                  </a:ln>
                  <a:solidFill>
                    <a:srgbClr val="231F20"/>
                  </a:solidFill>
                  <a:effectLst/>
                  <a:uLnTx/>
                  <a:uFillTx/>
                  <a:latin typeface="Meiryo UI"/>
                  <a:ea typeface="Meiryo UI"/>
                  <a:cs typeface="Microsoft YaHei"/>
                </a:rPr>
                <a:t>回目</a:t>
              </a:r>
              <a:endParaRPr kumimoji="0" sz="1600" b="0" i="0" u="none" strike="noStrike" kern="0" cap="none" spc="0" normalizeH="0" baseline="0" noProof="0">
                <a:ln>
                  <a:noFill/>
                </a:ln>
                <a:solidFill>
                  <a:prstClr val="black"/>
                </a:solidFill>
                <a:effectLst/>
                <a:uLnTx/>
                <a:uFillTx/>
                <a:latin typeface="Meiryo UI"/>
                <a:ea typeface="Meiryo UI"/>
                <a:cs typeface="Microsoft YaHei"/>
              </a:endParaRPr>
            </a:p>
          </p:txBody>
        </p:sp>
      </p:grpSp>
      <p:sp>
        <p:nvSpPr>
          <p:cNvPr id="75" name="テキスト ボックス 74">
            <a:extLst>
              <a:ext uri="{FF2B5EF4-FFF2-40B4-BE49-F238E27FC236}">
                <a16:creationId xmlns:a16="http://schemas.microsoft.com/office/drawing/2014/main" id="{B40415D7-A11B-738E-2210-19263F786C0A}"/>
              </a:ext>
            </a:extLst>
          </p:cNvPr>
          <p:cNvSpPr txBox="1"/>
          <p:nvPr/>
        </p:nvSpPr>
        <p:spPr>
          <a:xfrm>
            <a:off x="334435" y="5266177"/>
            <a:ext cx="11523133" cy="1200329"/>
          </a:xfrm>
          <a:prstGeom prst="rect">
            <a:avLst/>
          </a:prstGeom>
          <a:noFill/>
          <a:ln w="6350">
            <a:solidFill>
              <a:sysClr val="windowText" lastClr="000000"/>
            </a:solidFill>
          </a:ln>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ja-JP" sz="800" b="1" i="0" u="none" strike="noStrike" kern="0" cap="none" spc="0" normalizeH="0" baseline="0" noProof="0" dirty="0">
                <a:ln>
                  <a:noFill/>
                </a:ln>
                <a:solidFill>
                  <a:prstClr val="black"/>
                </a:solidFill>
                <a:effectLst/>
                <a:uLnTx/>
                <a:uFillTx/>
                <a:latin typeface="Meiryo UI"/>
                <a:ea typeface="Meiryo UI"/>
                <a:cs typeface="+mn-cs"/>
              </a:rPr>
              <a:t>6. </a:t>
            </a:r>
            <a:r>
              <a:rPr kumimoji="0" lang="ja-JP" altLang="en-US" sz="800" b="1" i="0" u="none" strike="noStrike" kern="0" cap="none" spc="0" normalizeH="0" baseline="0" noProof="0" dirty="0">
                <a:ln>
                  <a:noFill/>
                </a:ln>
                <a:solidFill>
                  <a:prstClr val="black"/>
                </a:solidFill>
                <a:effectLst/>
                <a:uLnTx/>
                <a:uFillTx/>
                <a:latin typeface="Meiryo UI"/>
                <a:ea typeface="Meiryo UI"/>
                <a:cs typeface="+mn-cs"/>
              </a:rPr>
              <a:t>用法及び用量</a:t>
            </a:r>
            <a:endParaRPr kumimoji="0" lang="en-US" altLang="ja-JP" sz="800" b="1" i="0" u="none" strike="noStrike" kern="0" cap="none" spc="0" normalizeH="0" baseline="0" noProof="0" dirty="0">
              <a:ln>
                <a:noFill/>
              </a:ln>
              <a:solidFill>
                <a:prstClr val="black"/>
              </a:solidFill>
              <a:effectLst/>
              <a:uLnTx/>
              <a:uFillTx/>
              <a:latin typeface="Meiryo UI"/>
              <a:ea typeface="Meiryo UI"/>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9</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歳以上の女性に、</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1</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回</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0.5mL</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を合計</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3</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回、筋肉内に注射する。通常、</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2</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回目は初回接種の</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2</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ヵ月後、</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3</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回目は</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6</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ヵ月後に同様の用法で接種する。</a:t>
            </a:r>
            <a:b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b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9</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歳以上</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15</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歳未満の女性は、初回接種から</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6</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12</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ヵ月の間隔を置いた合計</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2</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回の接種とすることができる。</a:t>
            </a:r>
            <a:endParaRPr kumimoji="0" lang="en-US" altLang="ja-JP" sz="800" b="0" i="0" u="none" strike="noStrike" kern="0" cap="none" spc="0" normalizeH="0" baseline="0" noProof="0" dirty="0">
              <a:ln>
                <a:noFill/>
              </a:ln>
              <a:solidFill>
                <a:prstClr val="black"/>
              </a:solidFill>
              <a:effectLst/>
              <a:uLnTx/>
              <a:uFillTx/>
              <a:latin typeface="Meiryo UI"/>
              <a:ea typeface="Meiryo UI"/>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ja-JP" sz="800" b="1" i="0" u="none" strike="noStrike" kern="0" cap="none" spc="0" normalizeH="0" baseline="0" noProof="0" dirty="0">
                <a:ln>
                  <a:noFill/>
                </a:ln>
                <a:solidFill>
                  <a:prstClr val="black"/>
                </a:solidFill>
                <a:effectLst/>
                <a:uLnTx/>
                <a:uFillTx/>
                <a:latin typeface="Meiryo UI"/>
                <a:ea typeface="Meiryo UI"/>
                <a:cs typeface="+mn-cs"/>
              </a:rPr>
              <a:t>7.</a:t>
            </a:r>
            <a:r>
              <a:rPr kumimoji="0" lang="ja-JP" altLang="en-US" sz="800" b="1" i="0" u="none" strike="noStrike" kern="0" cap="none" spc="0" normalizeH="0" baseline="0" noProof="0" dirty="0">
                <a:ln>
                  <a:noFill/>
                </a:ln>
                <a:solidFill>
                  <a:prstClr val="black"/>
                </a:solidFill>
                <a:effectLst/>
                <a:uLnTx/>
                <a:uFillTx/>
                <a:latin typeface="Meiryo UI"/>
                <a:ea typeface="Meiryo UI"/>
                <a:cs typeface="+mn-cs"/>
              </a:rPr>
              <a:t> 用法及び用量に関連する注意</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一部抜粋</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ja-JP" sz="800" b="1" i="0" u="none" strike="noStrike" kern="0" cap="none" spc="0" normalizeH="0" baseline="0" noProof="0" dirty="0">
                <a:ln>
                  <a:noFill/>
                </a:ln>
                <a:solidFill>
                  <a:prstClr val="black"/>
                </a:solidFill>
                <a:effectLst/>
                <a:uLnTx/>
                <a:uFillTx/>
                <a:latin typeface="Meiryo UI"/>
                <a:ea typeface="Meiryo UI"/>
                <a:cs typeface="+mn-cs"/>
              </a:rPr>
              <a:t>7.1</a:t>
            </a:r>
            <a:r>
              <a:rPr kumimoji="0" lang="ja-JP" altLang="en-US" sz="800" b="1" i="0" u="none" strike="noStrike" kern="0" cap="none" spc="0" normalizeH="0" baseline="0" noProof="0" dirty="0">
                <a:ln>
                  <a:noFill/>
                </a:ln>
                <a:solidFill>
                  <a:prstClr val="black"/>
                </a:solidFill>
                <a:effectLst/>
                <a:uLnTx/>
                <a:uFillTx/>
                <a:latin typeface="Meiryo UI"/>
                <a:ea typeface="Meiryo UI"/>
                <a:cs typeface="+mn-cs"/>
              </a:rPr>
              <a:t> 接種間隔</a:t>
            </a:r>
            <a:endParaRPr kumimoji="0" lang="en-US" altLang="ja-JP" sz="800" b="1" i="0" u="none" strike="noStrike" kern="0" cap="none" spc="0" normalizeH="0" baseline="0" noProof="0" dirty="0">
              <a:ln>
                <a:noFill/>
              </a:ln>
              <a:solidFill>
                <a:prstClr val="black"/>
              </a:solidFill>
              <a:effectLst/>
              <a:uLnTx/>
              <a:uFillTx/>
              <a:latin typeface="Meiryo UI"/>
              <a:ea typeface="Meiryo UI"/>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ja-JP" sz="800" b="1" i="0" u="none" strike="noStrike" kern="0" cap="none" spc="0" normalizeH="0" baseline="0" noProof="0" dirty="0">
                <a:ln>
                  <a:noFill/>
                </a:ln>
                <a:solidFill>
                  <a:prstClr val="black"/>
                </a:solidFill>
                <a:effectLst/>
                <a:uLnTx/>
                <a:uFillTx/>
                <a:latin typeface="Meiryo UI"/>
                <a:ea typeface="Meiryo UI"/>
                <a:cs typeface="+mn-cs"/>
              </a:rPr>
              <a:t>7.1.1</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 9</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歳以上の女性に合計</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3</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回の接種をする場合、</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1</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年以内に</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3</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回の接種を終了することが望ましい。なお、本剤の</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2</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回目及び</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3</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回目の接種が初回接種の</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2</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ヵ月後及び</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6</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ヵ月後にできない場合、</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2</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回目接種は初回接種から少なくとも</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1</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ヵ月以上、</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3</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回目接種は</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2</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回目接種から少なくとも</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3</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ヵ月以上間隔を置いて実施すること。</a:t>
            </a:r>
            <a:endParaRPr kumimoji="0" lang="en-US" altLang="ja-JP" sz="800" b="0" i="0" u="none" strike="noStrike" kern="0" cap="none" spc="0" normalizeH="0" baseline="0" noProof="0" dirty="0">
              <a:ln>
                <a:noFill/>
              </a:ln>
              <a:solidFill>
                <a:prstClr val="black"/>
              </a:solidFill>
              <a:effectLst/>
              <a:uLnTx/>
              <a:uFillTx/>
              <a:latin typeface="Meiryo UI"/>
              <a:ea typeface="Meiryo UI"/>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ja-JP" sz="800" b="1" i="0" u="none" strike="noStrike" kern="0" cap="none" spc="0" normalizeH="0" baseline="0" noProof="0" dirty="0">
                <a:ln>
                  <a:noFill/>
                </a:ln>
                <a:solidFill>
                  <a:prstClr val="black"/>
                </a:solidFill>
                <a:effectLst/>
                <a:uLnTx/>
                <a:uFillTx/>
                <a:latin typeface="Meiryo UI"/>
                <a:ea typeface="Meiryo UI"/>
                <a:cs typeface="+mn-cs"/>
              </a:rPr>
              <a:t>7.1.2</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 </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9</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歳以上</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15</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歳未満の女性に合計</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2</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回の接種をする場合、</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13</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ヵ月後までに接種することが望ましい。なお、本剤の</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2</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回目の接種を初回接種から</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6</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ヵ月以上間隔を置いて実施できない場合、</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2</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回目の接種は初回接種から少なくとも</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5</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ヵ月以上間隔を置いて実施すること。</a:t>
            </a:r>
            <a:b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b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2</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回目の接種が初回接種から</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5</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ヵ月後未満であった場合、</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3</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回目の接種を実施すること。この場合、</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3</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回目の接種は</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2</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回目の接種から少なくとも</a:t>
            </a:r>
            <a:r>
              <a:rPr kumimoji="0" lang="en-US" altLang="ja-JP" sz="800" b="0" i="0" u="none" strike="noStrike" kern="0" cap="none" spc="0" normalizeH="0" baseline="0" noProof="0" dirty="0">
                <a:ln>
                  <a:noFill/>
                </a:ln>
                <a:solidFill>
                  <a:prstClr val="black"/>
                </a:solidFill>
                <a:effectLst/>
                <a:uLnTx/>
                <a:uFillTx/>
                <a:latin typeface="Meiryo UI"/>
                <a:ea typeface="Meiryo UI"/>
                <a:cs typeface="+mn-cs"/>
              </a:rPr>
              <a:t>3</a:t>
            </a:r>
            <a:r>
              <a:rPr kumimoji="0" lang="ja-JP" altLang="en-US" sz="800" b="0" i="0" u="none" strike="noStrike" kern="0" cap="none" spc="0" normalizeH="0" baseline="0" noProof="0" dirty="0">
                <a:ln>
                  <a:noFill/>
                </a:ln>
                <a:solidFill>
                  <a:prstClr val="black"/>
                </a:solidFill>
                <a:effectLst/>
                <a:uLnTx/>
                <a:uFillTx/>
                <a:latin typeface="Meiryo UI"/>
                <a:ea typeface="Meiryo UI"/>
                <a:cs typeface="+mn-cs"/>
              </a:rPr>
              <a:t>ヵ月以上間隔を置いて実施すること。</a:t>
            </a:r>
          </a:p>
        </p:txBody>
      </p:sp>
      <p:sp>
        <p:nvSpPr>
          <p:cNvPr id="3" name="楕円 2">
            <a:extLst>
              <a:ext uri="{FF2B5EF4-FFF2-40B4-BE49-F238E27FC236}">
                <a16:creationId xmlns:a16="http://schemas.microsoft.com/office/drawing/2014/main" id="{D0B437E6-6882-6A0D-3222-CB10639ACEC2}"/>
              </a:ext>
            </a:extLst>
          </p:cNvPr>
          <p:cNvSpPr/>
          <p:nvPr/>
        </p:nvSpPr>
        <p:spPr>
          <a:xfrm>
            <a:off x="849453" y="894084"/>
            <a:ext cx="9442810" cy="2564872"/>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672724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2E6D5-34E4-268D-8779-6A16A4521945}"/>
            </a:ext>
          </a:extLst>
        </p:cNvPr>
        <p:cNvGrpSpPr/>
        <p:nvPr/>
      </p:nvGrpSpPr>
      <p:grpSpPr>
        <a:xfrm>
          <a:off x="0" y="0"/>
          <a:ext cx="0" cy="0"/>
          <a:chOff x="0" y="0"/>
          <a:chExt cx="0" cy="0"/>
        </a:xfrm>
      </p:grpSpPr>
      <p:pic>
        <p:nvPicPr>
          <p:cNvPr id="3" name="図 2" descr="時計, 挿絵 が含まれている画像&#10;&#10;自動的に生成された説明">
            <a:extLst>
              <a:ext uri="{FF2B5EF4-FFF2-40B4-BE49-F238E27FC236}">
                <a16:creationId xmlns:a16="http://schemas.microsoft.com/office/drawing/2014/main" id="{60CFB291-4598-3B62-5F00-B98A1207A2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972" y="2318745"/>
            <a:ext cx="3933783" cy="4083510"/>
          </a:xfrm>
          <a:prstGeom prst="rect">
            <a:avLst/>
          </a:prstGeom>
        </p:spPr>
      </p:pic>
      <p:sp>
        <p:nvSpPr>
          <p:cNvPr id="10" name="テキスト ボックス 9">
            <a:extLst>
              <a:ext uri="{FF2B5EF4-FFF2-40B4-BE49-F238E27FC236}">
                <a16:creationId xmlns:a16="http://schemas.microsoft.com/office/drawing/2014/main" id="{9B3E30BE-CC6A-2B16-C58D-C87D075DF4AC}"/>
              </a:ext>
            </a:extLst>
          </p:cNvPr>
          <p:cNvSpPr txBox="1"/>
          <p:nvPr/>
        </p:nvSpPr>
        <p:spPr>
          <a:xfrm>
            <a:off x="4669634" y="2401858"/>
            <a:ext cx="7014777" cy="31700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１，子宮頸がんとその原因</a:t>
            </a:r>
            <a:endParaRPr kumimoji="1" lang="en-US" altLang="ja-JP" sz="36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3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２，</a:t>
            </a:r>
            <a:r>
              <a:rPr kumimoji="1" lang="en-US" altLang="ja-JP" sz="3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HPV</a:t>
            </a:r>
            <a:r>
              <a:rPr kumimoji="1" lang="ja-JP" altLang="en-US" sz="3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はどんなウイルス？</a:t>
            </a:r>
            <a:endParaRPr kumimoji="1" lang="en-US" altLang="ja-JP" sz="3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3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３，子宮頸がんを予防する</a:t>
            </a:r>
            <a:endParaRPr kumimoji="1" lang="en-US" altLang="ja-JP" sz="3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9" name="テキスト ボックス 8">
            <a:extLst>
              <a:ext uri="{FF2B5EF4-FFF2-40B4-BE49-F238E27FC236}">
                <a16:creationId xmlns:a16="http://schemas.microsoft.com/office/drawing/2014/main" id="{43D95C6F-3FAA-6B2B-7A8A-4307937BA8EE}"/>
              </a:ext>
            </a:extLst>
          </p:cNvPr>
          <p:cNvSpPr txBox="1"/>
          <p:nvPr/>
        </p:nvSpPr>
        <p:spPr>
          <a:xfrm>
            <a:off x="1621652" y="6596110"/>
            <a:ext cx="1274708"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2024</a:t>
            </a: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a:t>
            </a:r>
            <a:r>
              <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3</a:t>
            </a: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月</a:t>
            </a:r>
            <a:r>
              <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12</a:t>
            </a: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日作成</a:t>
            </a:r>
            <a:endPar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 name="テキスト ボックス 1">
            <a:extLst>
              <a:ext uri="{FF2B5EF4-FFF2-40B4-BE49-F238E27FC236}">
                <a16:creationId xmlns:a16="http://schemas.microsoft.com/office/drawing/2014/main" id="{3CFDC926-B100-C92A-82D5-729D19A43DD1}"/>
              </a:ext>
            </a:extLst>
          </p:cNvPr>
          <p:cNvSpPr txBox="1"/>
          <p:nvPr/>
        </p:nvSpPr>
        <p:spPr>
          <a:xfrm>
            <a:off x="727566" y="219564"/>
            <a:ext cx="10956846" cy="255454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母親、子ども、父親の生活を脅かす子宮頸がん</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4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身近な危険性への対応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4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Tree>
    <p:extLst>
      <p:ext uri="{BB962C8B-B14F-4D97-AF65-F5344CB8AC3E}">
        <p14:creationId xmlns:p14="http://schemas.microsoft.com/office/powerpoint/2010/main" val="22039755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C9DE6-7854-E0F8-EA06-3C452108803B}"/>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994B5BC-05FF-986E-6D3D-4CD5049E3CF5}"/>
              </a:ext>
            </a:extLst>
          </p:cNvPr>
          <p:cNvSpPr txBox="1"/>
          <p:nvPr/>
        </p:nvSpPr>
        <p:spPr>
          <a:xfrm>
            <a:off x="191547" y="843677"/>
            <a:ext cx="11550218" cy="34163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母親、子ども、父親の生活を脅かす子宮頸がん</a:t>
            </a:r>
            <a:endParaRPr kumimoji="1" lang="en-US" altLang="ja-JP" sz="5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5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身近な危険性への対応　～</a:t>
            </a:r>
            <a:endParaRPr kumimoji="1" lang="en-US" altLang="ja-JP" sz="5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5" name="テキスト ボックス 4">
            <a:extLst>
              <a:ext uri="{FF2B5EF4-FFF2-40B4-BE49-F238E27FC236}">
                <a16:creationId xmlns:a16="http://schemas.microsoft.com/office/drawing/2014/main" id="{82729B91-5FC4-A651-E9FE-6DA408F32B5A}"/>
              </a:ext>
            </a:extLst>
          </p:cNvPr>
          <p:cNvSpPr txBox="1"/>
          <p:nvPr/>
        </p:nvSpPr>
        <p:spPr>
          <a:xfrm>
            <a:off x="8582299" y="5987118"/>
            <a:ext cx="315946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3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2025</a:t>
            </a:r>
            <a:r>
              <a:rPr kumimoji="1" lang="ja-JP" altLang="en-US" sz="3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a:t>
            </a:r>
            <a:r>
              <a:rPr kumimoji="1" lang="en-US" altLang="ja-JP" sz="3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8</a:t>
            </a:r>
            <a:r>
              <a:rPr kumimoji="1" lang="ja-JP" altLang="en-US" sz="3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月作製</a:t>
            </a:r>
            <a:endParaRPr kumimoji="1" lang="en-US" altLang="ja-JP" sz="3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 name="テキスト ボックス 2">
            <a:extLst>
              <a:ext uri="{FF2B5EF4-FFF2-40B4-BE49-F238E27FC236}">
                <a16:creationId xmlns:a16="http://schemas.microsoft.com/office/drawing/2014/main" id="{D198148B-2B23-E6CC-9495-DCCF986C2103}"/>
              </a:ext>
            </a:extLst>
          </p:cNvPr>
          <p:cNvSpPr txBox="1"/>
          <p:nvPr/>
        </p:nvSpPr>
        <p:spPr>
          <a:xfrm>
            <a:off x="640081" y="4928580"/>
            <a:ext cx="11294011"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600" dirty="0">
                <a:solidFill>
                  <a:prstClr val="black"/>
                </a:solidFill>
                <a:latin typeface="ＭＳ ゴシック" panose="020B0609070205080204" pitchFamily="49" charset="-128"/>
                <a:ea typeface="ＭＳ ゴシック" panose="020B0609070205080204" pitchFamily="49" charset="-128"/>
              </a:rPr>
              <a:t>●●</a:t>
            </a:r>
            <a:r>
              <a:rPr kumimoji="1" lang="ja-JP" altLang="en-US" sz="3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小児科　〇〇〇－〇〇〇－〇〇〇〇（電話番号）</a:t>
            </a:r>
            <a:endParaRPr kumimoji="1" lang="en-US" altLang="ja-JP" sz="3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（氏名）</a:t>
            </a:r>
            <a:endParaRPr kumimoji="1" lang="en-US" altLang="ja-JP" sz="3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Tree>
    <p:extLst>
      <p:ext uri="{BB962C8B-B14F-4D97-AF65-F5344CB8AC3E}">
        <p14:creationId xmlns:p14="http://schemas.microsoft.com/office/powerpoint/2010/main" val="3574812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0D7065C-CDD1-911E-E913-D9D4BAF3E189}"/>
              </a:ext>
            </a:extLst>
          </p:cNvPr>
          <p:cNvSpPr txBox="1"/>
          <p:nvPr/>
        </p:nvSpPr>
        <p:spPr>
          <a:xfrm>
            <a:off x="1574995" y="6532540"/>
            <a:ext cx="8513012" cy="307777"/>
          </a:xfrm>
          <a:prstGeom prst="rect">
            <a:avLst/>
          </a:prstGeom>
          <a:noFill/>
        </p:spPr>
        <p:txBody>
          <a:bodyPr wrap="square">
            <a:spAutoFit/>
          </a:bodyPr>
          <a:lstStyle/>
          <a:p>
            <a:pPr>
              <a:defRPr/>
            </a:pPr>
            <a:r>
              <a:rPr lang="ja-JP" altLang="en-US" sz="1400" b="1" dirty="0">
                <a:solidFill>
                  <a:prstClr val="black"/>
                </a:solidFill>
                <a:latin typeface="ＭＳ ゴシック" panose="020B0609070205080204" pitchFamily="49" charset="-128"/>
                <a:ea typeface="ＭＳ ゴシック" panose="020B0609070205080204" pitchFamily="49" charset="-128"/>
              </a:rPr>
              <a:t>国立がん研究センター情報サービス</a:t>
            </a:r>
            <a:r>
              <a:rPr lang="en-US" altLang="ja-JP" sz="1400" b="1" dirty="0">
                <a:solidFill>
                  <a:prstClr val="black"/>
                </a:solidFill>
                <a:latin typeface="ＭＳ ゴシック" panose="020B0609070205080204" pitchFamily="49" charset="-128"/>
                <a:ea typeface="ＭＳ ゴシック" panose="020B0609070205080204" pitchFamily="49" charset="-128"/>
              </a:rPr>
              <a:t> https://ganjoho.jp/reg_stat/statistics/stat/summary.html</a:t>
            </a:r>
          </a:p>
        </p:txBody>
      </p:sp>
      <p:pic>
        <p:nvPicPr>
          <p:cNvPr id="6" name="図 5">
            <a:extLst>
              <a:ext uri="{FF2B5EF4-FFF2-40B4-BE49-F238E27FC236}">
                <a16:creationId xmlns:a16="http://schemas.microsoft.com/office/drawing/2014/main" id="{0EAC7DFA-FE98-1D3A-A49B-4EB45737E99D}"/>
              </a:ext>
            </a:extLst>
          </p:cNvPr>
          <p:cNvPicPr>
            <a:picLocks noChangeAspect="1"/>
          </p:cNvPicPr>
          <p:nvPr/>
        </p:nvPicPr>
        <p:blipFill>
          <a:blip r:embed="rId3"/>
          <a:stretch>
            <a:fillRect/>
          </a:stretch>
        </p:blipFill>
        <p:spPr>
          <a:xfrm>
            <a:off x="473242" y="122128"/>
            <a:ext cx="11245515" cy="6410412"/>
          </a:xfrm>
          <a:prstGeom prst="rect">
            <a:avLst/>
          </a:prstGeom>
        </p:spPr>
      </p:pic>
      <p:sp>
        <p:nvSpPr>
          <p:cNvPr id="7" name="正方形/長方形 6">
            <a:extLst>
              <a:ext uri="{FF2B5EF4-FFF2-40B4-BE49-F238E27FC236}">
                <a16:creationId xmlns:a16="http://schemas.microsoft.com/office/drawing/2014/main" id="{3AFBECBE-A1B5-D7F6-57C0-918F09DB3329}"/>
              </a:ext>
            </a:extLst>
          </p:cNvPr>
          <p:cNvSpPr/>
          <p:nvPr/>
        </p:nvSpPr>
        <p:spPr>
          <a:xfrm>
            <a:off x="4870337" y="4304199"/>
            <a:ext cx="776484" cy="1394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a:solidFill>
                <a:prstClr val="white"/>
              </a:solidFill>
              <a:latin typeface="Calibri" panose="020F0502020204030204"/>
              <a:ea typeface="游ゴシック" panose="020B0400000000000000" pitchFamily="50" charset="-128"/>
            </a:endParaRPr>
          </a:p>
        </p:txBody>
      </p:sp>
      <p:sp>
        <p:nvSpPr>
          <p:cNvPr id="2" name="矢印: 右 1">
            <a:extLst>
              <a:ext uri="{FF2B5EF4-FFF2-40B4-BE49-F238E27FC236}">
                <a16:creationId xmlns:a16="http://schemas.microsoft.com/office/drawing/2014/main" id="{B91C02C9-EB3B-A0A6-62C9-A48B5EEA905B}"/>
              </a:ext>
            </a:extLst>
          </p:cNvPr>
          <p:cNvSpPr/>
          <p:nvPr/>
        </p:nvSpPr>
        <p:spPr>
          <a:xfrm>
            <a:off x="408565" y="4051284"/>
            <a:ext cx="2062264" cy="55962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053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67D8D26-E472-3E90-566E-5D5308FADC63}"/>
              </a:ext>
            </a:extLst>
          </p:cNvPr>
          <p:cNvPicPr>
            <a:picLocks noChangeAspect="1"/>
          </p:cNvPicPr>
          <p:nvPr/>
        </p:nvPicPr>
        <p:blipFill>
          <a:blip r:embed="rId3"/>
          <a:stretch>
            <a:fillRect/>
          </a:stretch>
        </p:blipFill>
        <p:spPr>
          <a:xfrm>
            <a:off x="208547" y="248575"/>
            <a:ext cx="11518232" cy="6276512"/>
          </a:xfrm>
          <a:prstGeom prst="rect">
            <a:avLst/>
          </a:prstGeom>
        </p:spPr>
      </p:pic>
      <p:sp>
        <p:nvSpPr>
          <p:cNvPr id="4" name="矢印: 左右 3">
            <a:extLst>
              <a:ext uri="{FF2B5EF4-FFF2-40B4-BE49-F238E27FC236}">
                <a16:creationId xmlns:a16="http://schemas.microsoft.com/office/drawing/2014/main" id="{A2B6564F-A30B-6734-A1E5-80F29AD6ADD0}"/>
              </a:ext>
            </a:extLst>
          </p:cNvPr>
          <p:cNvSpPr/>
          <p:nvPr/>
        </p:nvSpPr>
        <p:spPr>
          <a:xfrm>
            <a:off x="4751107" y="3968319"/>
            <a:ext cx="1331657" cy="363984"/>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3BA39641-6625-4B71-B0EF-93979E60DEED}"/>
              </a:ext>
            </a:extLst>
          </p:cNvPr>
          <p:cNvSpPr txBox="1"/>
          <p:nvPr/>
        </p:nvSpPr>
        <p:spPr>
          <a:xfrm>
            <a:off x="4868504" y="4616388"/>
            <a:ext cx="2339102" cy="523220"/>
          </a:xfrm>
          <a:prstGeom prst="rect">
            <a:avLst/>
          </a:prstGeom>
          <a:noFill/>
        </p:spPr>
        <p:txBody>
          <a:bodyPr wrap="none" rtlCol="0">
            <a:spAutoFit/>
          </a:bodyPr>
          <a:lstStyle/>
          <a:p>
            <a:r>
              <a:rPr kumimoji="1" lang="en-US" altLang="ja-JP" sz="2800" dirty="0">
                <a:latin typeface="ＭＳ ゴシック" panose="020B0609070205080204" pitchFamily="49" charset="-128"/>
                <a:ea typeface="ＭＳ ゴシック" panose="020B0609070205080204" pitchFamily="49" charset="-128"/>
              </a:rPr>
              <a:t>30</a:t>
            </a:r>
            <a:r>
              <a:rPr kumimoji="1" lang="ja-JP" altLang="en-US" sz="2800" dirty="0">
                <a:latin typeface="ＭＳ ゴシック" panose="020B0609070205080204" pitchFamily="49" charset="-128"/>
                <a:ea typeface="ＭＳ ゴシック" panose="020B0609070205080204" pitchFamily="49" charset="-128"/>
              </a:rPr>
              <a:t>歳から</a:t>
            </a:r>
            <a:r>
              <a:rPr kumimoji="1" lang="en-US" altLang="ja-JP" sz="2800" dirty="0">
                <a:latin typeface="ＭＳ ゴシック" panose="020B0609070205080204" pitchFamily="49" charset="-128"/>
                <a:ea typeface="ＭＳ ゴシック" panose="020B0609070205080204" pitchFamily="49" charset="-128"/>
              </a:rPr>
              <a:t>50</a:t>
            </a:r>
            <a:r>
              <a:rPr kumimoji="1" lang="ja-JP" altLang="en-US" sz="2800" dirty="0">
                <a:latin typeface="ＭＳ ゴシック" panose="020B0609070205080204" pitchFamily="49" charset="-128"/>
                <a:ea typeface="ＭＳ ゴシック" panose="020B0609070205080204" pitchFamily="49" charset="-128"/>
              </a:rPr>
              <a:t>歳</a:t>
            </a:r>
          </a:p>
        </p:txBody>
      </p:sp>
      <p:sp>
        <p:nvSpPr>
          <p:cNvPr id="2" name="テキスト ボックス 1">
            <a:extLst>
              <a:ext uri="{FF2B5EF4-FFF2-40B4-BE49-F238E27FC236}">
                <a16:creationId xmlns:a16="http://schemas.microsoft.com/office/drawing/2014/main" id="{A71E0C49-CED9-5735-6528-20F7152790DA}"/>
              </a:ext>
            </a:extLst>
          </p:cNvPr>
          <p:cNvSpPr txBox="1"/>
          <p:nvPr/>
        </p:nvSpPr>
        <p:spPr>
          <a:xfrm>
            <a:off x="1574995" y="6532540"/>
            <a:ext cx="8513012" cy="307777"/>
          </a:xfrm>
          <a:prstGeom prst="rect">
            <a:avLst/>
          </a:prstGeom>
          <a:noFill/>
        </p:spPr>
        <p:txBody>
          <a:bodyPr wrap="square">
            <a:spAutoFit/>
          </a:bodyPr>
          <a:lstStyle/>
          <a:p>
            <a:r>
              <a:rPr lang="ja-JP" altLang="en-US" sz="1400" b="1" dirty="0">
                <a:latin typeface="ＭＳ ゴシック" panose="020B0609070205080204" pitchFamily="49" charset="-128"/>
                <a:ea typeface="ＭＳ ゴシック" panose="020B0609070205080204" pitchFamily="49" charset="-128"/>
              </a:rPr>
              <a:t>国立がん研究センター情報サービス </a:t>
            </a:r>
            <a:r>
              <a:rPr lang="en-US" altLang="ja-JP" sz="1400" b="1" dirty="0">
                <a:latin typeface="ＭＳ ゴシック" panose="020B0609070205080204" pitchFamily="49" charset="-128"/>
                <a:ea typeface="ＭＳ ゴシック" panose="020B0609070205080204" pitchFamily="49" charset="-128"/>
              </a:rPr>
              <a:t>https://ganjoho.jp/public/cancer/cervix_uteri/about.html</a:t>
            </a:r>
          </a:p>
        </p:txBody>
      </p:sp>
    </p:spTree>
    <p:extLst>
      <p:ext uri="{BB962C8B-B14F-4D97-AF65-F5344CB8AC3E}">
        <p14:creationId xmlns:p14="http://schemas.microsoft.com/office/powerpoint/2010/main" val="490621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F845409-EB85-93EE-F583-CDFEF970AC8C}"/>
              </a:ext>
            </a:extLst>
          </p:cNvPr>
          <p:cNvSpPr txBox="1"/>
          <p:nvPr/>
        </p:nvSpPr>
        <p:spPr>
          <a:xfrm>
            <a:off x="5490265" y="256632"/>
            <a:ext cx="6488375" cy="60631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頸がんの進行状況によっては</a:t>
            </a:r>
            <a:endParaRPr kumimoji="1" lang="en-US" altLang="ja-JP"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4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単純子宮全摘出術</a:t>
            </a:r>
            <a:endParaRPr kumimoji="1" lang="en-US" altLang="ja-JP" sz="4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4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2,422</a:t>
            </a:r>
            <a:r>
              <a:rPr kumimoji="1" lang="ja-JP" altLang="en-US" sz="4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件</a:t>
            </a:r>
            <a:endParaRPr kumimoji="1" lang="en-US" altLang="ja-JP" sz="4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4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4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30</a:t>
            </a:r>
            <a:r>
              <a:rPr kumimoji="1" lang="ja-JP" altLang="en-US" sz="4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歳代までに自分の命を救うためのがんの治療で子宮を失ってしまう（妊娠できなくなってしまう）人が、</a:t>
            </a:r>
            <a:r>
              <a:rPr kumimoji="1" lang="en-US" altLang="ja-JP" sz="4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a:t>
            </a:r>
            <a:r>
              <a:rPr kumimoji="1" lang="ja-JP" altLang="en-US" sz="4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年間に約</a:t>
            </a:r>
            <a:r>
              <a:rPr kumimoji="1" lang="en-US" altLang="ja-JP" sz="4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1,000</a:t>
            </a:r>
            <a:r>
              <a:rPr kumimoji="1" lang="ja-JP" altLang="en-US" sz="4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人います</a:t>
            </a:r>
          </a:p>
        </p:txBody>
      </p:sp>
      <p:sp>
        <p:nvSpPr>
          <p:cNvPr id="8" name="正方形/長方形 7">
            <a:extLst>
              <a:ext uri="{FF2B5EF4-FFF2-40B4-BE49-F238E27FC236}">
                <a16:creationId xmlns:a16="http://schemas.microsoft.com/office/drawing/2014/main" id="{665F28CA-4108-59DF-052C-3472E2723F07}"/>
              </a:ext>
            </a:extLst>
          </p:cNvPr>
          <p:cNvSpPr/>
          <p:nvPr/>
        </p:nvSpPr>
        <p:spPr>
          <a:xfrm>
            <a:off x="4364854" y="2635034"/>
            <a:ext cx="1189608" cy="12352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0" name="図 9">
            <a:extLst>
              <a:ext uri="{FF2B5EF4-FFF2-40B4-BE49-F238E27FC236}">
                <a16:creationId xmlns:a16="http://schemas.microsoft.com/office/drawing/2014/main" id="{E58BF9AB-FF52-E604-FD81-B1F6D0252E46}"/>
              </a:ext>
            </a:extLst>
          </p:cNvPr>
          <p:cNvPicPr>
            <a:picLocks noChangeAspect="1"/>
          </p:cNvPicPr>
          <p:nvPr/>
        </p:nvPicPr>
        <p:blipFill>
          <a:blip r:embed="rId3"/>
          <a:stretch>
            <a:fillRect/>
          </a:stretch>
        </p:blipFill>
        <p:spPr>
          <a:xfrm>
            <a:off x="405889" y="566808"/>
            <a:ext cx="4685213" cy="4828152"/>
          </a:xfrm>
          <a:prstGeom prst="rect">
            <a:avLst/>
          </a:prstGeom>
        </p:spPr>
      </p:pic>
      <p:sp>
        <p:nvSpPr>
          <p:cNvPr id="5" name="テキスト ボックス 4">
            <a:extLst>
              <a:ext uri="{FF2B5EF4-FFF2-40B4-BE49-F238E27FC236}">
                <a16:creationId xmlns:a16="http://schemas.microsoft.com/office/drawing/2014/main" id="{F2C932CC-5A3D-497B-7FB5-D31E8E2FF8E6}"/>
              </a:ext>
            </a:extLst>
          </p:cNvPr>
          <p:cNvSpPr txBox="1"/>
          <p:nvPr/>
        </p:nvSpPr>
        <p:spPr>
          <a:xfrm>
            <a:off x="1574995" y="6224763"/>
            <a:ext cx="7941076"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https://www.shikyukeigan-yobo.jp/treatments/</a:t>
            </a:r>
            <a:endParaRPr kumimoji="0"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18E0AA39-8158-E002-5440-153EECCE4FC1}"/>
              </a:ext>
            </a:extLst>
          </p:cNvPr>
          <p:cNvSpPr txBox="1"/>
          <p:nvPr/>
        </p:nvSpPr>
        <p:spPr>
          <a:xfrm>
            <a:off x="1574995" y="6532540"/>
            <a:ext cx="8513012"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国立がん研究センター情報サービス </a:t>
            </a:r>
            <a:r>
              <a:rPr kumimoji="0" lang="en-US"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https://ganjoho.jp/public/cancer/cervix_uteri/about.html</a:t>
            </a:r>
          </a:p>
        </p:txBody>
      </p:sp>
    </p:spTree>
    <p:extLst>
      <p:ext uri="{BB962C8B-B14F-4D97-AF65-F5344CB8AC3E}">
        <p14:creationId xmlns:p14="http://schemas.microsoft.com/office/powerpoint/2010/main" val="3600309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53888D1-E0D0-6278-F57E-AB2435BAE8C6}"/>
              </a:ext>
            </a:extLst>
          </p:cNvPr>
          <p:cNvSpPr txBox="1"/>
          <p:nvPr/>
        </p:nvSpPr>
        <p:spPr>
          <a:xfrm>
            <a:off x="1964100" y="278595"/>
            <a:ext cx="5827236" cy="707886"/>
          </a:xfrm>
          <a:prstGeom prst="rect">
            <a:avLst/>
          </a:prstGeom>
          <a:noFill/>
        </p:spPr>
        <p:txBody>
          <a:bodyPr wrap="none" rtlCol="0">
            <a:spAutoFit/>
          </a:bodyPr>
          <a:lstStyle/>
          <a:p>
            <a:pPr>
              <a:defRPr/>
            </a:pPr>
            <a:r>
              <a:rPr kumimoji="1" lang="ja-JP" altLang="en-US" sz="4000" dirty="0">
                <a:solidFill>
                  <a:prstClr val="black"/>
                </a:solidFill>
                <a:latin typeface="ＭＳ ゴシック" panose="020B0609070205080204" pitchFamily="49" charset="-128"/>
                <a:ea typeface="ＭＳ ゴシック" panose="020B0609070205080204" pitchFamily="49" charset="-128"/>
              </a:rPr>
              <a:t>子宮頸がんはこんな病気</a:t>
            </a:r>
          </a:p>
        </p:txBody>
      </p:sp>
      <p:grpSp>
        <p:nvGrpSpPr>
          <p:cNvPr id="9" name="グループ化 8">
            <a:extLst>
              <a:ext uri="{FF2B5EF4-FFF2-40B4-BE49-F238E27FC236}">
                <a16:creationId xmlns:a16="http://schemas.microsoft.com/office/drawing/2014/main" id="{658FB0E0-F896-A513-9C41-4F35CA53489E}"/>
              </a:ext>
            </a:extLst>
          </p:cNvPr>
          <p:cNvGrpSpPr/>
          <p:nvPr/>
        </p:nvGrpSpPr>
        <p:grpSpPr>
          <a:xfrm>
            <a:off x="8448583" y="6374167"/>
            <a:ext cx="1520160" cy="361990"/>
            <a:chOff x="5808923" y="6025675"/>
            <a:chExt cx="1994814" cy="596765"/>
          </a:xfrm>
        </p:grpSpPr>
        <p:pic>
          <p:nvPicPr>
            <p:cNvPr id="7" name="図 6">
              <a:extLst>
                <a:ext uri="{FF2B5EF4-FFF2-40B4-BE49-F238E27FC236}">
                  <a16:creationId xmlns:a16="http://schemas.microsoft.com/office/drawing/2014/main" id="{01E4004E-30C3-1899-59E0-32FBDE65380B}"/>
                </a:ext>
              </a:extLst>
            </p:cNvPr>
            <p:cNvPicPr>
              <a:picLocks noChangeAspect="1"/>
            </p:cNvPicPr>
            <p:nvPr/>
          </p:nvPicPr>
          <p:blipFill>
            <a:blip r:embed="rId3"/>
            <a:stretch>
              <a:fillRect/>
            </a:stretch>
          </p:blipFill>
          <p:spPr>
            <a:xfrm>
              <a:off x="5808923" y="6025675"/>
              <a:ext cx="581411" cy="596765"/>
            </a:xfrm>
            <a:prstGeom prst="rect">
              <a:avLst/>
            </a:prstGeom>
          </p:spPr>
        </p:pic>
        <p:sp>
          <p:nvSpPr>
            <p:cNvPr id="8" name="テキスト ボックス 7">
              <a:extLst>
                <a:ext uri="{FF2B5EF4-FFF2-40B4-BE49-F238E27FC236}">
                  <a16:creationId xmlns:a16="http://schemas.microsoft.com/office/drawing/2014/main" id="{82A8D196-D2E1-8EB8-0812-A86DE2DEDA58}"/>
                </a:ext>
              </a:extLst>
            </p:cNvPr>
            <p:cNvSpPr txBox="1"/>
            <p:nvPr/>
          </p:nvSpPr>
          <p:spPr>
            <a:xfrm>
              <a:off x="6551720" y="6139392"/>
              <a:ext cx="1252017" cy="456652"/>
            </a:xfrm>
            <a:prstGeom prst="rect">
              <a:avLst/>
            </a:prstGeom>
            <a:noFill/>
          </p:spPr>
          <p:txBody>
            <a:bodyPr wrap="none" rtlCol="0">
              <a:spAutoFit/>
            </a:bodyPr>
            <a:lstStyle/>
            <a:p>
              <a:pPr>
                <a:defRPr/>
              </a:pPr>
              <a:r>
                <a:rPr kumimoji="1" lang="ja-JP" altLang="en-US" sz="1200" dirty="0">
                  <a:solidFill>
                    <a:prstClr val="black"/>
                  </a:solidFill>
                  <a:latin typeface="ＭＳ ゴシック" panose="020B0609070205080204" pitchFamily="49" charset="-128"/>
                  <a:ea typeface="ＭＳ ゴシック" panose="020B0609070205080204" pitchFamily="49" charset="-128"/>
                </a:rPr>
                <a:t>崎山小児科</a:t>
              </a:r>
            </a:p>
          </p:txBody>
        </p:sp>
      </p:grpSp>
      <p:sp>
        <p:nvSpPr>
          <p:cNvPr id="10" name="テキスト ボックス 9">
            <a:extLst>
              <a:ext uri="{FF2B5EF4-FFF2-40B4-BE49-F238E27FC236}">
                <a16:creationId xmlns:a16="http://schemas.microsoft.com/office/drawing/2014/main" id="{97B0E410-A592-ECA0-8917-07156F03D4AB}"/>
              </a:ext>
            </a:extLst>
          </p:cNvPr>
          <p:cNvSpPr txBox="1"/>
          <p:nvPr/>
        </p:nvSpPr>
        <p:spPr>
          <a:xfrm>
            <a:off x="3230880" y="1070304"/>
            <a:ext cx="8677745" cy="4339650"/>
          </a:xfrm>
          <a:prstGeom prst="rect">
            <a:avLst/>
          </a:prstGeom>
          <a:noFill/>
        </p:spPr>
        <p:txBody>
          <a:bodyPr wrap="square" rtlCol="0">
            <a:spAutoFit/>
          </a:bodyPr>
          <a:lstStyle/>
          <a:p>
            <a:pPr>
              <a:defRPr/>
            </a:pPr>
            <a:r>
              <a:rPr kumimoji="1" lang="en-US" altLang="ja-JP" sz="3200" dirty="0">
                <a:solidFill>
                  <a:prstClr val="black"/>
                </a:solidFill>
                <a:latin typeface="ＭＳ ゴシック" panose="020B0609070205080204" pitchFamily="49" charset="-128"/>
                <a:ea typeface="ＭＳ ゴシック" panose="020B0609070205080204" pitchFamily="49" charset="-128"/>
              </a:rPr>
              <a:t>2019</a:t>
            </a:r>
            <a:r>
              <a:rPr kumimoji="1" lang="ja-JP" altLang="en-US" sz="3200" dirty="0">
                <a:solidFill>
                  <a:prstClr val="black"/>
                </a:solidFill>
                <a:latin typeface="ＭＳ ゴシック" panose="020B0609070205080204" pitchFamily="49" charset="-128"/>
                <a:ea typeface="ＭＳ ゴシック" panose="020B0609070205080204" pitchFamily="49" charset="-128"/>
              </a:rPr>
              <a:t>年　　</a:t>
            </a:r>
            <a:r>
              <a:rPr kumimoji="1" lang="en-US" altLang="ja-JP" sz="3200" dirty="0">
                <a:solidFill>
                  <a:prstClr val="black"/>
                </a:solidFill>
                <a:latin typeface="ＭＳ ゴシック" panose="020B0609070205080204" pitchFamily="49" charset="-128"/>
                <a:ea typeface="ＭＳ ゴシック" panose="020B0609070205080204" pitchFamily="49" charset="-128"/>
              </a:rPr>
              <a:t>10.879</a:t>
            </a:r>
            <a:r>
              <a:rPr kumimoji="1" lang="ja-JP" altLang="en-US" sz="3200" dirty="0">
                <a:solidFill>
                  <a:prstClr val="black"/>
                </a:solidFill>
                <a:latin typeface="ＭＳ ゴシック" panose="020B0609070205080204" pitchFamily="49" charset="-128"/>
                <a:ea typeface="ＭＳ ゴシック" panose="020B0609070205080204" pitchFamily="49" charset="-128"/>
              </a:rPr>
              <a:t>人が新たに発症した。</a:t>
            </a:r>
            <a:endParaRPr kumimoji="1" lang="en-US" altLang="ja-JP" sz="3200" dirty="0">
              <a:solidFill>
                <a:prstClr val="black"/>
              </a:solidFill>
              <a:latin typeface="ＭＳ ゴシック" panose="020B0609070205080204" pitchFamily="49" charset="-128"/>
              <a:ea typeface="ＭＳ ゴシック" panose="020B0609070205080204" pitchFamily="49" charset="-128"/>
            </a:endParaRPr>
          </a:p>
          <a:p>
            <a:pPr>
              <a:defRPr/>
            </a:pPr>
            <a:r>
              <a:rPr kumimoji="1" lang="en-US" altLang="ja-JP" sz="3200" dirty="0">
                <a:solidFill>
                  <a:prstClr val="black"/>
                </a:solidFill>
                <a:latin typeface="ＭＳ ゴシック" panose="020B0609070205080204" pitchFamily="49" charset="-128"/>
                <a:ea typeface="ＭＳ ゴシック" panose="020B0609070205080204" pitchFamily="49" charset="-128"/>
              </a:rPr>
              <a:t>2020</a:t>
            </a:r>
            <a:r>
              <a:rPr kumimoji="1" lang="ja-JP" altLang="en-US" sz="3200" dirty="0">
                <a:solidFill>
                  <a:prstClr val="black"/>
                </a:solidFill>
                <a:latin typeface="ＭＳ ゴシック" panose="020B0609070205080204" pitchFamily="49" charset="-128"/>
                <a:ea typeface="ＭＳ ゴシック" panose="020B0609070205080204" pitchFamily="49" charset="-128"/>
              </a:rPr>
              <a:t>年　　</a:t>
            </a:r>
            <a:r>
              <a:rPr kumimoji="1" lang="en-US" altLang="ja-JP" sz="3200" dirty="0">
                <a:solidFill>
                  <a:prstClr val="black"/>
                </a:solidFill>
                <a:latin typeface="ＭＳ ゴシック" panose="020B0609070205080204" pitchFamily="49" charset="-128"/>
                <a:ea typeface="ＭＳ ゴシック" panose="020B0609070205080204" pitchFamily="49" charset="-128"/>
              </a:rPr>
              <a:t>2,887</a:t>
            </a:r>
            <a:r>
              <a:rPr kumimoji="1" lang="ja-JP" altLang="en-US" sz="3200" dirty="0">
                <a:solidFill>
                  <a:prstClr val="black"/>
                </a:solidFill>
                <a:latin typeface="ＭＳ ゴシック" panose="020B0609070205080204" pitchFamily="49" charset="-128"/>
                <a:ea typeface="ＭＳ ゴシック" panose="020B0609070205080204" pitchFamily="49" charset="-128"/>
              </a:rPr>
              <a:t>人が死亡</a:t>
            </a:r>
            <a:endParaRPr kumimoji="1" lang="en-US" altLang="ja-JP" sz="3200" dirty="0">
              <a:solidFill>
                <a:prstClr val="black"/>
              </a:solidFill>
              <a:latin typeface="ＭＳ ゴシック" panose="020B0609070205080204" pitchFamily="49" charset="-128"/>
              <a:ea typeface="ＭＳ ゴシック" panose="020B0609070205080204" pitchFamily="49" charset="-128"/>
            </a:endParaRPr>
          </a:p>
          <a:p>
            <a:pPr>
              <a:defRPr/>
            </a:pPr>
            <a:r>
              <a:rPr kumimoji="1" lang="ja-JP" altLang="en-US" sz="3200" dirty="0">
                <a:solidFill>
                  <a:prstClr val="black"/>
                </a:solidFill>
                <a:latin typeface="ＭＳ ゴシック" panose="020B0609070205080204" pitchFamily="49" charset="-128"/>
                <a:ea typeface="ＭＳ ゴシック" panose="020B0609070205080204" pitchFamily="49" charset="-128"/>
              </a:rPr>
              <a:t>・</a:t>
            </a:r>
            <a:r>
              <a:rPr kumimoji="1" lang="en-US" altLang="ja-JP" sz="3200" dirty="0">
                <a:solidFill>
                  <a:prstClr val="black"/>
                </a:solidFill>
                <a:latin typeface="ＭＳ ゴシック" panose="020B0609070205080204" pitchFamily="49" charset="-128"/>
                <a:ea typeface="ＭＳ ゴシック" panose="020B0609070205080204" pitchFamily="49" charset="-128"/>
              </a:rPr>
              <a:t>30</a:t>
            </a:r>
            <a:r>
              <a:rPr kumimoji="1" lang="ja-JP" altLang="en-US" sz="3200" dirty="0">
                <a:solidFill>
                  <a:prstClr val="black"/>
                </a:solidFill>
                <a:latin typeface="ＭＳ ゴシック" panose="020B0609070205080204" pitchFamily="49" charset="-128"/>
                <a:ea typeface="ＭＳ ゴシック" panose="020B0609070205080204" pitchFamily="49" charset="-128"/>
              </a:rPr>
              <a:t>代、</a:t>
            </a:r>
            <a:r>
              <a:rPr kumimoji="1" lang="en-US" altLang="ja-JP" sz="3200" dirty="0">
                <a:solidFill>
                  <a:prstClr val="black"/>
                </a:solidFill>
                <a:latin typeface="ＭＳ ゴシック" panose="020B0609070205080204" pitchFamily="49" charset="-128"/>
                <a:ea typeface="ＭＳ ゴシック" panose="020B0609070205080204" pitchFamily="49" charset="-128"/>
              </a:rPr>
              <a:t>40</a:t>
            </a:r>
            <a:r>
              <a:rPr kumimoji="1" lang="ja-JP" altLang="en-US" sz="3200" dirty="0">
                <a:solidFill>
                  <a:prstClr val="black"/>
                </a:solidFill>
                <a:latin typeface="ＭＳ ゴシック" panose="020B0609070205080204" pitchFamily="49" charset="-128"/>
                <a:ea typeface="ＭＳ ゴシック" panose="020B0609070205080204" pitchFamily="49" charset="-128"/>
              </a:rPr>
              <a:t>代の若い世代が罹りやすい</a:t>
            </a:r>
            <a:endParaRPr kumimoji="1" lang="en-US" altLang="ja-JP" sz="3200" dirty="0">
              <a:solidFill>
                <a:prstClr val="black"/>
              </a:solidFill>
              <a:latin typeface="ＭＳ ゴシック" panose="020B0609070205080204" pitchFamily="49" charset="-128"/>
              <a:ea typeface="ＭＳ ゴシック" panose="020B0609070205080204" pitchFamily="49" charset="-128"/>
            </a:endParaRPr>
          </a:p>
          <a:p>
            <a:pPr>
              <a:defRPr/>
            </a:pPr>
            <a:r>
              <a:rPr kumimoji="1" lang="ja-JP" altLang="en-US" sz="3200" dirty="0">
                <a:solidFill>
                  <a:prstClr val="black"/>
                </a:solidFill>
                <a:latin typeface="ＭＳ ゴシック" panose="020B0609070205080204" pitchFamily="49" charset="-128"/>
                <a:ea typeface="ＭＳ ゴシック" panose="020B0609070205080204" pitchFamily="49" charset="-128"/>
              </a:rPr>
              <a:t>・早期　→、円錐切除術　</a:t>
            </a:r>
            <a:r>
              <a:rPr kumimoji="1" lang="ja-JP" altLang="en-US" sz="2800" dirty="0">
                <a:solidFill>
                  <a:prstClr val="black"/>
                </a:solidFill>
                <a:latin typeface="ＭＳ ゴシック" panose="020B0609070205080204" pitchFamily="49" charset="-128"/>
                <a:ea typeface="ＭＳ ゴシック" panose="020B0609070205080204" pitchFamily="49" charset="-128"/>
              </a:rPr>
              <a:t>（</a:t>
            </a:r>
            <a:r>
              <a:rPr kumimoji="1" lang="en-US" altLang="ja-JP" sz="2800" dirty="0">
                <a:solidFill>
                  <a:prstClr val="black"/>
                </a:solidFill>
                <a:latin typeface="ＭＳ ゴシック" panose="020B0609070205080204" pitchFamily="49" charset="-128"/>
                <a:ea typeface="ＭＳ ゴシック" panose="020B0609070205080204" pitchFamily="49" charset="-128"/>
              </a:rPr>
              <a:t>2020</a:t>
            </a:r>
            <a:r>
              <a:rPr kumimoji="1" lang="ja-JP" altLang="en-US" sz="2800" dirty="0">
                <a:solidFill>
                  <a:prstClr val="black"/>
                </a:solidFill>
                <a:latin typeface="ＭＳ ゴシック" panose="020B0609070205080204" pitchFamily="49" charset="-128"/>
                <a:ea typeface="ＭＳ ゴシック" panose="020B0609070205080204" pitchFamily="49" charset="-128"/>
              </a:rPr>
              <a:t>年　</a:t>
            </a:r>
            <a:r>
              <a:rPr kumimoji="1" lang="en-US" altLang="ja-JP" sz="2800" dirty="0">
                <a:solidFill>
                  <a:prstClr val="black"/>
                </a:solidFill>
                <a:latin typeface="ＭＳ ゴシック" panose="020B0609070205080204" pitchFamily="49" charset="-128"/>
                <a:ea typeface="ＭＳ ゴシック" panose="020B0609070205080204" pitchFamily="49" charset="-128"/>
              </a:rPr>
              <a:t>11,800</a:t>
            </a:r>
            <a:r>
              <a:rPr kumimoji="1" lang="ja-JP" altLang="en-US" sz="2800" dirty="0">
                <a:solidFill>
                  <a:prstClr val="black"/>
                </a:solidFill>
                <a:latin typeface="ＭＳ ゴシック" panose="020B0609070205080204" pitchFamily="49" charset="-128"/>
                <a:ea typeface="ＭＳ ゴシック" panose="020B0609070205080204" pitchFamily="49" charset="-128"/>
              </a:rPr>
              <a:t>件）</a:t>
            </a:r>
            <a:endParaRPr kumimoji="1" lang="en-US" altLang="ja-JP" sz="2800" dirty="0">
              <a:solidFill>
                <a:prstClr val="black"/>
              </a:solidFill>
              <a:latin typeface="ＭＳ ゴシック" panose="020B0609070205080204" pitchFamily="49" charset="-128"/>
              <a:ea typeface="ＭＳ ゴシック" panose="020B0609070205080204" pitchFamily="49" charset="-128"/>
            </a:endParaRPr>
          </a:p>
          <a:p>
            <a:pPr>
              <a:defRPr/>
            </a:pPr>
            <a:r>
              <a:rPr kumimoji="1" lang="ja-JP" altLang="en-US" sz="3200" dirty="0">
                <a:solidFill>
                  <a:prstClr val="black"/>
                </a:solidFill>
                <a:latin typeface="ＭＳ ゴシック" panose="020B0609070205080204" pitchFamily="49" charset="-128"/>
                <a:ea typeface="ＭＳ ゴシック" panose="020B0609070205080204" pitchFamily="49" charset="-128"/>
              </a:rPr>
              <a:t>　子宮の一部を切り取るので妊娠可能</a:t>
            </a:r>
            <a:endParaRPr kumimoji="1" lang="en-US" altLang="ja-JP" sz="3200" dirty="0">
              <a:solidFill>
                <a:prstClr val="black"/>
              </a:solidFill>
              <a:latin typeface="ＭＳ ゴシック" panose="020B0609070205080204" pitchFamily="49" charset="-128"/>
              <a:ea typeface="ＭＳ ゴシック" panose="020B0609070205080204" pitchFamily="49" charset="-128"/>
            </a:endParaRPr>
          </a:p>
          <a:p>
            <a:pPr>
              <a:defRPr/>
            </a:pPr>
            <a:r>
              <a:rPr kumimoji="1" lang="ja-JP" altLang="en-US" sz="3200" dirty="0">
                <a:solidFill>
                  <a:prstClr val="black"/>
                </a:solidFill>
                <a:latin typeface="ＭＳ ゴシック" panose="020B0609070205080204" pitchFamily="49" charset="-128"/>
                <a:ea typeface="ＭＳ ゴシック" panose="020B0609070205080204" pitchFamily="49" charset="-128"/>
              </a:rPr>
              <a:t>　ただし再発のリスク、早産のリスクあり</a:t>
            </a:r>
            <a:endParaRPr kumimoji="1" lang="en-US" altLang="ja-JP" sz="3200" dirty="0">
              <a:solidFill>
                <a:prstClr val="black"/>
              </a:solidFill>
              <a:latin typeface="ＭＳ ゴシック" panose="020B0609070205080204" pitchFamily="49" charset="-128"/>
              <a:ea typeface="ＭＳ ゴシック" panose="020B0609070205080204" pitchFamily="49" charset="-128"/>
            </a:endParaRPr>
          </a:p>
          <a:p>
            <a:pPr>
              <a:defRPr/>
            </a:pPr>
            <a:r>
              <a:rPr kumimoji="1" lang="ja-JP" altLang="en-US" sz="3200" dirty="0">
                <a:solidFill>
                  <a:prstClr val="black"/>
                </a:solidFill>
                <a:latin typeface="ＭＳ ゴシック" panose="020B0609070205080204" pitchFamily="49" charset="-128"/>
                <a:ea typeface="ＭＳ ゴシック" panose="020B0609070205080204" pitchFamily="49" charset="-128"/>
              </a:rPr>
              <a:t>・がんが進行すると、子宮全摘術</a:t>
            </a:r>
            <a:endParaRPr kumimoji="1" lang="en-US" altLang="ja-JP" sz="3200" dirty="0">
              <a:solidFill>
                <a:prstClr val="black"/>
              </a:solidFill>
              <a:latin typeface="ＭＳ ゴシック" panose="020B0609070205080204" pitchFamily="49" charset="-128"/>
              <a:ea typeface="ＭＳ ゴシック" panose="020B0609070205080204" pitchFamily="49" charset="-128"/>
            </a:endParaRPr>
          </a:p>
          <a:p>
            <a:pPr>
              <a:defRPr/>
            </a:pPr>
            <a:r>
              <a:rPr kumimoji="1" lang="ja-JP" altLang="en-US" sz="3200" dirty="0">
                <a:solidFill>
                  <a:prstClr val="black"/>
                </a:solidFill>
                <a:latin typeface="ＭＳ ゴシック" panose="020B0609070205080204" pitchFamily="49" charset="-128"/>
                <a:ea typeface="ＭＳ ゴシック" panose="020B0609070205080204" pitchFamily="49" charset="-128"/>
              </a:rPr>
              <a:t>　子宮を失うので妊娠は不可能</a:t>
            </a:r>
            <a:endParaRPr kumimoji="1" lang="en-US" altLang="ja-JP" sz="3200" dirty="0">
              <a:solidFill>
                <a:prstClr val="black"/>
              </a:solidFill>
              <a:latin typeface="ＭＳ ゴシック" panose="020B0609070205080204" pitchFamily="49" charset="-128"/>
              <a:ea typeface="ＭＳ ゴシック" panose="020B0609070205080204" pitchFamily="49" charset="-128"/>
            </a:endParaRPr>
          </a:p>
          <a:p>
            <a:pPr>
              <a:defRPr/>
            </a:pPr>
            <a:endParaRPr kumimoji="1" lang="en-US" altLang="ja-JP" sz="2000" dirty="0">
              <a:solidFill>
                <a:prstClr val="black"/>
              </a:solidFill>
              <a:latin typeface="ＭＳ ゴシック" panose="020B0609070205080204" pitchFamily="49" charset="-128"/>
              <a:ea typeface="ＭＳ ゴシック" panose="020B0609070205080204" pitchFamily="49" charset="-128"/>
            </a:endParaRPr>
          </a:p>
        </p:txBody>
      </p:sp>
      <p:pic>
        <p:nvPicPr>
          <p:cNvPr id="3" name="図 2" descr="挿絵 が含まれている画像&#10;&#10;自動的に生成された説明">
            <a:extLst>
              <a:ext uri="{FF2B5EF4-FFF2-40B4-BE49-F238E27FC236}">
                <a16:creationId xmlns:a16="http://schemas.microsoft.com/office/drawing/2014/main" id="{4BE71C5F-5773-22A7-ABF6-9F9C72EF5F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88" y="1808480"/>
            <a:ext cx="3111310" cy="2993568"/>
          </a:xfrm>
          <a:prstGeom prst="rect">
            <a:avLst/>
          </a:prstGeom>
        </p:spPr>
      </p:pic>
      <p:sp>
        <p:nvSpPr>
          <p:cNvPr id="2" name="テキスト ボックス 1">
            <a:extLst>
              <a:ext uri="{FF2B5EF4-FFF2-40B4-BE49-F238E27FC236}">
                <a16:creationId xmlns:a16="http://schemas.microsoft.com/office/drawing/2014/main" id="{64174A82-71F2-D108-BF11-25D12559D5FE}"/>
              </a:ext>
            </a:extLst>
          </p:cNvPr>
          <p:cNvSpPr txBox="1"/>
          <p:nvPr/>
        </p:nvSpPr>
        <p:spPr>
          <a:xfrm>
            <a:off x="668873" y="5309186"/>
            <a:ext cx="10854253" cy="1077218"/>
          </a:xfrm>
          <a:prstGeom prst="rect">
            <a:avLst/>
          </a:prstGeom>
          <a:noFill/>
        </p:spPr>
        <p:txBody>
          <a:bodyPr wrap="none" rtlCol="0">
            <a:spAutoFit/>
          </a:bodyPr>
          <a:lstStyle/>
          <a:p>
            <a:r>
              <a:rPr kumimoji="1" lang="ja-JP" altLang="en-US" sz="3200" b="1" u="sng" dirty="0">
                <a:solidFill>
                  <a:srgbClr val="FF0000"/>
                </a:solidFill>
                <a:latin typeface="ＭＳ ゴシック" panose="020B0609070205080204" pitchFamily="49" charset="-128"/>
                <a:ea typeface="ＭＳ ゴシック" panose="020B0609070205080204" pitchFamily="49" charset="-128"/>
              </a:rPr>
              <a:t>女性にとって、妊娠、出産の機会を失う可能性がある病気</a:t>
            </a:r>
            <a:endParaRPr kumimoji="1" lang="en-US" altLang="ja-JP" sz="3200" b="1" u="sng" dirty="0">
              <a:solidFill>
                <a:srgbClr val="FF0000"/>
              </a:solidFill>
              <a:latin typeface="ＭＳ ゴシック" panose="020B0609070205080204" pitchFamily="49" charset="-128"/>
              <a:ea typeface="ＭＳ ゴシック" panose="020B0609070205080204" pitchFamily="49" charset="-128"/>
            </a:endParaRPr>
          </a:p>
          <a:p>
            <a:r>
              <a:rPr kumimoji="1" lang="ja-JP" altLang="en-US" sz="3200" dirty="0">
                <a:latin typeface="ＭＳ ゴシック" panose="020B0609070205080204" pitchFamily="49" charset="-128"/>
                <a:ea typeface="ＭＳ ゴシック" panose="020B0609070205080204" pitchFamily="49" charset="-128"/>
              </a:rPr>
              <a:t>乳がんや大腸がんのように手術して治るでは済まされない</a:t>
            </a:r>
          </a:p>
        </p:txBody>
      </p:sp>
    </p:spTree>
    <p:extLst>
      <p:ext uri="{BB962C8B-B14F-4D97-AF65-F5344CB8AC3E}">
        <p14:creationId xmlns:p14="http://schemas.microsoft.com/office/powerpoint/2010/main" val="12854415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2013 - 2022 テーマ">
  <a:themeElements>
    <a:clrScheme name="Office 2013 - 2022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eiryo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lgn="l">
          <a:defRPr sz="1050" dirty="0" smtClean="0">
            <a:latin typeface="+mn-ea"/>
            <a:ea typeface="+mn-ea"/>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916</TotalTime>
  <Words>6993</Words>
  <Application>Microsoft Office PowerPoint</Application>
  <PresentationFormat>ワイド画面</PresentationFormat>
  <Paragraphs>544</Paragraphs>
  <Slides>50</Slides>
  <Notes>50</Notes>
  <HiddenSlides>0</HiddenSlides>
  <MMClips>0</MMClips>
  <ScaleCrop>false</ScaleCrop>
  <HeadingPairs>
    <vt:vector size="8" baseType="variant">
      <vt:variant>
        <vt:lpstr>使用されているフォント</vt:lpstr>
      </vt:variant>
      <vt:variant>
        <vt:i4>9</vt:i4>
      </vt:variant>
      <vt:variant>
        <vt:lpstr>テーマ</vt:lpstr>
      </vt:variant>
      <vt:variant>
        <vt:i4>2</vt:i4>
      </vt:variant>
      <vt:variant>
        <vt:lpstr>埋め込まれた OLE サーバー</vt:lpstr>
      </vt:variant>
      <vt:variant>
        <vt:i4>1</vt:i4>
      </vt:variant>
      <vt:variant>
        <vt:lpstr>スライド タイトル</vt:lpstr>
      </vt:variant>
      <vt:variant>
        <vt:i4>50</vt:i4>
      </vt:variant>
    </vt:vector>
  </HeadingPairs>
  <TitlesOfParts>
    <vt:vector size="62" baseType="lpstr">
      <vt:lpstr>HGP創英角ｺﾞｼｯｸUB</vt:lpstr>
      <vt:lpstr>HGP明朝E</vt:lpstr>
      <vt:lpstr>Meiryo UI</vt:lpstr>
      <vt:lpstr>ＭＳ ゴシック</vt:lpstr>
      <vt:lpstr>游ゴシック</vt:lpstr>
      <vt:lpstr>Arial</vt:lpstr>
      <vt:lpstr>Calibri</vt:lpstr>
      <vt:lpstr>Calibri Light</vt:lpstr>
      <vt:lpstr>Wingdings</vt:lpstr>
      <vt:lpstr>Office 2013 - 2022 テーマ</vt:lpstr>
      <vt:lpstr>標準デザイン</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HPVワクチンの定期接種対象者と 9価HPVワクチン 2回接種対象年齢</vt:lpstr>
      <vt:lpstr>定期接種における9価HPVワクチンの一般的な接種スケジュール</vt:lpstr>
      <vt:lpstr>定期接種における9価HPVワクチンの一般的な接種スケジュール</vt:lpstr>
      <vt:lpstr>定期接種における9価HPVワクチンの一般的な接種スケジュール</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弘 崎山</dc:creator>
  <cp:lastModifiedBy>弘 崎山</cp:lastModifiedBy>
  <cp:revision>16</cp:revision>
  <dcterms:created xsi:type="dcterms:W3CDTF">2023-11-20T23:56:17Z</dcterms:created>
  <dcterms:modified xsi:type="dcterms:W3CDTF">2025-08-09T04:57:31Z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81acc0d-dcc4-4dc9-a2c5-be70b05a2fe6_Enabled">
    <vt:lpwstr>true</vt:lpwstr>
  </property>
  <property fmtid="{D5CDD505-2E9C-101B-9397-08002B2CF9AE}" pid="3" name="MSIP_Label_e81acc0d-dcc4-4dc9-a2c5-be70b05a2fe6_SetDate">
    <vt:lpwstr>2025-05-22T00:07:37Z</vt:lpwstr>
  </property>
  <property fmtid="{D5CDD505-2E9C-101B-9397-08002B2CF9AE}" pid="4" name="MSIP_Label_e81acc0d-dcc4-4dc9-a2c5-be70b05a2fe6_Method">
    <vt:lpwstr>Privileged</vt:lpwstr>
  </property>
  <property fmtid="{D5CDD505-2E9C-101B-9397-08002B2CF9AE}" pid="5" name="MSIP_Label_e81acc0d-dcc4-4dc9-a2c5-be70b05a2fe6_Name">
    <vt:lpwstr>e81acc0d-dcc4-4dc9-a2c5-be70b05a2fe6</vt:lpwstr>
  </property>
  <property fmtid="{D5CDD505-2E9C-101B-9397-08002B2CF9AE}" pid="6" name="MSIP_Label_e81acc0d-dcc4-4dc9-a2c5-be70b05a2fe6_SiteId">
    <vt:lpwstr>a00de4ec-48a8-43a6-be74-e31274e2060d</vt:lpwstr>
  </property>
  <property fmtid="{D5CDD505-2E9C-101B-9397-08002B2CF9AE}" pid="7" name="MSIP_Label_e81acc0d-dcc4-4dc9-a2c5-be70b05a2fe6_ActionId">
    <vt:lpwstr>9ac6d6d1-1cc1-41c6-aa4c-69e43c48728a</vt:lpwstr>
  </property>
  <property fmtid="{D5CDD505-2E9C-101B-9397-08002B2CF9AE}" pid="8" name="MSIP_Label_e81acc0d-dcc4-4dc9-a2c5-be70b05a2fe6_ContentBits">
    <vt:lpwstr>0</vt:lpwstr>
  </property>
  <property fmtid="{D5CDD505-2E9C-101B-9397-08002B2CF9AE}" pid="9" name="_AdHocReviewCycleID">
    <vt:i4>-698847083</vt:i4>
  </property>
  <property fmtid="{D5CDD505-2E9C-101B-9397-08002B2CF9AE}" pid="10" name="_NewReviewCycle">
    <vt:lpwstr/>
  </property>
  <property fmtid="{D5CDD505-2E9C-101B-9397-08002B2CF9AE}" pid="11" name="_EmailSubject">
    <vt:lpwstr>スライド送付確認（スライド検証のご報告）</vt:lpwstr>
  </property>
  <property fmtid="{D5CDD505-2E9C-101B-9397-08002B2CF9AE}" pid="12" name="_AuthorEmail">
    <vt:lpwstr>yuka.nishizawa@merck.com</vt:lpwstr>
  </property>
  <property fmtid="{D5CDD505-2E9C-101B-9397-08002B2CF9AE}" pid="13" name="_AuthorEmailDisplayName">
    <vt:lpwstr>Nishizawa, Yuka (VP VAC TOKYO TACHIKAWA)</vt:lpwstr>
  </property>
</Properties>
</file>